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62" r:id="rId5"/>
    <p:sldId id="259" r:id="rId6"/>
    <p:sldId id="263" r:id="rId7"/>
    <p:sldId id="264" r:id="rId8"/>
    <p:sldId id="265" r:id="rId9"/>
    <p:sldId id="270" r:id="rId10"/>
    <p:sldId id="271" r:id="rId11"/>
    <p:sldId id="260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7CACA0-27B1-4262-8555-B01C1EDCD4D6}" type="datetime1">
              <a:rPr lang="en-US"/>
              <a:pPr lvl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0F79E2-43D0-4913-85BD-65B4936131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1F5F7B3-873D-4256-B9A3-0D719B03A804}" type="slidenum"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AE7DAFA-FA98-42AB-91FA-9DB210229418}" type="slidenum"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7"/>
            <p:cNvSpPr/>
            <p:nvPr/>
          </p:nvSpPr>
          <p:spPr>
            <a:xfrm>
              <a:off x="0" y="0"/>
              <a:ext cx="7162796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Freeform 9"/>
          <p:cNvSpPr/>
          <p:nvPr/>
        </p:nvSpPr>
        <p:spPr>
          <a:xfrm rot="10799991">
            <a:off x="891814" y="5617771"/>
            <a:ext cx="7382938" cy="537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55280"/>
              <a:gd name="f7" fmla="val 495300"/>
              <a:gd name="f8" fmla="val 169546"/>
              <a:gd name="f9" fmla="val 3966210"/>
              <a:gd name="f10" fmla="val 95250"/>
              <a:gd name="f11" fmla="val 7785734"/>
              <a:gd name="f12" fmla="+- 0 0 -90"/>
              <a:gd name="f13" fmla="*/ f3 1 7955280"/>
              <a:gd name="f14" fmla="*/ f4 1 4953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7955280"/>
              <a:gd name="f23" fmla="*/ f19 1 495300"/>
              <a:gd name="f24" fmla="*/ 0 f20 1"/>
              <a:gd name="f25" fmla="*/ 495300 f19 1"/>
              <a:gd name="f26" fmla="*/ 169546 f20 1"/>
              <a:gd name="f27" fmla="*/ 0 f19 1"/>
              <a:gd name="f28" fmla="*/ 7785734 f20 1"/>
              <a:gd name="f29" fmla="*/ 7955280 f20 1"/>
              <a:gd name="f30" fmla="*/ 3966210 f20 1"/>
              <a:gd name="f31" fmla="*/ 95250 f19 1"/>
              <a:gd name="f32" fmla="+- f21 0 f1"/>
              <a:gd name="f33" fmla="*/ f24 1 7955280"/>
              <a:gd name="f34" fmla="*/ f25 1 495300"/>
              <a:gd name="f35" fmla="*/ f26 1 7955280"/>
              <a:gd name="f36" fmla="*/ f27 1 495300"/>
              <a:gd name="f37" fmla="*/ f28 1 7955280"/>
              <a:gd name="f38" fmla="*/ f29 1 7955280"/>
              <a:gd name="f39" fmla="*/ f30 1 7955280"/>
              <a:gd name="f40" fmla="*/ f31 1 4953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9 1 f22"/>
              <a:gd name="f50" fmla="*/ f40 1 f23"/>
              <a:gd name="f51" fmla="*/ f37 1 f22"/>
              <a:gd name="f52" fmla="*/ f38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0"/>
              </a:cxn>
              <a:cxn ang="f32">
                <a:pos x="f64" y="f58"/>
              </a:cxn>
              <a:cxn ang="f32">
                <a:pos x="f57" y="f58"/>
              </a:cxn>
            </a:cxnLst>
            <a:rect l="f53" t="f56" r="f54" b="f55"/>
            <a:pathLst>
              <a:path w="7955280" h="495300">
                <a:moveTo>
                  <a:pt x="f5" y="f7"/>
                </a:moveTo>
                <a:lnTo>
                  <a:pt x="f8" y="f5"/>
                </a:lnTo>
                <a:lnTo>
                  <a:pt x="f9" y="f10"/>
                </a:lnTo>
                <a:lnTo>
                  <a:pt x="f11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989947" y="1016986"/>
            <a:ext cx="7179731" cy="483164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990596" y="1009653"/>
            <a:ext cx="7179731" cy="4831643"/>
          </a:xfrm>
          <a:prstGeom prst="rect">
            <a:avLst/>
          </a:prstGeom>
          <a:blipFill>
            <a:blip r:embed="rId2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35672">
            <a:off x="769520" y="702078"/>
            <a:ext cx="567833" cy="5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096213">
            <a:off x="7855436" y="749716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 noGrp="1"/>
          </p:cNvSpPr>
          <p:nvPr>
            <p:ph type="ctrTitle"/>
          </p:nvPr>
        </p:nvSpPr>
        <p:spPr>
          <a:xfrm>
            <a:off x="1727201" y="1794930"/>
            <a:ext cx="5723467" cy="1828086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 txBox="1">
            <a:spLocks noGrp="1"/>
          </p:cNvSpPr>
          <p:nvPr>
            <p:ph type="subTitle" idx="1"/>
          </p:nvPr>
        </p:nvSpPr>
        <p:spPr>
          <a:xfrm>
            <a:off x="1727201" y="3736622"/>
            <a:ext cx="5712174" cy="15240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465E9C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770674" y="5357588"/>
            <a:ext cx="121382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DC4E7F9-2521-46C5-9ED4-A48024B32D80}" type="datetime1">
              <a:rPr lang="en-US"/>
              <a:pPr lvl="0"/>
              <a:t>10/28/2015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174043" y="5357588"/>
            <a:ext cx="5034841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6213933" y="5357588"/>
            <a:ext cx="554025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EA49CCE6-4CF7-46F5-ABCB-2ABB2A59A6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5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3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88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99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 noGrp="1"/>
          </p:cNvSpPr>
          <p:nvPr>
            <p:ph idx="2"/>
          </p:nvPr>
        </p:nvSpPr>
        <p:spPr>
          <a:xfrm>
            <a:off x="1298447" y="2944368"/>
            <a:ext cx="3227831" cy="27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2"/>
          <p:cNvSpPr txBox="1">
            <a:spLocks noGrp="1"/>
          </p:cNvSpPr>
          <p:nvPr>
            <p:ph idx="4"/>
          </p:nvPr>
        </p:nvSpPr>
        <p:spPr>
          <a:xfrm>
            <a:off x="4645152" y="2944816"/>
            <a:ext cx="3227831" cy="27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1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82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8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796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Freeform 10"/>
          <p:cNvSpPr/>
          <p:nvPr/>
        </p:nvSpPr>
        <p:spPr>
          <a:xfrm rot="10799991">
            <a:off x="632169" y="6058037"/>
            <a:ext cx="7721605" cy="537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55280"/>
              <a:gd name="f7" fmla="val 495300"/>
              <a:gd name="f8" fmla="val 169546"/>
              <a:gd name="f9" fmla="val 3966210"/>
              <a:gd name="f10" fmla="val 95250"/>
              <a:gd name="f11" fmla="val 7785734"/>
              <a:gd name="f12" fmla="+- 0 0 -90"/>
              <a:gd name="f13" fmla="*/ f3 1 7955280"/>
              <a:gd name="f14" fmla="*/ f4 1 4953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7955280"/>
              <a:gd name="f23" fmla="*/ f19 1 495300"/>
              <a:gd name="f24" fmla="*/ 0 f20 1"/>
              <a:gd name="f25" fmla="*/ 495300 f19 1"/>
              <a:gd name="f26" fmla="*/ 169546 f20 1"/>
              <a:gd name="f27" fmla="*/ 0 f19 1"/>
              <a:gd name="f28" fmla="*/ 7785734 f20 1"/>
              <a:gd name="f29" fmla="*/ 7955280 f20 1"/>
              <a:gd name="f30" fmla="*/ 3966210 f20 1"/>
              <a:gd name="f31" fmla="*/ 95250 f19 1"/>
              <a:gd name="f32" fmla="+- f21 0 f1"/>
              <a:gd name="f33" fmla="*/ f24 1 7955280"/>
              <a:gd name="f34" fmla="*/ f25 1 495300"/>
              <a:gd name="f35" fmla="*/ f26 1 7955280"/>
              <a:gd name="f36" fmla="*/ f27 1 495300"/>
              <a:gd name="f37" fmla="*/ f28 1 7955280"/>
              <a:gd name="f38" fmla="*/ f29 1 7955280"/>
              <a:gd name="f39" fmla="*/ f30 1 7955280"/>
              <a:gd name="f40" fmla="*/ f31 1 4953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9 1 f22"/>
              <a:gd name="f50" fmla="*/ f40 1 f23"/>
              <a:gd name="f51" fmla="*/ f37 1 f22"/>
              <a:gd name="f52" fmla="*/ f38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0"/>
              </a:cxn>
              <a:cxn ang="f32">
                <a:pos x="f64" y="f58"/>
              </a:cxn>
              <a:cxn ang="f32">
                <a:pos x="f57" y="f58"/>
              </a:cxn>
            </a:cxnLst>
            <a:rect l="f53" t="f56" r="f54" b="f55"/>
            <a:pathLst>
              <a:path w="7955280" h="495300">
                <a:moveTo>
                  <a:pt x="f5" y="f7"/>
                </a:moveTo>
                <a:lnTo>
                  <a:pt x="f8" y="f5"/>
                </a:lnTo>
                <a:lnTo>
                  <a:pt x="f9" y="f10"/>
                </a:lnTo>
                <a:lnTo>
                  <a:pt x="f11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Rectangle 15"/>
          <p:cNvSpPr/>
          <p:nvPr/>
        </p:nvSpPr>
        <p:spPr>
          <a:xfrm rot="59989">
            <a:off x="4468874" y="605159"/>
            <a:ext cx="3788944" cy="57222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7" name="Rectangle 16"/>
          <p:cNvSpPr/>
          <p:nvPr/>
        </p:nvSpPr>
        <p:spPr>
          <a:xfrm rot="59989">
            <a:off x="4471416" y="603504"/>
            <a:ext cx="3788944" cy="5722296"/>
          </a:xfrm>
          <a:prstGeom prst="rect">
            <a:avLst/>
          </a:prstGeom>
          <a:blipFill>
            <a:blip r:embed="rId2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8" name="Rectangle 12"/>
          <p:cNvSpPr/>
          <p:nvPr/>
        </p:nvSpPr>
        <p:spPr>
          <a:xfrm rot="21539993">
            <a:off x="749204" y="576867"/>
            <a:ext cx="3788944" cy="57222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9" name="Rectangle 13"/>
          <p:cNvSpPr/>
          <p:nvPr/>
        </p:nvSpPr>
        <p:spPr>
          <a:xfrm rot="21539993">
            <a:off x="749808" y="576072"/>
            <a:ext cx="3788944" cy="5722296"/>
          </a:xfrm>
          <a:prstGeom prst="rect">
            <a:avLst/>
          </a:prstGeom>
          <a:blipFill>
            <a:blip r:embed="rId2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35672">
            <a:off x="2371110" y="293954"/>
            <a:ext cx="567833" cy="5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096213">
            <a:off x="6279651" y="333161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 rot="21539993">
            <a:off x="1108975" y="2020038"/>
            <a:ext cx="3064831" cy="15030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 txBox="1">
            <a:spLocks noGrp="1"/>
          </p:cNvSpPr>
          <p:nvPr>
            <p:ph idx="1"/>
          </p:nvPr>
        </p:nvSpPr>
        <p:spPr>
          <a:xfrm rot="59989">
            <a:off x="4854294" y="1150992"/>
            <a:ext cx="3020793" cy="4625492"/>
          </a:xfrm>
        </p:spPr>
        <p:txBody>
          <a:bodyPr anchor="ctr"/>
          <a:lstStyle>
            <a:lvl1pPr>
              <a:spcBef>
                <a:spcPts val="500"/>
              </a:spcBef>
              <a:defRPr sz="2200"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2"/>
          </p:nvPr>
        </p:nvSpPr>
        <p:spPr>
          <a:xfrm rot="21539993">
            <a:off x="1148130" y="3623749"/>
            <a:ext cx="3048893" cy="2100404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>
          <a:xfrm rot="59989">
            <a:off x="6341702" y="5885673"/>
            <a:ext cx="121382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0C0D796-D051-4A9D-877E-445FD733DD86}" type="datetime1">
              <a:rPr lang="en-US"/>
              <a:pPr lvl="0"/>
              <a:t>10/28/2015</a:t>
            </a:fld>
            <a:endParaRPr lang="en-US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>
          <a:xfrm rot="21539993">
            <a:off x="914556" y="5829264"/>
            <a:ext cx="3522607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6"/>
          <p:cNvSpPr txBox="1">
            <a:spLocks noGrp="1"/>
          </p:cNvSpPr>
          <p:nvPr>
            <p:ph type="sldNum" sz="quarter" idx="8"/>
          </p:nvPr>
        </p:nvSpPr>
        <p:spPr>
          <a:xfrm rot="59989">
            <a:off x="7557315" y="5896966"/>
            <a:ext cx="55402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699D888-D59D-4E18-B845-CE63CD4EFE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796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Freeform 30"/>
          <p:cNvSpPr/>
          <p:nvPr/>
        </p:nvSpPr>
        <p:spPr>
          <a:xfrm rot="10799991">
            <a:off x="632169" y="6058037"/>
            <a:ext cx="7721605" cy="537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55280"/>
              <a:gd name="f7" fmla="val 495300"/>
              <a:gd name="f8" fmla="val 169546"/>
              <a:gd name="f9" fmla="val 3966210"/>
              <a:gd name="f10" fmla="val 95250"/>
              <a:gd name="f11" fmla="val 7785734"/>
              <a:gd name="f12" fmla="+- 0 0 -90"/>
              <a:gd name="f13" fmla="*/ f3 1 7955280"/>
              <a:gd name="f14" fmla="*/ f4 1 4953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7955280"/>
              <a:gd name="f23" fmla="*/ f19 1 495300"/>
              <a:gd name="f24" fmla="*/ 0 f20 1"/>
              <a:gd name="f25" fmla="*/ 495300 f19 1"/>
              <a:gd name="f26" fmla="*/ 169546 f20 1"/>
              <a:gd name="f27" fmla="*/ 0 f19 1"/>
              <a:gd name="f28" fmla="*/ 7785734 f20 1"/>
              <a:gd name="f29" fmla="*/ 7955280 f20 1"/>
              <a:gd name="f30" fmla="*/ 3966210 f20 1"/>
              <a:gd name="f31" fmla="*/ 95250 f19 1"/>
              <a:gd name="f32" fmla="+- f21 0 f1"/>
              <a:gd name="f33" fmla="*/ f24 1 7955280"/>
              <a:gd name="f34" fmla="*/ f25 1 495300"/>
              <a:gd name="f35" fmla="*/ f26 1 7955280"/>
              <a:gd name="f36" fmla="*/ f27 1 495300"/>
              <a:gd name="f37" fmla="*/ f28 1 7955280"/>
              <a:gd name="f38" fmla="*/ f29 1 7955280"/>
              <a:gd name="f39" fmla="*/ f30 1 7955280"/>
              <a:gd name="f40" fmla="*/ f31 1 4953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9 1 f22"/>
              <a:gd name="f50" fmla="*/ f40 1 f23"/>
              <a:gd name="f51" fmla="*/ f37 1 f22"/>
              <a:gd name="f52" fmla="*/ f38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0"/>
              </a:cxn>
              <a:cxn ang="f32">
                <a:pos x="f64" y="f58"/>
              </a:cxn>
              <a:cxn ang="f32">
                <a:pos x="f57" y="f58"/>
              </a:cxn>
            </a:cxnLst>
            <a:rect l="f53" t="f56" r="f54" b="f55"/>
            <a:pathLst>
              <a:path w="7955280" h="495300">
                <a:moveTo>
                  <a:pt x="f5" y="f7"/>
                </a:moveTo>
                <a:lnTo>
                  <a:pt x="f8" y="f5"/>
                </a:lnTo>
                <a:lnTo>
                  <a:pt x="f9" y="f10"/>
                </a:lnTo>
                <a:lnTo>
                  <a:pt x="f11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Rectangle 11"/>
          <p:cNvSpPr/>
          <p:nvPr/>
        </p:nvSpPr>
        <p:spPr>
          <a:xfrm rot="21539993">
            <a:off x="749204" y="576867"/>
            <a:ext cx="3788944" cy="57222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7" name="Rectangle 12"/>
          <p:cNvSpPr/>
          <p:nvPr/>
        </p:nvSpPr>
        <p:spPr>
          <a:xfrm rot="21539993">
            <a:off x="745053" y="575770"/>
            <a:ext cx="3788944" cy="5722296"/>
          </a:xfrm>
          <a:prstGeom prst="rect">
            <a:avLst/>
          </a:prstGeom>
          <a:blipFill>
            <a:blip r:embed="rId2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8" name="Rectangle 28"/>
          <p:cNvSpPr/>
          <p:nvPr/>
        </p:nvSpPr>
        <p:spPr>
          <a:xfrm rot="59989">
            <a:off x="4468874" y="605159"/>
            <a:ext cx="3788944" cy="57222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9" name="Rectangle 29"/>
          <p:cNvSpPr/>
          <p:nvPr/>
        </p:nvSpPr>
        <p:spPr>
          <a:xfrm rot="59989">
            <a:off x="4464768" y="603915"/>
            <a:ext cx="3788944" cy="5722296"/>
          </a:xfrm>
          <a:prstGeom prst="rect">
            <a:avLst/>
          </a:prstGeom>
          <a:blipFill>
            <a:blip r:embed="rId2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35672">
            <a:off x="2371110" y="293954"/>
            <a:ext cx="567833" cy="5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Administrator\Desktop\Pushpin Dev\Assets\pushpinLef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096213">
            <a:off x="6279651" y="333161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 rot="21539993">
            <a:off x="1106423" y="2020823"/>
            <a:ext cx="3063239" cy="149961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Picture Placeholder 2"/>
          <p:cNvSpPr txBox="1">
            <a:spLocks noGrp="1"/>
          </p:cNvSpPr>
          <p:nvPr>
            <p:ph type="pic" idx="1"/>
          </p:nvPr>
        </p:nvSpPr>
        <p:spPr>
          <a:xfrm rot="59989">
            <a:off x="4898615" y="1207273"/>
            <a:ext cx="2913863" cy="4539410"/>
          </a:xfrm>
          <a:ln w="101598">
            <a:solidFill>
              <a:srgbClr val="FFFFFF"/>
            </a:solidFill>
            <a:prstDash val="solid"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2"/>
          </p:nvPr>
        </p:nvSpPr>
        <p:spPr>
          <a:xfrm rot="21539993">
            <a:off x="1152143" y="3621023"/>
            <a:ext cx="3044951" cy="2103119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>
          <a:xfrm rot="59989">
            <a:off x="6345936" y="5888736"/>
            <a:ext cx="121382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EF0425B-0B36-4A45-8D14-02B2A9A4D722}" type="datetime1">
              <a:rPr lang="en-US"/>
              <a:pPr lvl="0"/>
              <a:t>10/28/2015</a:t>
            </a:fld>
            <a:endParaRPr lang="en-US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>
          <a:xfrm rot="21539993">
            <a:off x="914573" y="5831038"/>
            <a:ext cx="331904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6"/>
          <p:cNvSpPr txBox="1">
            <a:spLocks noGrp="1"/>
          </p:cNvSpPr>
          <p:nvPr>
            <p:ph type="sldNum" sz="quarter" idx="8"/>
          </p:nvPr>
        </p:nvSpPr>
        <p:spPr>
          <a:xfrm rot="59989">
            <a:off x="7562088" y="5900029"/>
            <a:ext cx="554025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D8C8DA-967D-4AB3-8EFB-F6F0642217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2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7"/>
            <p:cNvSpPr/>
            <p:nvPr/>
          </p:nvSpPr>
          <p:spPr>
            <a:xfrm>
              <a:off x="0" y="0"/>
              <a:ext cx="7162796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Franklin Gothic Book"/>
              </a:endParaRPr>
            </a:p>
          </p:txBody>
        </p:sp>
      </p:grpSp>
      <p:sp>
        <p:nvSpPr>
          <p:cNvPr id="5" name="Freeform 9"/>
          <p:cNvSpPr/>
          <p:nvPr/>
        </p:nvSpPr>
        <p:spPr>
          <a:xfrm rot="10799991">
            <a:off x="628649" y="6069330"/>
            <a:ext cx="7920990" cy="537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55280"/>
              <a:gd name="f7" fmla="val 495300"/>
              <a:gd name="f8" fmla="val 169546"/>
              <a:gd name="f9" fmla="val 3966210"/>
              <a:gd name="f10" fmla="val 95250"/>
              <a:gd name="f11" fmla="val 7785734"/>
              <a:gd name="f12" fmla="+- 0 0 -90"/>
              <a:gd name="f13" fmla="*/ f3 1 7955280"/>
              <a:gd name="f14" fmla="*/ f4 1 4953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7955280"/>
              <a:gd name="f23" fmla="*/ f19 1 495300"/>
              <a:gd name="f24" fmla="*/ 0 f20 1"/>
              <a:gd name="f25" fmla="*/ 495300 f19 1"/>
              <a:gd name="f26" fmla="*/ 169546 f20 1"/>
              <a:gd name="f27" fmla="*/ 0 f19 1"/>
              <a:gd name="f28" fmla="*/ 7785734 f20 1"/>
              <a:gd name="f29" fmla="*/ 7955280 f20 1"/>
              <a:gd name="f30" fmla="*/ 3966210 f20 1"/>
              <a:gd name="f31" fmla="*/ 95250 f19 1"/>
              <a:gd name="f32" fmla="+- f21 0 f1"/>
              <a:gd name="f33" fmla="*/ f24 1 7955280"/>
              <a:gd name="f34" fmla="*/ f25 1 495300"/>
              <a:gd name="f35" fmla="*/ f26 1 7955280"/>
              <a:gd name="f36" fmla="*/ f27 1 495300"/>
              <a:gd name="f37" fmla="*/ f28 1 7955280"/>
              <a:gd name="f38" fmla="*/ f29 1 7955280"/>
              <a:gd name="f39" fmla="*/ f30 1 7955280"/>
              <a:gd name="f40" fmla="*/ f31 1 4953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9 1 f22"/>
              <a:gd name="f50" fmla="*/ f40 1 f23"/>
              <a:gd name="f51" fmla="*/ f37 1 f22"/>
              <a:gd name="f52" fmla="*/ f38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0"/>
              </a:cxn>
              <a:cxn ang="f32">
                <a:pos x="f64" y="f58"/>
              </a:cxn>
              <a:cxn ang="f32">
                <a:pos x="f57" y="f58"/>
              </a:cxn>
            </a:cxnLst>
            <a:rect l="f53" t="f56" r="f54" b="f55"/>
            <a:pathLst>
              <a:path w="7955280" h="495300">
                <a:moveTo>
                  <a:pt x="f5" y="f7"/>
                </a:moveTo>
                <a:lnTo>
                  <a:pt x="f8" y="f5"/>
                </a:lnTo>
                <a:lnTo>
                  <a:pt x="f9" y="f10"/>
                </a:lnTo>
                <a:lnTo>
                  <a:pt x="f11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731520" y="575313"/>
            <a:ext cx="7696203" cy="5715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31520" y="576072"/>
            <a:ext cx="7696203" cy="5715000"/>
          </a:xfrm>
          <a:prstGeom prst="rect">
            <a:avLst/>
          </a:prstGeom>
          <a:blipFill>
            <a:blip r:embed="rId14">
              <a:alphaModFix amt="20000"/>
            </a:blip>
            <a:tile sx="100000" sy="100000" algn="tl"/>
          </a:blipFill>
          <a:ln>
            <a:noFill/>
            <a:prstDash val="solid"/>
          </a:ln>
          <a:effectLst>
            <a:outerShdw dist="50804" dir="54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1435672">
            <a:off x="543746" y="273096"/>
            <a:ext cx="567833" cy="56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Administrator\Desktop\Pushpin Dev\Assets\pushpinLeft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096213">
            <a:off x="8115080" y="298167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Placeholder 1"/>
          <p:cNvSpPr txBox="1">
            <a:spLocks noGrp="1"/>
          </p:cNvSpPr>
          <p:nvPr>
            <p:ph type="title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1"/>
          </p:nvPr>
        </p:nvSpPr>
        <p:spPr>
          <a:xfrm>
            <a:off x="1463040" y="2119259"/>
            <a:ext cx="6196404" cy="36038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54585" y="5809155"/>
            <a:ext cx="121382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65E9C"/>
                </a:solidFill>
                <a:uFillTx/>
                <a:latin typeface="Rage Italic" pitchFamily="66"/>
              </a:defRPr>
            </a:lvl1pPr>
          </a:lstStyle>
          <a:p>
            <a:pPr lvl="0"/>
            <a:fld id="{4D995E6E-AE5F-4D5F-85A1-671398F2A9C1}" type="datetime1">
              <a:rPr lang="en-US"/>
              <a:pPr lvl="0"/>
              <a:t>10/28/2015</a:t>
            </a:fld>
            <a:endParaRPr lang="en-US"/>
          </a:p>
        </p:txBody>
      </p:sp>
      <p:sp>
        <p:nvSpPr>
          <p:cNvPr id="13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14400" y="5809155"/>
            <a:ext cx="554018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465E9C"/>
                </a:solidFill>
                <a:uFillTx/>
                <a:latin typeface="Rage Italic" pitchFamily="66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670197" y="5809155"/>
            <a:ext cx="5540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465E9C"/>
                </a:solidFill>
                <a:uFillTx/>
                <a:latin typeface="Rage Italic" pitchFamily="66"/>
              </a:defRPr>
            </a:lvl1pPr>
          </a:lstStyle>
          <a:p>
            <a:pPr lvl="0"/>
            <a:fld id="{ED4C4B32-85C2-4DA0-8383-941A138B1AE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onstantia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A2B1E"/>
        </a:buClr>
        <a:buSzPct val="85000"/>
        <a:buFont typeface="Brush Script MT" pitchFamily="66"/>
        <a:buChar char="O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Franklin Gothic Book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A2B1E"/>
        </a:buClr>
        <a:buSzPct val="85000"/>
        <a:buFont typeface="Brush Script MT" pitchFamily="66"/>
        <a:buChar char="O"/>
        <a:tabLst/>
        <a:defRPr lang="en-US" sz="2200" b="0" i="0" u="none" strike="noStrike" kern="1200" cap="none" spc="0" baseline="0">
          <a:solidFill>
            <a:srgbClr val="000000"/>
          </a:solidFill>
          <a:uFillTx/>
          <a:latin typeface="Franklin Gothic Book"/>
        </a:defRPr>
      </a:lvl2pPr>
      <a:lvl3pPr marL="9144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A2B1E"/>
        </a:buClr>
        <a:buSzPct val="85000"/>
        <a:buFont typeface="Brush Script MT" pitchFamily="66"/>
        <a:buChar char="O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Franklin Gothic Book"/>
        </a:defRPr>
      </a:lvl3pPr>
      <a:lvl4pPr marL="1280159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A2B1E"/>
        </a:buClr>
        <a:buSzPct val="85000"/>
        <a:buFont typeface="Brush Script MT" pitchFamily="66"/>
        <a:buChar char="O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Franklin Gothic Book"/>
        </a:defRPr>
      </a:lvl4pPr>
      <a:lvl5pPr marL="164592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A2B1E"/>
        </a:buClr>
        <a:buSzPct val="85000"/>
        <a:buFont typeface="Brush Script MT" pitchFamily="66"/>
        <a:buChar char="O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Franklin Gothic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741054" y="1352114"/>
            <a:ext cx="5709083" cy="2270555"/>
          </a:xfrm>
        </p:spPr>
        <p:txBody>
          <a:bodyPr/>
          <a:lstStyle/>
          <a:p>
            <a:pPr lvl="0"/>
            <a:r>
              <a:rPr lang="en-US" sz="6600" b="1" dirty="0"/>
              <a:t>Rounding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0110" y="5410779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75759"/>
            <a:ext cx="1000125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75758"/>
            <a:ext cx="115252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75758"/>
            <a:ext cx="1304925" cy="1323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Examples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801945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/>
              <a:t> </a:t>
            </a:r>
            <a:r>
              <a:rPr lang="en-IE" sz="4400" dirty="0" smtClean="0"/>
              <a:t>€5.66 rounds to €5.65</a:t>
            </a:r>
          </a:p>
          <a:p>
            <a:r>
              <a:rPr lang="en-IE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E" sz="4400" dirty="0" smtClean="0"/>
              <a:t>€7.87 rounds to €7.85</a:t>
            </a:r>
          </a:p>
          <a:p>
            <a:r>
              <a:rPr lang="en-IE" sz="4400" dirty="0"/>
              <a:t> </a:t>
            </a:r>
            <a:r>
              <a:rPr lang="en-IE" sz="4400" dirty="0" smtClean="0"/>
              <a:t>€8.58 rounds to €8.60</a:t>
            </a:r>
          </a:p>
          <a:p>
            <a:r>
              <a:rPr lang="en-IE" sz="4400" dirty="0"/>
              <a:t> </a:t>
            </a:r>
            <a:r>
              <a:rPr lang="en-IE" sz="4400" dirty="0" smtClean="0"/>
              <a:t>€9.29 rounds to €9.30</a:t>
            </a:r>
            <a:endParaRPr lang="en-IE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371433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Conditions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585921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dirty="0" smtClean="0"/>
              <a:t> Rounding will be voluntary, for both customer and retailer</a:t>
            </a:r>
          </a:p>
          <a:p>
            <a:r>
              <a:rPr lang="en-IE" dirty="0" smtClean="0"/>
              <a:t> 1c and 2c coins will remain legal tender</a:t>
            </a:r>
          </a:p>
          <a:p>
            <a:r>
              <a:rPr lang="en-IE" dirty="0" smtClean="0"/>
              <a:t> Rounding will only apply to cash payments</a:t>
            </a:r>
          </a:p>
          <a:p>
            <a:r>
              <a:rPr lang="en-IE" dirty="0" smtClean="0"/>
              <a:t> Rounding will not apply to credit/debit card transactions, cheques or electronic payments</a:t>
            </a:r>
          </a:p>
          <a:p>
            <a:r>
              <a:rPr lang="en-IE" dirty="0" smtClean="0"/>
              <a:t> Rounding will only apply to the total bill, not to individual items</a:t>
            </a:r>
          </a:p>
          <a:p>
            <a:r>
              <a:rPr lang="en-IE" dirty="0"/>
              <a:t> </a:t>
            </a:r>
            <a:r>
              <a:rPr lang="en-IE" dirty="0" smtClean="0"/>
              <a:t>Internet transactions will not be affected</a:t>
            </a:r>
          </a:p>
          <a:p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376875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Facts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585921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dirty="0" smtClean="0"/>
              <a:t> A rounding trial was held in Wexford in 2013</a:t>
            </a:r>
          </a:p>
          <a:p>
            <a:r>
              <a:rPr lang="en-IE" sz="2800" dirty="0"/>
              <a:t> </a:t>
            </a:r>
            <a:r>
              <a:rPr lang="en-IE" dirty="0"/>
              <a:t>Since the introduction of the Euro (€) in 2002, €37 million worth of 1c &amp; 2c coins has been issued in Ireland</a:t>
            </a:r>
          </a:p>
          <a:p>
            <a:r>
              <a:rPr lang="en-IE" dirty="0"/>
              <a:t> Six other EU countries have already introduced Rounding: Belgium, Denmark, Finland, Hungary, Netherlands, Sweden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17996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Fact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4065641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 smtClean="0"/>
              <a:t> </a:t>
            </a:r>
            <a:r>
              <a:rPr lang="en-IE" sz="4000" dirty="0"/>
              <a:t>1,384,491,236</a:t>
            </a:r>
            <a:r>
              <a:rPr lang="en-IE" sz="4000" dirty="0" smtClean="0"/>
              <a:t> 1c coins have been issued in Ireland since 2002</a:t>
            </a:r>
            <a:endParaRPr lang="en-IE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2004199" cy="20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Fact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4065641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 smtClean="0"/>
              <a:t> </a:t>
            </a:r>
            <a:r>
              <a:rPr lang="en-IE" sz="4000" dirty="0" smtClean="0"/>
              <a:t>1,096,853,216 </a:t>
            </a:r>
            <a:r>
              <a:rPr lang="en-IE" sz="4000" dirty="0"/>
              <a:t>2c </a:t>
            </a:r>
            <a:r>
              <a:rPr lang="en-IE" sz="4000" dirty="0" smtClean="0"/>
              <a:t>coins have been issued in Ireland since 2002</a:t>
            </a:r>
            <a:endParaRPr lang="en-IE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38" y="2493144"/>
            <a:ext cx="1931536" cy="1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When?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513913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 smtClean="0"/>
              <a:t> Rounding will take place from Wednesday October 28th, 2015 (Rounding Rollout Day)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304801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Why?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657929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/>
              <a:t> </a:t>
            </a:r>
            <a:r>
              <a:rPr lang="en-IE" sz="3200" dirty="0" smtClean="0"/>
              <a:t>1c and 2c coins are costly to produce</a:t>
            </a:r>
          </a:p>
          <a:p>
            <a:r>
              <a:rPr lang="en-IE" sz="3200" dirty="0"/>
              <a:t> </a:t>
            </a:r>
            <a:r>
              <a:rPr lang="en-IE" sz="3200" dirty="0" smtClean="0"/>
              <a:t>People don’t like using them and keep them at home in jars!</a:t>
            </a:r>
          </a:p>
          <a:p>
            <a:r>
              <a:rPr lang="en-IE" sz="3200" dirty="0"/>
              <a:t> </a:t>
            </a:r>
            <a:r>
              <a:rPr lang="en-IE" sz="3200" dirty="0" smtClean="0"/>
              <a:t>This means there are not enough of these coins in circulation</a:t>
            </a:r>
            <a:endParaRPr lang="en-I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Why?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7" y="2121407"/>
            <a:ext cx="3200400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 smtClean="0"/>
              <a:t> A 1c coin costs 1.65c to produce.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2004199" cy="20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Why?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7" y="2121407"/>
            <a:ext cx="3200400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 smtClean="0"/>
              <a:t> A 2c coin costs 1.94c to produce.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84" y="2492896"/>
            <a:ext cx="1931536" cy="1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What?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801945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/>
              <a:t> </a:t>
            </a:r>
            <a:r>
              <a:rPr lang="en-IE" sz="4800" dirty="0" smtClean="0"/>
              <a:t>The total bill in a shop will be either rounded up or down to the nearest 5c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50711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What?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801945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/>
              <a:t> </a:t>
            </a:r>
            <a:r>
              <a:rPr lang="en-IE" sz="4400" dirty="0" smtClean="0"/>
              <a:t>Bills ending in 1c, 2c, 6c, 7c will be </a:t>
            </a:r>
            <a:r>
              <a:rPr lang="en-IE" sz="4400" b="1" dirty="0" smtClean="0">
                <a:solidFill>
                  <a:schemeClr val="accent2">
                    <a:lumMod val="50000"/>
                  </a:schemeClr>
                </a:solidFill>
              </a:rPr>
              <a:t>rounded down</a:t>
            </a:r>
          </a:p>
          <a:p>
            <a:r>
              <a:rPr lang="en-IE" sz="4400" dirty="0"/>
              <a:t> </a:t>
            </a:r>
            <a:r>
              <a:rPr lang="en-IE" sz="4400" dirty="0" smtClean="0"/>
              <a:t>Bills ending in 3c, 4c, 8c, 9c will be </a:t>
            </a:r>
            <a:r>
              <a:rPr lang="en-IE" sz="4400" b="1" dirty="0" smtClean="0">
                <a:solidFill>
                  <a:schemeClr val="accent2">
                    <a:lumMod val="50000"/>
                  </a:schemeClr>
                </a:solidFill>
              </a:rPr>
              <a:t>rounded up</a:t>
            </a:r>
            <a:endParaRPr lang="en-IE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299486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What?</a:t>
            </a:r>
            <a:endParaRPr lang="en-IE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4131045" cy="36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4" y="2780928"/>
            <a:ext cx="27258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95021" y="817583"/>
            <a:ext cx="6965240" cy="12024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en-IE" sz="6600" b="1" dirty="0" smtClean="0"/>
              <a:t>Examples</a:t>
            </a:r>
            <a:endParaRPr lang="en-IE" sz="6600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4294967295"/>
          </p:nvPr>
        </p:nvSpPr>
        <p:spPr>
          <a:xfrm>
            <a:off x="1298446" y="2121407"/>
            <a:ext cx="6801945" cy="3602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r>
              <a:rPr lang="en-IE" sz="4800" dirty="0"/>
              <a:t> </a:t>
            </a:r>
            <a:r>
              <a:rPr lang="en-IE" sz="4400" dirty="0" smtClean="0"/>
              <a:t>€2.31 rounds to €2.30</a:t>
            </a:r>
          </a:p>
          <a:p>
            <a:r>
              <a:rPr lang="en-IE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E" sz="4400" dirty="0"/>
              <a:t>€1.42 </a:t>
            </a:r>
            <a:r>
              <a:rPr lang="en-IE" sz="4400" dirty="0" smtClean="0"/>
              <a:t>rounds to €1.40</a:t>
            </a:r>
          </a:p>
          <a:p>
            <a:r>
              <a:rPr lang="en-IE" sz="4400" dirty="0"/>
              <a:t> </a:t>
            </a:r>
            <a:r>
              <a:rPr lang="en-IE" sz="4400" dirty="0" smtClean="0"/>
              <a:t>€3.53 rounds to €3.55</a:t>
            </a:r>
          </a:p>
          <a:p>
            <a:r>
              <a:rPr lang="en-IE" sz="4400" dirty="0"/>
              <a:t> </a:t>
            </a:r>
            <a:r>
              <a:rPr lang="en-IE" sz="4400" dirty="0" smtClean="0"/>
              <a:t>€7.74 rounds to €7.75</a:t>
            </a:r>
            <a:endParaRPr lang="en-IE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50110" y="5949280"/>
            <a:ext cx="6262972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©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Seomra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en-US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Ranga</a:t>
            </a: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2015 www.seomraranga.com</a:t>
            </a:r>
          </a:p>
        </p:txBody>
      </p:sp>
    </p:spTree>
    <p:extLst>
      <p:ext uri="{BB962C8B-B14F-4D97-AF65-F5344CB8AC3E}">
        <p14:creationId xmlns:p14="http://schemas.microsoft.com/office/powerpoint/2010/main" val="306597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377</TotalTime>
  <Words>422</Words>
  <Application>Microsoft Office PowerPoint</Application>
  <PresentationFormat>On-screen Show (4:3)</PresentationFormat>
  <Paragraphs>70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Rounding Money</vt:lpstr>
      <vt:lpstr>When?</vt:lpstr>
      <vt:lpstr>Why?</vt:lpstr>
      <vt:lpstr>Why?</vt:lpstr>
      <vt:lpstr>Why?</vt:lpstr>
      <vt:lpstr>What?</vt:lpstr>
      <vt:lpstr>What?</vt:lpstr>
      <vt:lpstr>What?</vt:lpstr>
      <vt:lpstr>Examples</vt:lpstr>
      <vt:lpstr>Examples</vt:lpstr>
      <vt:lpstr>Conditions</vt:lpstr>
      <vt:lpstr>Facts</vt:lpstr>
      <vt:lpstr>Fact</vt:lpstr>
      <vt:lpstr>Fact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15</cp:revision>
  <dcterms:created xsi:type="dcterms:W3CDTF">2014-09-16T21:39:22Z</dcterms:created>
  <dcterms:modified xsi:type="dcterms:W3CDTF">2015-10-28T21:45:05Z</dcterms:modified>
</cp:coreProperties>
</file>