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68" r:id="rId4"/>
    <p:sldId id="263" r:id="rId5"/>
    <p:sldId id="264" r:id="rId6"/>
    <p:sldId id="265" r:id="rId7"/>
    <p:sldId id="266" r:id="rId8"/>
    <p:sldId id="282" r:id="rId9"/>
    <p:sldId id="272" r:id="rId10"/>
    <p:sldId id="274" r:id="rId11"/>
    <p:sldId id="275" r:id="rId12"/>
    <p:sldId id="267" r:id="rId13"/>
    <p:sldId id="261" r:id="rId14"/>
    <p:sldId id="257" r:id="rId15"/>
    <p:sldId id="258" r:id="rId16"/>
    <p:sldId id="259" r:id="rId17"/>
    <p:sldId id="260" r:id="rId18"/>
    <p:sldId id="271" r:id="rId19"/>
    <p:sldId id="276" r:id="rId20"/>
    <p:sldId id="277" r:id="rId21"/>
    <p:sldId id="278" r:id="rId22"/>
    <p:sldId id="279" r:id="rId23"/>
    <p:sldId id="280" r:id="rId24"/>
    <p:sldId id="281" r:id="rId25"/>
    <p:sldId id="269" r:id="rId26"/>
    <p:sldId id="270" r:id="rId2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234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C714C-9040-48FC-AF90-F03D2398FF69}" type="datetimeFigureOut">
              <a:rPr lang="en-IE" smtClean="0"/>
              <a:t>16/11/2016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7154F-729E-417E-8405-05E00500EC84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4729803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C714C-9040-48FC-AF90-F03D2398FF69}" type="datetimeFigureOut">
              <a:rPr lang="en-IE" smtClean="0"/>
              <a:t>16/11/2016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7154F-729E-417E-8405-05E00500EC84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7988527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49" y="366713"/>
            <a:ext cx="1543051" cy="78009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1" y="366713"/>
            <a:ext cx="4476751" cy="78009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C714C-9040-48FC-AF90-F03D2398FF69}" type="datetimeFigureOut">
              <a:rPr lang="en-IE" smtClean="0"/>
              <a:t>16/11/2016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7154F-729E-417E-8405-05E00500EC84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7802122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C714C-9040-48FC-AF90-F03D2398FF69}" type="datetimeFigureOut">
              <a:rPr lang="en-IE" smtClean="0"/>
              <a:t>16/11/2016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7154F-729E-417E-8405-05E00500EC84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1658229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C714C-9040-48FC-AF90-F03D2398FF69}" type="datetimeFigureOut">
              <a:rPr lang="en-IE" smtClean="0"/>
              <a:t>16/11/2016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7154F-729E-417E-8405-05E00500EC84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6516839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1" y="2133601"/>
            <a:ext cx="3009900" cy="6034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505201" y="2133601"/>
            <a:ext cx="3009900" cy="6034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C714C-9040-48FC-AF90-F03D2398FF69}" type="datetimeFigureOut">
              <a:rPr lang="en-IE" smtClean="0"/>
              <a:t>16/11/2016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7154F-729E-417E-8405-05E00500EC84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8411429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C714C-9040-48FC-AF90-F03D2398FF69}" type="datetimeFigureOut">
              <a:rPr lang="en-IE" smtClean="0"/>
              <a:t>16/11/2016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7154F-729E-417E-8405-05E00500EC84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7915160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C714C-9040-48FC-AF90-F03D2398FF69}" type="datetimeFigureOut">
              <a:rPr lang="en-IE" smtClean="0"/>
              <a:t>16/11/2016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7154F-729E-417E-8405-05E00500EC84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2861033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C714C-9040-48FC-AF90-F03D2398FF69}" type="datetimeFigureOut">
              <a:rPr lang="en-IE" smtClean="0"/>
              <a:t>16/11/2016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7154F-729E-417E-8405-05E00500EC84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6193767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C714C-9040-48FC-AF90-F03D2398FF69}" type="datetimeFigureOut">
              <a:rPr lang="en-IE" smtClean="0"/>
              <a:t>16/11/2016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7154F-729E-417E-8405-05E00500EC84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9321573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C714C-9040-48FC-AF90-F03D2398FF69}" type="datetimeFigureOut">
              <a:rPr lang="en-IE" smtClean="0"/>
              <a:t>16/11/2016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7154F-729E-417E-8405-05E00500EC84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5069031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8C714C-9040-48FC-AF90-F03D2398FF69}" type="datetimeFigureOut">
              <a:rPr lang="en-IE" smtClean="0"/>
              <a:t>16/11/2016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27154F-729E-417E-8405-05E00500EC84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5101992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19672" y="5672281"/>
            <a:ext cx="561662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" b="1" dirty="0" smtClean="0">
                <a:solidFill>
                  <a:schemeClr val="bg2">
                    <a:lumMod val="10000"/>
                  </a:schemeClr>
                </a:solidFill>
                <a:latin typeface="Sassoon" panose="02000503040000090004" pitchFamily="2" charset="0"/>
              </a:rPr>
              <a:t>© </a:t>
            </a:r>
            <a:r>
              <a:rPr lang="en-IE" sz="1200" b="1" dirty="0" err="1" smtClean="0">
                <a:solidFill>
                  <a:schemeClr val="bg2">
                    <a:lumMod val="10000"/>
                  </a:schemeClr>
                </a:solidFill>
                <a:latin typeface="Sassoon" panose="02000503040000090004" pitchFamily="2" charset="0"/>
              </a:rPr>
              <a:t>Seomra</a:t>
            </a:r>
            <a:r>
              <a:rPr lang="en-IE" sz="1200" b="1" dirty="0" smtClean="0">
                <a:solidFill>
                  <a:schemeClr val="bg2">
                    <a:lumMod val="10000"/>
                  </a:schemeClr>
                </a:solidFill>
                <a:latin typeface="Sassoon" panose="02000503040000090004" pitchFamily="2" charset="0"/>
              </a:rPr>
              <a:t> </a:t>
            </a:r>
            <a:r>
              <a:rPr lang="en-IE" sz="1200" b="1" dirty="0" err="1" smtClean="0">
                <a:solidFill>
                  <a:schemeClr val="bg2">
                    <a:lumMod val="10000"/>
                  </a:schemeClr>
                </a:solidFill>
                <a:latin typeface="Sassoon" panose="02000503040000090004" pitchFamily="2" charset="0"/>
              </a:rPr>
              <a:t>Ranga</a:t>
            </a:r>
            <a:r>
              <a:rPr lang="en-IE" sz="1200" b="1" dirty="0" smtClean="0">
                <a:solidFill>
                  <a:schemeClr val="bg2">
                    <a:lumMod val="10000"/>
                  </a:schemeClr>
                </a:solidFill>
                <a:latin typeface="Sassoon" panose="02000503040000090004" pitchFamily="2" charset="0"/>
              </a:rPr>
              <a:t> 2016 www.seomraranga.com</a:t>
            </a:r>
            <a:endParaRPr lang="en-IE" sz="1200" b="1" dirty="0">
              <a:solidFill>
                <a:schemeClr val="bg2">
                  <a:lumMod val="10000"/>
                </a:schemeClr>
              </a:solidFill>
              <a:latin typeface="Sassoon" panose="02000503040000090004" pitchFamily="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475656" y="2564904"/>
            <a:ext cx="583264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8000" b="1" dirty="0" smtClean="0">
                <a:ln w="38100">
                  <a:solidFill>
                    <a:schemeClr val="tx1"/>
                  </a:solidFill>
                </a:ln>
                <a:solidFill>
                  <a:srgbClr val="996633"/>
                </a:solidFill>
                <a:latin typeface="Boulder" pitchFamily="2" charset="0"/>
              </a:rPr>
              <a:t>PANGRAMS</a:t>
            </a:r>
            <a:endParaRPr lang="en-IE" sz="8000" b="1" dirty="0">
              <a:ln w="38100">
                <a:solidFill>
                  <a:schemeClr val="tx1"/>
                </a:solidFill>
              </a:ln>
              <a:solidFill>
                <a:srgbClr val="996633"/>
              </a:solidFill>
              <a:latin typeface="Boulder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38239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19672" y="5672281"/>
            <a:ext cx="561662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" b="1" dirty="0" smtClean="0">
                <a:solidFill>
                  <a:schemeClr val="bg2">
                    <a:lumMod val="10000"/>
                  </a:schemeClr>
                </a:solidFill>
                <a:latin typeface="Sassoon" panose="02000503040000090004" pitchFamily="2" charset="0"/>
              </a:rPr>
              <a:t>© </a:t>
            </a:r>
            <a:r>
              <a:rPr lang="en-IE" sz="1200" b="1" dirty="0" err="1" smtClean="0">
                <a:solidFill>
                  <a:schemeClr val="bg2">
                    <a:lumMod val="10000"/>
                  </a:schemeClr>
                </a:solidFill>
                <a:latin typeface="Sassoon" panose="02000503040000090004" pitchFamily="2" charset="0"/>
              </a:rPr>
              <a:t>Seomra</a:t>
            </a:r>
            <a:r>
              <a:rPr lang="en-IE" sz="1200" b="1" dirty="0" smtClean="0">
                <a:solidFill>
                  <a:schemeClr val="bg2">
                    <a:lumMod val="10000"/>
                  </a:schemeClr>
                </a:solidFill>
                <a:latin typeface="Sassoon" panose="02000503040000090004" pitchFamily="2" charset="0"/>
              </a:rPr>
              <a:t> </a:t>
            </a:r>
            <a:r>
              <a:rPr lang="en-IE" sz="1200" b="1" dirty="0" err="1" smtClean="0">
                <a:solidFill>
                  <a:schemeClr val="bg2">
                    <a:lumMod val="10000"/>
                  </a:schemeClr>
                </a:solidFill>
                <a:latin typeface="Sassoon" panose="02000503040000090004" pitchFamily="2" charset="0"/>
              </a:rPr>
              <a:t>Ranga</a:t>
            </a:r>
            <a:r>
              <a:rPr lang="en-IE" sz="1200" b="1" dirty="0" smtClean="0">
                <a:solidFill>
                  <a:schemeClr val="bg2">
                    <a:lumMod val="10000"/>
                  </a:schemeClr>
                </a:solidFill>
                <a:latin typeface="Sassoon" panose="02000503040000090004" pitchFamily="2" charset="0"/>
              </a:rPr>
              <a:t> 2016 www.seomraranga.com</a:t>
            </a:r>
            <a:endParaRPr lang="en-IE" sz="1200" b="1" dirty="0">
              <a:solidFill>
                <a:schemeClr val="bg2">
                  <a:lumMod val="10000"/>
                </a:schemeClr>
              </a:solidFill>
              <a:latin typeface="Sassoon" panose="02000503040000090004" pitchFamily="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547664" y="980728"/>
            <a:ext cx="5688632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5000" b="1" dirty="0" smtClean="0">
                <a:solidFill>
                  <a:schemeClr val="bg2">
                    <a:lumMod val="10000"/>
                  </a:schemeClr>
                </a:solidFill>
                <a:latin typeface="Sassoon" panose="02000503040000090004" pitchFamily="2" charset="0"/>
              </a:rPr>
              <a:t>Typographers like pangrams as they show an example of what every letter will look like in a new font.</a:t>
            </a:r>
            <a:endParaRPr lang="en-IE" sz="5000" b="1" dirty="0">
              <a:solidFill>
                <a:schemeClr val="bg2">
                  <a:lumMod val="10000"/>
                </a:schemeClr>
              </a:solidFill>
              <a:latin typeface="Sassoon" panose="0200050304000009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89308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19672" y="5672281"/>
            <a:ext cx="561662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" b="1" dirty="0" smtClean="0">
                <a:solidFill>
                  <a:schemeClr val="bg2">
                    <a:lumMod val="10000"/>
                  </a:schemeClr>
                </a:solidFill>
                <a:latin typeface="Sassoon" panose="02000503040000090004" pitchFamily="2" charset="0"/>
              </a:rPr>
              <a:t>© </a:t>
            </a:r>
            <a:r>
              <a:rPr lang="en-IE" sz="1200" b="1" dirty="0" err="1" smtClean="0">
                <a:solidFill>
                  <a:schemeClr val="bg2">
                    <a:lumMod val="10000"/>
                  </a:schemeClr>
                </a:solidFill>
                <a:latin typeface="Sassoon" panose="02000503040000090004" pitchFamily="2" charset="0"/>
              </a:rPr>
              <a:t>Seomra</a:t>
            </a:r>
            <a:r>
              <a:rPr lang="en-IE" sz="1200" b="1" dirty="0" smtClean="0">
                <a:solidFill>
                  <a:schemeClr val="bg2">
                    <a:lumMod val="10000"/>
                  </a:schemeClr>
                </a:solidFill>
                <a:latin typeface="Sassoon" panose="02000503040000090004" pitchFamily="2" charset="0"/>
              </a:rPr>
              <a:t> </a:t>
            </a:r>
            <a:r>
              <a:rPr lang="en-IE" sz="1200" b="1" dirty="0" err="1" smtClean="0">
                <a:solidFill>
                  <a:schemeClr val="bg2">
                    <a:lumMod val="10000"/>
                  </a:schemeClr>
                </a:solidFill>
                <a:latin typeface="Sassoon" panose="02000503040000090004" pitchFamily="2" charset="0"/>
              </a:rPr>
              <a:t>Ranga</a:t>
            </a:r>
            <a:r>
              <a:rPr lang="en-IE" sz="1200" b="1" dirty="0" smtClean="0">
                <a:solidFill>
                  <a:schemeClr val="bg2">
                    <a:lumMod val="10000"/>
                  </a:schemeClr>
                </a:solidFill>
                <a:latin typeface="Sassoon" panose="02000503040000090004" pitchFamily="2" charset="0"/>
              </a:rPr>
              <a:t> 2016 www.seomraranga.com</a:t>
            </a:r>
            <a:endParaRPr lang="en-IE" sz="1200" b="1" dirty="0">
              <a:solidFill>
                <a:schemeClr val="bg2">
                  <a:lumMod val="10000"/>
                </a:schemeClr>
              </a:solidFill>
              <a:latin typeface="Sassoon" panose="02000503040000090004" pitchFamily="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547664" y="980728"/>
            <a:ext cx="5688632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5000" b="1" dirty="0" smtClean="0">
                <a:solidFill>
                  <a:srgbClr val="996633"/>
                </a:solidFill>
                <a:latin typeface="Sassoon" panose="02000503040000090004" pitchFamily="2" charset="0"/>
              </a:rPr>
              <a:t>Typing Tutors </a:t>
            </a:r>
            <a:r>
              <a:rPr lang="en-IE" sz="5000" b="1" dirty="0" smtClean="0">
                <a:solidFill>
                  <a:schemeClr val="bg2">
                    <a:lumMod val="10000"/>
                  </a:schemeClr>
                </a:solidFill>
                <a:latin typeface="Sassoon" panose="02000503040000090004" pitchFamily="2" charset="0"/>
              </a:rPr>
              <a:t>also like pangrams as they require students to use every letter on the keyboard.</a:t>
            </a:r>
            <a:endParaRPr lang="en-IE" sz="5000" b="1" dirty="0">
              <a:solidFill>
                <a:schemeClr val="bg2">
                  <a:lumMod val="10000"/>
                </a:schemeClr>
              </a:solidFill>
              <a:latin typeface="Sassoon" panose="0200050304000009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48386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19672" y="5672281"/>
            <a:ext cx="561662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" b="1" dirty="0" smtClean="0">
                <a:solidFill>
                  <a:schemeClr val="bg2">
                    <a:lumMod val="10000"/>
                  </a:schemeClr>
                </a:solidFill>
                <a:latin typeface="Sassoon" panose="02000503040000090004" pitchFamily="2" charset="0"/>
              </a:rPr>
              <a:t>© </a:t>
            </a:r>
            <a:r>
              <a:rPr lang="en-IE" sz="1200" b="1" dirty="0" err="1" smtClean="0">
                <a:solidFill>
                  <a:schemeClr val="bg2">
                    <a:lumMod val="10000"/>
                  </a:schemeClr>
                </a:solidFill>
                <a:latin typeface="Sassoon" panose="02000503040000090004" pitchFamily="2" charset="0"/>
              </a:rPr>
              <a:t>Seomra</a:t>
            </a:r>
            <a:r>
              <a:rPr lang="en-IE" sz="1200" b="1" dirty="0" smtClean="0">
                <a:solidFill>
                  <a:schemeClr val="bg2">
                    <a:lumMod val="10000"/>
                  </a:schemeClr>
                </a:solidFill>
                <a:latin typeface="Sassoon" panose="02000503040000090004" pitchFamily="2" charset="0"/>
              </a:rPr>
              <a:t> </a:t>
            </a:r>
            <a:r>
              <a:rPr lang="en-IE" sz="1200" b="1" dirty="0" err="1" smtClean="0">
                <a:solidFill>
                  <a:schemeClr val="bg2">
                    <a:lumMod val="10000"/>
                  </a:schemeClr>
                </a:solidFill>
                <a:latin typeface="Sassoon" panose="02000503040000090004" pitchFamily="2" charset="0"/>
              </a:rPr>
              <a:t>Ranga</a:t>
            </a:r>
            <a:r>
              <a:rPr lang="en-IE" sz="1200" b="1" dirty="0" smtClean="0">
                <a:solidFill>
                  <a:schemeClr val="bg2">
                    <a:lumMod val="10000"/>
                  </a:schemeClr>
                </a:solidFill>
                <a:latin typeface="Sassoon" panose="02000503040000090004" pitchFamily="2" charset="0"/>
              </a:rPr>
              <a:t> 2016 www.seomraranga.com</a:t>
            </a:r>
            <a:endParaRPr lang="en-IE" sz="1200" b="1" dirty="0">
              <a:solidFill>
                <a:schemeClr val="bg2">
                  <a:lumMod val="10000"/>
                </a:schemeClr>
              </a:solidFill>
              <a:latin typeface="Sassoon" panose="02000503040000090004" pitchFamily="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547664" y="1412776"/>
            <a:ext cx="5688632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5000" b="1" dirty="0" smtClean="0">
                <a:solidFill>
                  <a:schemeClr val="bg2">
                    <a:lumMod val="10000"/>
                  </a:schemeClr>
                </a:solidFill>
                <a:latin typeface="Sassoon" panose="02000503040000090004" pitchFamily="2" charset="0"/>
              </a:rPr>
              <a:t>The following pages contain lots more examples of pangrams of varying length.</a:t>
            </a:r>
            <a:endParaRPr lang="en-IE" sz="5000" b="1" dirty="0">
              <a:solidFill>
                <a:schemeClr val="bg2">
                  <a:lumMod val="10000"/>
                </a:schemeClr>
              </a:solidFill>
              <a:latin typeface="Sassoon" panose="0200050304000009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6640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19672" y="5672281"/>
            <a:ext cx="561662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" b="1" dirty="0" smtClean="0">
                <a:solidFill>
                  <a:schemeClr val="bg2">
                    <a:lumMod val="10000"/>
                  </a:schemeClr>
                </a:solidFill>
                <a:latin typeface="Sassoon" panose="02000503040000090004" pitchFamily="2" charset="0"/>
              </a:rPr>
              <a:t>© </a:t>
            </a:r>
            <a:r>
              <a:rPr lang="en-IE" sz="1200" b="1" dirty="0" err="1" smtClean="0">
                <a:solidFill>
                  <a:schemeClr val="bg2">
                    <a:lumMod val="10000"/>
                  </a:schemeClr>
                </a:solidFill>
                <a:latin typeface="Sassoon" panose="02000503040000090004" pitchFamily="2" charset="0"/>
              </a:rPr>
              <a:t>Seomra</a:t>
            </a:r>
            <a:r>
              <a:rPr lang="en-IE" sz="1200" b="1" dirty="0" smtClean="0">
                <a:solidFill>
                  <a:schemeClr val="bg2">
                    <a:lumMod val="10000"/>
                  </a:schemeClr>
                </a:solidFill>
                <a:latin typeface="Sassoon" panose="02000503040000090004" pitchFamily="2" charset="0"/>
              </a:rPr>
              <a:t> </a:t>
            </a:r>
            <a:r>
              <a:rPr lang="en-IE" sz="1200" b="1" dirty="0" err="1" smtClean="0">
                <a:solidFill>
                  <a:schemeClr val="bg2">
                    <a:lumMod val="10000"/>
                  </a:schemeClr>
                </a:solidFill>
                <a:latin typeface="Sassoon" panose="02000503040000090004" pitchFamily="2" charset="0"/>
              </a:rPr>
              <a:t>Ranga</a:t>
            </a:r>
            <a:r>
              <a:rPr lang="en-IE" sz="1200" b="1" dirty="0" smtClean="0">
                <a:solidFill>
                  <a:schemeClr val="bg2">
                    <a:lumMod val="10000"/>
                  </a:schemeClr>
                </a:solidFill>
                <a:latin typeface="Sassoon" panose="02000503040000090004" pitchFamily="2" charset="0"/>
              </a:rPr>
              <a:t> 2016 www.seomraranga.com</a:t>
            </a:r>
            <a:endParaRPr lang="en-IE" sz="1200" b="1" dirty="0">
              <a:solidFill>
                <a:schemeClr val="bg2">
                  <a:lumMod val="10000"/>
                </a:schemeClr>
              </a:solidFill>
              <a:latin typeface="Sassoon" panose="02000503040000090004" pitchFamily="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547664" y="1052736"/>
            <a:ext cx="568863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7200" b="1" dirty="0">
                <a:solidFill>
                  <a:schemeClr val="bg2">
                    <a:lumMod val="10000"/>
                  </a:schemeClr>
                </a:solidFill>
                <a:latin typeface="Sassoon" panose="02000503040000090004" pitchFamily="2" charset="0"/>
              </a:rPr>
              <a:t>Quick wafting zephyrs vex bold Jim.</a:t>
            </a:r>
          </a:p>
        </p:txBody>
      </p:sp>
    </p:spTree>
    <p:extLst>
      <p:ext uri="{BB962C8B-B14F-4D97-AF65-F5344CB8AC3E}">
        <p14:creationId xmlns:p14="http://schemas.microsoft.com/office/powerpoint/2010/main" val="31644392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19672" y="5672281"/>
            <a:ext cx="561662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" b="1" dirty="0" smtClean="0">
                <a:solidFill>
                  <a:schemeClr val="bg2">
                    <a:lumMod val="10000"/>
                  </a:schemeClr>
                </a:solidFill>
                <a:latin typeface="Sassoon" panose="02000503040000090004" pitchFamily="2" charset="0"/>
              </a:rPr>
              <a:t>© </a:t>
            </a:r>
            <a:r>
              <a:rPr lang="en-IE" sz="1200" b="1" dirty="0" err="1" smtClean="0">
                <a:solidFill>
                  <a:schemeClr val="bg2">
                    <a:lumMod val="10000"/>
                  </a:schemeClr>
                </a:solidFill>
                <a:latin typeface="Sassoon" panose="02000503040000090004" pitchFamily="2" charset="0"/>
              </a:rPr>
              <a:t>Seomra</a:t>
            </a:r>
            <a:r>
              <a:rPr lang="en-IE" sz="1200" b="1" dirty="0" smtClean="0">
                <a:solidFill>
                  <a:schemeClr val="bg2">
                    <a:lumMod val="10000"/>
                  </a:schemeClr>
                </a:solidFill>
                <a:latin typeface="Sassoon" panose="02000503040000090004" pitchFamily="2" charset="0"/>
              </a:rPr>
              <a:t> </a:t>
            </a:r>
            <a:r>
              <a:rPr lang="en-IE" sz="1200" b="1" dirty="0" err="1" smtClean="0">
                <a:solidFill>
                  <a:schemeClr val="bg2">
                    <a:lumMod val="10000"/>
                  </a:schemeClr>
                </a:solidFill>
                <a:latin typeface="Sassoon" panose="02000503040000090004" pitchFamily="2" charset="0"/>
              </a:rPr>
              <a:t>Ranga</a:t>
            </a:r>
            <a:r>
              <a:rPr lang="en-IE" sz="1200" b="1" dirty="0" smtClean="0">
                <a:solidFill>
                  <a:schemeClr val="bg2">
                    <a:lumMod val="10000"/>
                  </a:schemeClr>
                </a:solidFill>
                <a:latin typeface="Sassoon" panose="02000503040000090004" pitchFamily="2" charset="0"/>
              </a:rPr>
              <a:t> 2016 www.seomraranga.com</a:t>
            </a:r>
            <a:endParaRPr lang="en-IE" sz="1200" b="1" dirty="0">
              <a:solidFill>
                <a:schemeClr val="bg2">
                  <a:lumMod val="10000"/>
                </a:schemeClr>
              </a:solidFill>
              <a:latin typeface="Sassoon" panose="02000503040000090004" pitchFamily="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547664" y="1052736"/>
            <a:ext cx="5832648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7200" b="1" dirty="0">
                <a:solidFill>
                  <a:schemeClr val="bg2">
                    <a:lumMod val="10000"/>
                  </a:schemeClr>
                </a:solidFill>
                <a:latin typeface="Sassoon" panose="02000503040000090004" pitchFamily="2" charset="0"/>
              </a:rPr>
              <a:t>The five boxing wizards jump quickly.</a:t>
            </a:r>
            <a:endParaRPr lang="en-IE" sz="7200" dirty="0">
              <a:solidFill>
                <a:schemeClr val="bg2">
                  <a:lumMod val="10000"/>
                </a:schemeClr>
              </a:solidFill>
              <a:latin typeface="Sassoon" panose="0200050304000009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45640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19672" y="5672281"/>
            <a:ext cx="561662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" b="1" dirty="0" smtClean="0">
                <a:solidFill>
                  <a:schemeClr val="bg2">
                    <a:lumMod val="10000"/>
                  </a:schemeClr>
                </a:solidFill>
                <a:latin typeface="Sassoon" panose="02000503040000090004" pitchFamily="2" charset="0"/>
              </a:rPr>
              <a:t>© </a:t>
            </a:r>
            <a:r>
              <a:rPr lang="en-IE" sz="1200" b="1" dirty="0" err="1" smtClean="0">
                <a:solidFill>
                  <a:schemeClr val="bg2">
                    <a:lumMod val="10000"/>
                  </a:schemeClr>
                </a:solidFill>
                <a:latin typeface="Sassoon" panose="02000503040000090004" pitchFamily="2" charset="0"/>
              </a:rPr>
              <a:t>Seomra</a:t>
            </a:r>
            <a:r>
              <a:rPr lang="en-IE" sz="1200" b="1" dirty="0" smtClean="0">
                <a:solidFill>
                  <a:schemeClr val="bg2">
                    <a:lumMod val="10000"/>
                  </a:schemeClr>
                </a:solidFill>
                <a:latin typeface="Sassoon" panose="02000503040000090004" pitchFamily="2" charset="0"/>
              </a:rPr>
              <a:t> </a:t>
            </a:r>
            <a:r>
              <a:rPr lang="en-IE" sz="1200" b="1" dirty="0" err="1" smtClean="0">
                <a:solidFill>
                  <a:schemeClr val="bg2">
                    <a:lumMod val="10000"/>
                  </a:schemeClr>
                </a:solidFill>
                <a:latin typeface="Sassoon" panose="02000503040000090004" pitchFamily="2" charset="0"/>
              </a:rPr>
              <a:t>Ranga</a:t>
            </a:r>
            <a:r>
              <a:rPr lang="en-IE" sz="1200" b="1" dirty="0" smtClean="0">
                <a:solidFill>
                  <a:schemeClr val="bg2">
                    <a:lumMod val="10000"/>
                  </a:schemeClr>
                </a:solidFill>
                <a:latin typeface="Sassoon" panose="02000503040000090004" pitchFamily="2" charset="0"/>
              </a:rPr>
              <a:t> 2016 www.seomraranga.com</a:t>
            </a:r>
            <a:endParaRPr lang="en-IE" sz="1200" b="1" dirty="0">
              <a:solidFill>
                <a:schemeClr val="bg2">
                  <a:lumMod val="10000"/>
                </a:schemeClr>
              </a:solidFill>
              <a:latin typeface="Sassoon" panose="02000503040000090004" pitchFamily="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547664" y="1052736"/>
            <a:ext cx="5832648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7200" b="1" dirty="0">
                <a:solidFill>
                  <a:schemeClr val="bg2">
                    <a:lumMod val="10000"/>
                  </a:schemeClr>
                </a:solidFill>
                <a:latin typeface="Sassoon" panose="02000503040000090004" pitchFamily="2" charset="0"/>
              </a:rPr>
              <a:t>Jackdaws love my sphinx of black quartz.</a:t>
            </a:r>
            <a:endParaRPr lang="en-IE" sz="7200" dirty="0">
              <a:solidFill>
                <a:schemeClr val="bg2">
                  <a:lumMod val="10000"/>
                </a:schemeClr>
              </a:solidFill>
              <a:latin typeface="Sassoon" panose="0200050304000009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67062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19672" y="5672281"/>
            <a:ext cx="561662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" b="1" dirty="0" smtClean="0">
                <a:solidFill>
                  <a:schemeClr val="bg2">
                    <a:lumMod val="10000"/>
                  </a:schemeClr>
                </a:solidFill>
                <a:latin typeface="Sassoon" panose="02000503040000090004" pitchFamily="2" charset="0"/>
              </a:rPr>
              <a:t>© </a:t>
            </a:r>
            <a:r>
              <a:rPr lang="en-IE" sz="1200" b="1" dirty="0" err="1" smtClean="0">
                <a:solidFill>
                  <a:schemeClr val="bg2">
                    <a:lumMod val="10000"/>
                  </a:schemeClr>
                </a:solidFill>
                <a:latin typeface="Sassoon" panose="02000503040000090004" pitchFamily="2" charset="0"/>
              </a:rPr>
              <a:t>Seomra</a:t>
            </a:r>
            <a:r>
              <a:rPr lang="en-IE" sz="1200" b="1" dirty="0" smtClean="0">
                <a:solidFill>
                  <a:schemeClr val="bg2">
                    <a:lumMod val="10000"/>
                  </a:schemeClr>
                </a:solidFill>
                <a:latin typeface="Sassoon" panose="02000503040000090004" pitchFamily="2" charset="0"/>
              </a:rPr>
              <a:t> </a:t>
            </a:r>
            <a:r>
              <a:rPr lang="en-IE" sz="1200" b="1" dirty="0" err="1" smtClean="0">
                <a:solidFill>
                  <a:schemeClr val="bg2">
                    <a:lumMod val="10000"/>
                  </a:schemeClr>
                </a:solidFill>
                <a:latin typeface="Sassoon" panose="02000503040000090004" pitchFamily="2" charset="0"/>
              </a:rPr>
              <a:t>Ranga</a:t>
            </a:r>
            <a:r>
              <a:rPr lang="en-IE" sz="1200" b="1" dirty="0" smtClean="0">
                <a:solidFill>
                  <a:schemeClr val="bg2">
                    <a:lumMod val="10000"/>
                  </a:schemeClr>
                </a:solidFill>
                <a:latin typeface="Sassoon" panose="02000503040000090004" pitchFamily="2" charset="0"/>
              </a:rPr>
              <a:t> 2016 www.seomraranga.com</a:t>
            </a:r>
            <a:endParaRPr lang="en-IE" sz="1200" b="1" dirty="0">
              <a:solidFill>
                <a:schemeClr val="bg2">
                  <a:lumMod val="10000"/>
                </a:schemeClr>
              </a:solidFill>
              <a:latin typeface="Sassoon" panose="02000503040000090004" pitchFamily="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547664" y="1484784"/>
            <a:ext cx="5832648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6300" b="1" dirty="0">
                <a:solidFill>
                  <a:schemeClr val="bg2">
                    <a:lumMod val="10000"/>
                  </a:schemeClr>
                </a:solidFill>
                <a:latin typeface="Sassoon" panose="02000503040000090004" pitchFamily="2" charset="0"/>
              </a:rPr>
              <a:t>The five boxing wizards jumped quickly.</a:t>
            </a:r>
            <a:endParaRPr lang="en-IE" sz="6300" dirty="0">
              <a:solidFill>
                <a:schemeClr val="bg2">
                  <a:lumMod val="10000"/>
                </a:schemeClr>
              </a:solidFill>
              <a:latin typeface="Sassoon" panose="0200050304000009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3422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19672" y="5672281"/>
            <a:ext cx="561662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" b="1" dirty="0" smtClean="0">
                <a:solidFill>
                  <a:schemeClr val="bg2">
                    <a:lumMod val="10000"/>
                  </a:schemeClr>
                </a:solidFill>
                <a:latin typeface="Sassoon" panose="02000503040000090004" pitchFamily="2" charset="0"/>
              </a:rPr>
              <a:t>© </a:t>
            </a:r>
            <a:r>
              <a:rPr lang="en-IE" sz="1200" b="1" dirty="0" err="1" smtClean="0">
                <a:solidFill>
                  <a:schemeClr val="bg2">
                    <a:lumMod val="10000"/>
                  </a:schemeClr>
                </a:solidFill>
                <a:latin typeface="Sassoon" panose="02000503040000090004" pitchFamily="2" charset="0"/>
              </a:rPr>
              <a:t>Seomra</a:t>
            </a:r>
            <a:r>
              <a:rPr lang="en-IE" sz="1200" b="1" dirty="0" smtClean="0">
                <a:solidFill>
                  <a:schemeClr val="bg2">
                    <a:lumMod val="10000"/>
                  </a:schemeClr>
                </a:solidFill>
                <a:latin typeface="Sassoon" panose="02000503040000090004" pitchFamily="2" charset="0"/>
              </a:rPr>
              <a:t> </a:t>
            </a:r>
            <a:r>
              <a:rPr lang="en-IE" sz="1200" b="1" dirty="0" err="1" smtClean="0">
                <a:solidFill>
                  <a:schemeClr val="bg2">
                    <a:lumMod val="10000"/>
                  </a:schemeClr>
                </a:solidFill>
                <a:latin typeface="Sassoon" panose="02000503040000090004" pitchFamily="2" charset="0"/>
              </a:rPr>
              <a:t>Ranga</a:t>
            </a:r>
            <a:r>
              <a:rPr lang="en-IE" sz="1200" b="1" dirty="0" smtClean="0">
                <a:solidFill>
                  <a:schemeClr val="bg2">
                    <a:lumMod val="10000"/>
                  </a:schemeClr>
                </a:solidFill>
                <a:latin typeface="Sassoon" panose="02000503040000090004" pitchFamily="2" charset="0"/>
              </a:rPr>
              <a:t> 2016 www.seomraranga.com</a:t>
            </a:r>
            <a:endParaRPr lang="en-IE" sz="1200" b="1" dirty="0">
              <a:solidFill>
                <a:schemeClr val="bg2">
                  <a:lumMod val="10000"/>
                </a:schemeClr>
              </a:solidFill>
              <a:latin typeface="Sassoon" panose="02000503040000090004" pitchFamily="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555981" y="1052736"/>
            <a:ext cx="5832648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7200" b="1" dirty="0">
                <a:solidFill>
                  <a:schemeClr val="bg2">
                    <a:lumMod val="10000"/>
                  </a:schemeClr>
                </a:solidFill>
                <a:latin typeface="Sassoon" panose="02000503040000090004" pitchFamily="2" charset="0"/>
              </a:rPr>
              <a:t>Five big quacking zephyrs jolt my wax bed.</a:t>
            </a:r>
            <a:endParaRPr lang="en-IE" sz="7200" dirty="0">
              <a:solidFill>
                <a:schemeClr val="bg2">
                  <a:lumMod val="10000"/>
                </a:schemeClr>
              </a:solidFill>
              <a:latin typeface="Sassoon" panose="0200050304000009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64506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19672" y="5672281"/>
            <a:ext cx="561662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" b="1" dirty="0" smtClean="0">
                <a:solidFill>
                  <a:schemeClr val="bg2">
                    <a:lumMod val="10000"/>
                  </a:schemeClr>
                </a:solidFill>
                <a:latin typeface="Sassoon" panose="02000503040000090004" pitchFamily="2" charset="0"/>
              </a:rPr>
              <a:t>© </a:t>
            </a:r>
            <a:r>
              <a:rPr lang="en-IE" sz="1200" b="1" dirty="0" err="1" smtClean="0">
                <a:solidFill>
                  <a:schemeClr val="bg2">
                    <a:lumMod val="10000"/>
                  </a:schemeClr>
                </a:solidFill>
                <a:latin typeface="Sassoon" panose="02000503040000090004" pitchFamily="2" charset="0"/>
              </a:rPr>
              <a:t>Seomra</a:t>
            </a:r>
            <a:r>
              <a:rPr lang="en-IE" sz="1200" b="1" dirty="0" smtClean="0">
                <a:solidFill>
                  <a:schemeClr val="bg2">
                    <a:lumMod val="10000"/>
                  </a:schemeClr>
                </a:solidFill>
                <a:latin typeface="Sassoon" panose="02000503040000090004" pitchFamily="2" charset="0"/>
              </a:rPr>
              <a:t> </a:t>
            </a:r>
            <a:r>
              <a:rPr lang="en-IE" sz="1200" b="1" dirty="0" err="1" smtClean="0">
                <a:solidFill>
                  <a:schemeClr val="bg2">
                    <a:lumMod val="10000"/>
                  </a:schemeClr>
                </a:solidFill>
                <a:latin typeface="Sassoon" panose="02000503040000090004" pitchFamily="2" charset="0"/>
              </a:rPr>
              <a:t>Ranga</a:t>
            </a:r>
            <a:r>
              <a:rPr lang="en-IE" sz="1200" b="1" dirty="0" smtClean="0">
                <a:solidFill>
                  <a:schemeClr val="bg2">
                    <a:lumMod val="10000"/>
                  </a:schemeClr>
                </a:solidFill>
                <a:latin typeface="Sassoon" panose="02000503040000090004" pitchFamily="2" charset="0"/>
              </a:rPr>
              <a:t> 2016 www.seomraranga.com</a:t>
            </a:r>
            <a:endParaRPr lang="en-IE" sz="1200" b="1" dirty="0">
              <a:solidFill>
                <a:schemeClr val="bg2">
                  <a:lumMod val="10000"/>
                </a:schemeClr>
              </a:solidFill>
              <a:latin typeface="Sassoon" panose="02000503040000090004" pitchFamily="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555981" y="1052736"/>
            <a:ext cx="5832648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6600" b="1" dirty="0">
                <a:solidFill>
                  <a:schemeClr val="bg2">
                    <a:lumMod val="10000"/>
                  </a:schemeClr>
                </a:solidFill>
                <a:latin typeface="Sassoon" panose="02000503040000090004" pitchFamily="2" charset="0"/>
              </a:rPr>
              <a:t>The </a:t>
            </a:r>
            <a:r>
              <a:rPr lang="en-IE" sz="6600" b="1" dirty="0" smtClean="0">
                <a:solidFill>
                  <a:schemeClr val="bg2">
                    <a:lumMod val="10000"/>
                  </a:schemeClr>
                </a:solidFill>
                <a:latin typeface="Sassoon" panose="02000503040000090004" pitchFamily="2" charset="0"/>
              </a:rPr>
              <a:t>quick brown fox jumps over the lazy </a:t>
            </a:r>
            <a:r>
              <a:rPr lang="en-IE" sz="6600" b="1" dirty="0">
                <a:solidFill>
                  <a:schemeClr val="bg2">
                    <a:lumMod val="10000"/>
                  </a:schemeClr>
                </a:solidFill>
                <a:latin typeface="Sassoon" panose="02000503040000090004" pitchFamily="2" charset="0"/>
              </a:rPr>
              <a:t>d</a:t>
            </a:r>
            <a:r>
              <a:rPr lang="en-IE" sz="6600" b="1" dirty="0" smtClean="0">
                <a:solidFill>
                  <a:schemeClr val="bg2">
                    <a:lumMod val="10000"/>
                  </a:schemeClr>
                </a:solidFill>
                <a:latin typeface="Sassoon" panose="02000503040000090004" pitchFamily="2" charset="0"/>
              </a:rPr>
              <a:t>og.</a:t>
            </a:r>
            <a:endParaRPr lang="en-IE" sz="6600" dirty="0">
              <a:solidFill>
                <a:schemeClr val="bg2">
                  <a:lumMod val="10000"/>
                </a:schemeClr>
              </a:solidFill>
              <a:latin typeface="Sassoon" panose="0200050304000009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86209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19672" y="5672281"/>
            <a:ext cx="561662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" b="1" dirty="0" smtClean="0">
                <a:solidFill>
                  <a:schemeClr val="bg2">
                    <a:lumMod val="10000"/>
                  </a:schemeClr>
                </a:solidFill>
                <a:latin typeface="Sassoon" panose="02000503040000090004" pitchFamily="2" charset="0"/>
              </a:rPr>
              <a:t>© </a:t>
            </a:r>
            <a:r>
              <a:rPr lang="en-IE" sz="1200" b="1" dirty="0" err="1" smtClean="0">
                <a:solidFill>
                  <a:schemeClr val="bg2">
                    <a:lumMod val="10000"/>
                  </a:schemeClr>
                </a:solidFill>
                <a:latin typeface="Sassoon" panose="02000503040000090004" pitchFamily="2" charset="0"/>
              </a:rPr>
              <a:t>Seomra</a:t>
            </a:r>
            <a:r>
              <a:rPr lang="en-IE" sz="1200" b="1" dirty="0" smtClean="0">
                <a:solidFill>
                  <a:schemeClr val="bg2">
                    <a:lumMod val="10000"/>
                  </a:schemeClr>
                </a:solidFill>
                <a:latin typeface="Sassoon" panose="02000503040000090004" pitchFamily="2" charset="0"/>
              </a:rPr>
              <a:t> </a:t>
            </a:r>
            <a:r>
              <a:rPr lang="en-IE" sz="1200" b="1" dirty="0" err="1" smtClean="0">
                <a:solidFill>
                  <a:schemeClr val="bg2">
                    <a:lumMod val="10000"/>
                  </a:schemeClr>
                </a:solidFill>
                <a:latin typeface="Sassoon" panose="02000503040000090004" pitchFamily="2" charset="0"/>
              </a:rPr>
              <a:t>Ranga</a:t>
            </a:r>
            <a:r>
              <a:rPr lang="en-IE" sz="1200" b="1" dirty="0" smtClean="0">
                <a:solidFill>
                  <a:schemeClr val="bg2">
                    <a:lumMod val="10000"/>
                  </a:schemeClr>
                </a:solidFill>
                <a:latin typeface="Sassoon" panose="02000503040000090004" pitchFamily="2" charset="0"/>
              </a:rPr>
              <a:t> 2016 www.seomraranga.com</a:t>
            </a:r>
            <a:endParaRPr lang="en-IE" sz="1200" b="1" dirty="0">
              <a:solidFill>
                <a:schemeClr val="bg2">
                  <a:lumMod val="10000"/>
                </a:schemeClr>
              </a:solidFill>
              <a:latin typeface="Sassoon" panose="02000503040000090004" pitchFamily="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555981" y="1700808"/>
            <a:ext cx="583264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7200" b="1" dirty="0">
                <a:solidFill>
                  <a:schemeClr val="bg2">
                    <a:lumMod val="10000"/>
                  </a:schemeClr>
                </a:solidFill>
                <a:latin typeface="Sassoon" panose="02000503040000090004" pitchFamily="2" charset="0"/>
              </a:rPr>
              <a:t>How quickly daft jumping zebras vex.</a:t>
            </a:r>
            <a:endParaRPr lang="en-IE" sz="7200" dirty="0">
              <a:solidFill>
                <a:schemeClr val="bg2">
                  <a:lumMod val="10000"/>
                </a:schemeClr>
              </a:solidFill>
              <a:latin typeface="Sassoon" panose="0200050304000009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36770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19672" y="5672281"/>
            <a:ext cx="561662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" b="1" dirty="0" smtClean="0">
                <a:solidFill>
                  <a:schemeClr val="bg2">
                    <a:lumMod val="10000"/>
                  </a:schemeClr>
                </a:solidFill>
                <a:latin typeface="Sassoon" panose="02000503040000090004" pitchFamily="2" charset="0"/>
              </a:rPr>
              <a:t>© </a:t>
            </a:r>
            <a:r>
              <a:rPr lang="en-IE" sz="1200" b="1" dirty="0" err="1" smtClean="0">
                <a:solidFill>
                  <a:schemeClr val="bg2">
                    <a:lumMod val="10000"/>
                  </a:schemeClr>
                </a:solidFill>
                <a:latin typeface="Sassoon" panose="02000503040000090004" pitchFamily="2" charset="0"/>
              </a:rPr>
              <a:t>Seomra</a:t>
            </a:r>
            <a:r>
              <a:rPr lang="en-IE" sz="1200" b="1" dirty="0" smtClean="0">
                <a:solidFill>
                  <a:schemeClr val="bg2">
                    <a:lumMod val="10000"/>
                  </a:schemeClr>
                </a:solidFill>
                <a:latin typeface="Sassoon" panose="02000503040000090004" pitchFamily="2" charset="0"/>
              </a:rPr>
              <a:t> </a:t>
            </a:r>
            <a:r>
              <a:rPr lang="en-IE" sz="1200" b="1" dirty="0" err="1" smtClean="0">
                <a:solidFill>
                  <a:schemeClr val="bg2">
                    <a:lumMod val="10000"/>
                  </a:schemeClr>
                </a:solidFill>
                <a:latin typeface="Sassoon" panose="02000503040000090004" pitchFamily="2" charset="0"/>
              </a:rPr>
              <a:t>Ranga</a:t>
            </a:r>
            <a:r>
              <a:rPr lang="en-IE" sz="1200" b="1" dirty="0" smtClean="0">
                <a:solidFill>
                  <a:schemeClr val="bg2">
                    <a:lumMod val="10000"/>
                  </a:schemeClr>
                </a:solidFill>
                <a:latin typeface="Sassoon" panose="02000503040000090004" pitchFamily="2" charset="0"/>
              </a:rPr>
              <a:t> 2016 www.seomraranga.com</a:t>
            </a:r>
            <a:endParaRPr lang="en-IE" sz="1200" b="1" dirty="0">
              <a:solidFill>
                <a:schemeClr val="bg2">
                  <a:lumMod val="10000"/>
                </a:schemeClr>
              </a:solidFill>
              <a:latin typeface="Sassoon" panose="02000503040000090004" pitchFamily="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547664" y="980728"/>
            <a:ext cx="5688632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5400" b="1" dirty="0" smtClean="0">
                <a:solidFill>
                  <a:schemeClr val="bg2">
                    <a:lumMod val="10000"/>
                  </a:schemeClr>
                </a:solidFill>
                <a:latin typeface="Sassoon" panose="02000503040000090004" pitchFamily="2" charset="0"/>
              </a:rPr>
              <a:t>A</a:t>
            </a:r>
            <a:r>
              <a:rPr lang="en-IE" sz="5400" b="1" dirty="0" smtClean="0">
                <a:latin typeface="Sassoon" panose="02000503040000090004" pitchFamily="2" charset="0"/>
              </a:rPr>
              <a:t> </a:t>
            </a:r>
            <a:r>
              <a:rPr lang="en-IE" sz="5400" b="1" dirty="0" smtClean="0">
                <a:solidFill>
                  <a:srgbClr val="996633"/>
                </a:solidFill>
                <a:latin typeface="Sassoon" panose="02000503040000090004" pitchFamily="2" charset="0"/>
              </a:rPr>
              <a:t>pangram</a:t>
            </a:r>
            <a:r>
              <a:rPr lang="en-IE" sz="5400" b="1" dirty="0" smtClean="0">
                <a:latin typeface="Sassoon" panose="02000503040000090004" pitchFamily="2" charset="0"/>
              </a:rPr>
              <a:t> </a:t>
            </a:r>
            <a:r>
              <a:rPr lang="en-IE" sz="5400" b="1" dirty="0" smtClean="0">
                <a:solidFill>
                  <a:schemeClr val="bg2">
                    <a:lumMod val="10000"/>
                  </a:schemeClr>
                </a:solidFill>
                <a:latin typeface="Sassoon" panose="02000503040000090004" pitchFamily="2" charset="0"/>
              </a:rPr>
              <a:t>is a sentence that uses every letter of the alphabet at least once.</a:t>
            </a:r>
            <a:endParaRPr lang="en-IE" sz="5400" b="1" dirty="0">
              <a:solidFill>
                <a:schemeClr val="bg2">
                  <a:lumMod val="10000"/>
                </a:schemeClr>
              </a:solidFill>
              <a:latin typeface="Sassoon" panose="0200050304000009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0719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19672" y="5672281"/>
            <a:ext cx="561662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" b="1" dirty="0" smtClean="0">
                <a:solidFill>
                  <a:schemeClr val="bg2">
                    <a:lumMod val="10000"/>
                  </a:schemeClr>
                </a:solidFill>
                <a:latin typeface="Sassoon" panose="02000503040000090004" pitchFamily="2" charset="0"/>
              </a:rPr>
              <a:t>© </a:t>
            </a:r>
            <a:r>
              <a:rPr lang="en-IE" sz="1200" b="1" dirty="0" err="1" smtClean="0">
                <a:solidFill>
                  <a:schemeClr val="bg2">
                    <a:lumMod val="10000"/>
                  </a:schemeClr>
                </a:solidFill>
                <a:latin typeface="Sassoon" panose="02000503040000090004" pitchFamily="2" charset="0"/>
              </a:rPr>
              <a:t>Seomra</a:t>
            </a:r>
            <a:r>
              <a:rPr lang="en-IE" sz="1200" b="1" dirty="0" smtClean="0">
                <a:solidFill>
                  <a:schemeClr val="bg2">
                    <a:lumMod val="10000"/>
                  </a:schemeClr>
                </a:solidFill>
                <a:latin typeface="Sassoon" panose="02000503040000090004" pitchFamily="2" charset="0"/>
              </a:rPr>
              <a:t> </a:t>
            </a:r>
            <a:r>
              <a:rPr lang="en-IE" sz="1200" b="1" dirty="0" err="1" smtClean="0">
                <a:solidFill>
                  <a:schemeClr val="bg2">
                    <a:lumMod val="10000"/>
                  </a:schemeClr>
                </a:solidFill>
                <a:latin typeface="Sassoon" panose="02000503040000090004" pitchFamily="2" charset="0"/>
              </a:rPr>
              <a:t>Ranga</a:t>
            </a:r>
            <a:r>
              <a:rPr lang="en-IE" sz="1200" b="1" dirty="0" smtClean="0">
                <a:solidFill>
                  <a:schemeClr val="bg2">
                    <a:lumMod val="10000"/>
                  </a:schemeClr>
                </a:solidFill>
                <a:latin typeface="Sassoon" panose="02000503040000090004" pitchFamily="2" charset="0"/>
              </a:rPr>
              <a:t> 2016 www.seomraranga.com</a:t>
            </a:r>
            <a:endParaRPr lang="en-IE" sz="1200" b="1" dirty="0">
              <a:solidFill>
                <a:schemeClr val="bg2">
                  <a:lumMod val="10000"/>
                </a:schemeClr>
              </a:solidFill>
              <a:latin typeface="Sassoon" panose="02000503040000090004" pitchFamily="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511660" y="980728"/>
            <a:ext cx="5832648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7200" b="1" dirty="0">
                <a:solidFill>
                  <a:schemeClr val="bg2">
                    <a:lumMod val="10000"/>
                  </a:schemeClr>
                </a:solidFill>
                <a:latin typeface="Sassoon" panose="02000503040000090004" pitchFamily="2" charset="0"/>
              </a:rPr>
              <a:t>Sphinx of black quartz: judge my vow.</a:t>
            </a:r>
            <a:endParaRPr lang="en-IE" sz="7200" dirty="0">
              <a:solidFill>
                <a:schemeClr val="bg2">
                  <a:lumMod val="10000"/>
                </a:schemeClr>
              </a:solidFill>
              <a:latin typeface="Sassoon" panose="0200050304000009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28436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19672" y="5672281"/>
            <a:ext cx="561662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" b="1" dirty="0" smtClean="0">
                <a:solidFill>
                  <a:schemeClr val="bg2">
                    <a:lumMod val="10000"/>
                  </a:schemeClr>
                </a:solidFill>
                <a:latin typeface="Sassoon" panose="02000503040000090004" pitchFamily="2" charset="0"/>
              </a:rPr>
              <a:t>© </a:t>
            </a:r>
            <a:r>
              <a:rPr lang="en-IE" sz="1200" b="1" dirty="0" err="1" smtClean="0">
                <a:solidFill>
                  <a:schemeClr val="bg2">
                    <a:lumMod val="10000"/>
                  </a:schemeClr>
                </a:solidFill>
                <a:latin typeface="Sassoon" panose="02000503040000090004" pitchFamily="2" charset="0"/>
              </a:rPr>
              <a:t>Seomra</a:t>
            </a:r>
            <a:r>
              <a:rPr lang="en-IE" sz="1200" b="1" dirty="0" smtClean="0">
                <a:solidFill>
                  <a:schemeClr val="bg2">
                    <a:lumMod val="10000"/>
                  </a:schemeClr>
                </a:solidFill>
                <a:latin typeface="Sassoon" panose="02000503040000090004" pitchFamily="2" charset="0"/>
              </a:rPr>
              <a:t> </a:t>
            </a:r>
            <a:r>
              <a:rPr lang="en-IE" sz="1200" b="1" dirty="0" err="1" smtClean="0">
                <a:solidFill>
                  <a:schemeClr val="bg2">
                    <a:lumMod val="10000"/>
                  </a:schemeClr>
                </a:solidFill>
                <a:latin typeface="Sassoon" panose="02000503040000090004" pitchFamily="2" charset="0"/>
              </a:rPr>
              <a:t>Ranga</a:t>
            </a:r>
            <a:r>
              <a:rPr lang="en-IE" sz="1200" b="1" dirty="0" smtClean="0">
                <a:solidFill>
                  <a:schemeClr val="bg2">
                    <a:lumMod val="10000"/>
                  </a:schemeClr>
                </a:solidFill>
                <a:latin typeface="Sassoon" panose="02000503040000090004" pitchFamily="2" charset="0"/>
              </a:rPr>
              <a:t> 2016 www.seomraranga.com</a:t>
            </a:r>
            <a:endParaRPr lang="en-IE" sz="1200" b="1" dirty="0">
              <a:solidFill>
                <a:schemeClr val="bg2">
                  <a:lumMod val="10000"/>
                </a:schemeClr>
              </a:solidFill>
              <a:latin typeface="Sassoon" panose="02000503040000090004" pitchFamily="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511660" y="980728"/>
            <a:ext cx="5832648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7200" b="1" dirty="0">
                <a:solidFill>
                  <a:schemeClr val="bg2">
                    <a:lumMod val="10000"/>
                  </a:schemeClr>
                </a:solidFill>
                <a:latin typeface="Sassoon" panose="02000503040000090004" pitchFamily="2" charset="0"/>
              </a:rPr>
              <a:t>Jump by vow of quick, lazy strength in Oxford.</a:t>
            </a:r>
            <a:endParaRPr lang="en-IE" sz="7200" dirty="0">
              <a:solidFill>
                <a:schemeClr val="bg2">
                  <a:lumMod val="10000"/>
                </a:schemeClr>
              </a:solidFill>
              <a:latin typeface="Sassoon" panose="0200050304000009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97989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19672" y="5672281"/>
            <a:ext cx="561662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" b="1" dirty="0" smtClean="0">
                <a:solidFill>
                  <a:schemeClr val="bg2">
                    <a:lumMod val="10000"/>
                  </a:schemeClr>
                </a:solidFill>
                <a:latin typeface="Sassoon" panose="02000503040000090004" pitchFamily="2" charset="0"/>
              </a:rPr>
              <a:t>© </a:t>
            </a:r>
            <a:r>
              <a:rPr lang="en-IE" sz="1200" b="1" dirty="0" err="1" smtClean="0">
                <a:solidFill>
                  <a:schemeClr val="bg2">
                    <a:lumMod val="10000"/>
                  </a:schemeClr>
                </a:solidFill>
                <a:latin typeface="Sassoon" panose="02000503040000090004" pitchFamily="2" charset="0"/>
              </a:rPr>
              <a:t>Seomra</a:t>
            </a:r>
            <a:r>
              <a:rPr lang="en-IE" sz="1200" b="1" dirty="0" smtClean="0">
                <a:solidFill>
                  <a:schemeClr val="bg2">
                    <a:lumMod val="10000"/>
                  </a:schemeClr>
                </a:solidFill>
                <a:latin typeface="Sassoon" panose="02000503040000090004" pitchFamily="2" charset="0"/>
              </a:rPr>
              <a:t> </a:t>
            </a:r>
            <a:r>
              <a:rPr lang="en-IE" sz="1200" b="1" dirty="0" err="1" smtClean="0">
                <a:solidFill>
                  <a:schemeClr val="bg2">
                    <a:lumMod val="10000"/>
                  </a:schemeClr>
                </a:solidFill>
                <a:latin typeface="Sassoon" panose="02000503040000090004" pitchFamily="2" charset="0"/>
              </a:rPr>
              <a:t>Ranga</a:t>
            </a:r>
            <a:r>
              <a:rPr lang="en-IE" sz="1200" b="1" dirty="0" smtClean="0">
                <a:solidFill>
                  <a:schemeClr val="bg2">
                    <a:lumMod val="10000"/>
                  </a:schemeClr>
                </a:solidFill>
                <a:latin typeface="Sassoon" panose="02000503040000090004" pitchFamily="2" charset="0"/>
              </a:rPr>
              <a:t> 2016 www.seomraranga.com</a:t>
            </a:r>
            <a:endParaRPr lang="en-IE" sz="1200" b="1" dirty="0">
              <a:solidFill>
                <a:schemeClr val="bg2">
                  <a:lumMod val="10000"/>
                </a:schemeClr>
              </a:solidFill>
              <a:latin typeface="Sassoon" panose="02000503040000090004" pitchFamily="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511660" y="980728"/>
            <a:ext cx="5832648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7200" b="1" dirty="0"/>
              <a:t> </a:t>
            </a:r>
            <a:r>
              <a:rPr lang="en-IE" sz="7200" b="1" dirty="0">
                <a:solidFill>
                  <a:schemeClr val="bg2">
                    <a:lumMod val="10000"/>
                  </a:schemeClr>
                </a:solidFill>
                <a:latin typeface="Sassoon" panose="02000503040000090004" pitchFamily="2" charset="0"/>
              </a:rPr>
              <a:t>Pack my box with five dozen liquor jugs.</a:t>
            </a:r>
            <a:endParaRPr lang="en-IE" sz="7200" dirty="0">
              <a:solidFill>
                <a:schemeClr val="bg2">
                  <a:lumMod val="10000"/>
                </a:schemeClr>
              </a:solidFill>
              <a:latin typeface="Sassoon" panose="0200050304000009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55851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19672" y="5672281"/>
            <a:ext cx="561662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" b="1" dirty="0" smtClean="0">
                <a:solidFill>
                  <a:schemeClr val="bg2">
                    <a:lumMod val="10000"/>
                  </a:schemeClr>
                </a:solidFill>
                <a:latin typeface="Sassoon" panose="02000503040000090004" pitchFamily="2" charset="0"/>
              </a:rPr>
              <a:t>© </a:t>
            </a:r>
            <a:r>
              <a:rPr lang="en-IE" sz="1200" b="1" dirty="0" err="1" smtClean="0">
                <a:solidFill>
                  <a:schemeClr val="bg2">
                    <a:lumMod val="10000"/>
                  </a:schemeClr>
                </a:solidFill>
                <a:latin typeface="Sassoon" panose="02000503040000090004" pitchFamily="2" charset="0"/>
              </a:rPr>
              <a:t>Seomra</a:t>
            </a:r>
            <a:r>
              <a:rPr lang="en-IE" sz="1200" b="1" dirty="0" smtClean="0">
                <a:solidFill>
                  <a:schemeClr val="bg2">
                    <a:lumMod val="10000"/>
                  </a:schemeClr>
                </a:solidFill>
                <a:latin typeface="Sassoon" panose="02000503040000090004" pitchFamily="2" charset="0"/>
              </a:rPr>
              <a:t> </a:t>
            </a:r>
            <a:r>
              <a:rPr lang="en-IE" sz="1200" b="1" dirty="0" err="1" smtClean="0">
                <a:solidFill>
                  <a:schemeClr val="bg2">
                    <a:lumMod val="10000"/>
                  </a:schemeClr>
                </a:solidFill>
                <a:latin typeface="Sassoon" panose="02000503040000090004" pitchFamily="2" charset="0"/>
              </a:rPr>
              <a:t>Ranga</a:t>
            </a:r>
            <a:r>
              <a:rPr lang="en-IE" sz="1200" b="1" dirty="0" smtClean="0">
                <a:solidFill>
                  <a:schemeClr val="bg2">
                    <a:lumMod val="10000"/>
                  </a:schemeClr>
                </a:solidFill>
                <a:latin typeface="Sassoon" panose="02000503040000090004" pitchFamily="2" charset="0"/>
              </a:rPr>
              <a:t> 2016 www.seomraranga.com</a:t>
            </a:r>
            <a:endParaRPr lang="en-IE" sz="1200" b="1" dirty="0">
              <a:solidFill>
                <a:schemeClr val="bg2">
                  <a:lumMod val="10000"/>
                </a:schemeClr>
              </a:solidFill>
              <a:latin typeface="Sassoon" panose="02000503040000090004" pitchFamily="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511660" y="980728"/>
            <a:ext cx="5832648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7200" b="1" dirty="0"/>
              <a:t> </a:t>
            </a:r>
            <a:r>
              <a:rPr lang="en-IE" sz="7200" b="1" dirty="0">
                <a:latin typeface="Sassoon" panose="02000503040000090004" pitchFamily="2" charset="0"/>
              </a:rPr>
              <a:t> </a:t>
            </a:r>
            <a:r>
              <a:rPr lang="en-IE" sz="7200" b="1" dirty="0">
                <a:solidFill>
                  <a:schemeClr val="bg2">
                    <a:lumMod val="10000"/>
                  </a:schemeClr>
                </a:solidFill>
                <a:latin typeface="Sassoon" panose="02000503040000090004" pitchFamily="2" charset="0"/>
              </a:rPr>
              <a:t>Waltz, nymph, for quick jigs vex bud.</a:t>
            </a:r>
            <a:endParaRPr lang="en-IE" sz="7200" dirty="0">
              <a:solidFill>
                <a:schemeClr val="bg2">
                  <a:lumMod val="10000"/>
                </a:schemeClr>
              </a:solidFill>
              <a:latin typeface="Sassoon" panose="0200050304000009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61836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19672" y="5672281"/>
            <a:ext cx="561662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" b="1" dirty="0" smtClean="0">
                <a:solidFill>
                  <a:schemeClr val="bg2">
                    <a:lumMod val="10000"/>
                  </a:schemeClr>
                </a:solidFill>
                <a:latin typeface="Sassoon" panose="02000503040000090004" pitchFamily="2" charset="0"/>
              </a:rPr>
              <a:t>© </a:t>
            </a:r>
            <a:r>
              <a:rPr lang="en-IE" sz="1200" b="1" dirty="0" err="1" smtClean="0">
                <a:solidFill>
                  <a:schemeClr val="bg2">
                    <a:lumMod val="10000"/>
                  </a:schemeClr>
                </a:solidFill>
                <a:latin typeface="Sassoon" panose="02000503040000090004" pitchFamily="2" charset="0"/>
              </a:rPr>
              <a:t>Seomra</a:t>
            </a:r>
            <a:r>
              <a:rPr lang="en-IE" sz="1200" b="1" dirty="0" smtClean="0">
                <a:solidFill>
                  <a:schemeClr val="bg2">
                    <a:lumMod val="10000"/>
                  </a:schemeClr>
                </a:solidFill>
                <a:latin typeface="Sassoon" panose="02000503040000090004" pitchFamily="2" charset="0"/>
              </a:rPr>
              <a:t> </a:t>
            </a:r>
            <a:r>
              <a:rPr lang="en-IE" sz="1200" b="1" dirty="0" err="1" smtClean="0">
                <a:solidFill>
                  <a:schemeClr val="bg2">
                    <a:lumMod val="10000"/>
                  </a:schemeClr>
                </a:solidFill>
                <a:latin typeface="Sassoon" panose="02000503040000090004" pitchFamily="2" charset="0"/>
              </a:rPr>
              <a:t>Ranga</a:t>
            </a:r>
            <a:r>
              <a:rPr lang="en-IE" sz="1200" b="1" dirty="0" smtClean="0">
                <a:solidFill>
                  <a:schemeClr val="bg2">
                    <a:lumMod val="10000"/>
                  </a:schemeClr>
                </a:solidFill>
                <a:latin typeface="Sassoon" panose="02000503040000090004" pitchFamily="2" charset="0"/>
              </a:rPr>
              <a:t> 2016 www.seomraranga.com</a:t>
            </a:r>
            <a:endParaRPr lang="en-IE" sz="1200" b="1" dirty="0">
              <a:solidFill>
                <a:schemeClr val="bg2">
                  <a:lumMod val="10000"/>
                </a:schemeClr>
              </a:solidFill>
              <a:latin typeface="Sassoon" panose="02000503040000090004" pitchFamily="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511660" y="1484784"/>
            <a:ext cx="5832648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7200" b="1" dirty="0"/>
              <a:t> </a:t>
            </a:r>
            <a:r>
              <a:rPr lang="en-IE" sz="7200" b="1" dirty="0">
                <a:latin typeface="Sassoon" panose="02000503040000090004" pitchFamily="2" charset="0"/>
              </a:rPr>
              <a:t> </a:t>
            </a:r>
            <a:r>
              <a:rPr lang="en-IE" sz="6000" b="1" dirty="0">
                <a:solidFill>
                  <a:schemeClr val="bg2">
                    <a:lumMod val="10000"/>
                  </a:schemeClr>
                </a:solidFill>
                <a:latin typeface="Sassoon" panose="02000503040000090004" pitchFamily="2" charset="0"/>
              </a:rPr>
              <a:t>Crazy Fredrick bought many very exquisite opal jewels.</a:t>
            </a:r>
            <a:endParaRPr lang="en-IE" sz="6000" dirty="0">
              <a:solidFill>
                <a:schemeClr val="bg2">
                  <a:lumMod val="10000"/>
                </a:schemeClr>
              </a:solidFill>
              <a:latin typeface="Sassoon" panose="0200050304000009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78551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19672" y="5672281"/>
            <a:ext cx="561662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" b="1" dirty="0" smtClean="0">
                <a:solidFill>
                  <a:schemeClr val="bg2">
                    <a:lumMod val="10000"/>
                  </a:schemeClr>
                </a:solidFill>
                <a:latin typeface="Sassoon" panose="02000503040000090004" pitchFamily="2" charset="0"/>
              </a:rPr>
              <a:t>© </a:t>
            </a:r>
            <a:r>
              <a:rPr lang="en-IE" sz="1200" b="1" dirty="0" err="1" smtClean="0">
                <a:solidFill>
                  <a:schemeClr val="bg2">
                    <a:lumMod val="10000"/>
                  </a:schemeClr>
                </a:solidFill>
                <a:latin typeface="Sassoon" panose="02000503040000090004" pitchFamily="2" charset="0"/>
              </a:rPr>
              <a:t>Seomra</a:t>
            </a:r>
            <a:r>
              <a:rPr lang="en-IE" sz="1200" b="1" dirty="0" smtClean="0">
                <a:solidFill>
                  <a:schemeClr val="bg2">
                    <a:lumMod val="10000"/>
                  </a:schemeClr>
                </a:solidFill>
                <a:latin typeface="Sassoon" panose="02000503040000090004" pitchFamily="2" charset="0"/>
              </a:rPr>
              <a:t> </a:t>
            </a:r>
            <a:r>
              <a:rPr lang="en-IE" sz="1200" b="1" dirty="0" err="1" smtClean="0">
                <a:solidFill>
                  <a:schemeClr val="bg2">
                    <a:lumMod val="10000"/>
                  </a:schemeClr>
                </a:solidFill>
                <a:latin typeface="Sassoon" panose="02000503040000090004" pitchFamily="2" charset="0"/>
              </a:rPr>
              <a:t>Ranga</a:t>
            </a:r>
            <a:r>
              <a:rPr lang="en-IE" sz="1200" b="1" dirty="0" smtClean="0">
                <a:solidFill>
                  <a:schemeClr val="bg2">
                    <a:lumMod val="10000"/>
                  </a:schemeClr>
                </a:solidFill>
                <a:latin typeface="Sassoon" panose="02000503040000090004" pitchFamily="2" charset="0"/>
              </a:rPr>
              <a:t> 2016 www.seomraranga.com</a:t>
            </a:r>
            <a:endParaRPr lang="en-IE" sz="1200" b="1" dirty="0">
              <a:solidFill>
                <a:schemeClr val="bg2">
                  <a:lumMod val="10000"/>
                </a:schemeClr>
              </a:solidFill>
              <a:latin typeface="Sassoon" panose="02000503040000090004" pitchFamily="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555981" y="1052736"/>
            <a:ext cx="5832648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5400" b="1" dirty="0" smtClean="0">
                <a:solidFill>
                  <a:schemeClr val="bg2">
                    <a:lumMod val="10000"/>
                  </a:schemeClr>
                </a:solidFill>
                <a:latin typeface="Sassoon" panose="02000503040000090004" pitchFamily="2" charset="0"/>
              </a:rPr>
              <a:t>Now see if you can create a good pangram of your own by following these </a:t>
            </a:r>
            <a:r>
              <a:rPr lang="en-IE" sz="5400" b="1" dirty="0" smtClean="0">
                <a:solidFill>
                  <a:srgbClr val="996633"/>
                </a:solidFill>
                <a:latin typeface="Sassoon" panose="02000503040000090004" pitchFamily="2" charset="0"/>
              </a:rPr>
              <a:t>basic rules</a:t>
            </a:r>
            <a:r>
              <a:rPr lang="en-IE" sz="5400" b="1" dirty="0" smtClean="0">
                <a:latin typeface="Sassoon" panose="02000503040000090004" pitchFamily="2" charset="0"/>
              </a:rPr>
              <a:t>:</a:t>
            </a:r>
            <a:endParaRPr lang="en-IE" sz="5400" dirty="0">
              <a:latin typeface="Sassoon" panose="0200050304000009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22781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19672" y="5672281"/>
            <a:ext cx="561662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" b="1" dirty="0" smtClean="0">
                <a:solidFill>
                  <a:schemeClr val="bg2">
                    <a:lumMod val="10000"/>
                  </a:schemeClr>
                </a:solidFill>
                <a:latin typeface="Sassoon" panose="02000503040000090004" pitchFamily="2" charset="0"/>
              </a:rPr>
              <a:t>© </a:t>
            </a:r>
            <a:r>
              <a:rPr lang="en-IE" sz="1200" b="1" dirty="0" err="1" smtClean="0">
                <a:solidFill>
                  <a:schemeClr val="bg2">
                    <a:lumMod val="10000"/>
                  </a:schemeClr>
                </a:solidFill>
                <a:latin typeface="Sassoon" panose="02000503040000090004" pitchFamily="2" charset="0"/>
              </a:rPr>
              <a:t>Seomra</a:t>
            </a:r>
            <a:r>
              <a:rPr lang="en-IE" sz="1200" b="1" dirty="0" smtClean="0">
                <a:solidFill>
                  <a:schemeClr val="bg2">
                    <a:lumMod val="10000"/>
                  </a:schemeClr>
                </a:solidFill>
                <a:latin typeface="Sassoon" panose="02000503040000090004" pitchFamily="2" charset="0"/>
              </a:rPr>
              <a:t> </a:t>
            </a:r>
            <a:r>
              <a:rPr lang="en-IE" sz="1200" b="1" dirty="0" err="1" smtClean="0">
                <a:solidFill>
                  <a:schemeClr val="bg2">
                    <a:lumMod val="10000"/>
                  </a:schemeClr>
                </a:solidFill>
                <a:latin typeface="Sassoon" panose="02000503040000090004" pitchFamily="2" charset="0"/>
              </a:rPr>
              <a:t>Ranga</a:t>
            </a:r>
            <a:r>
              <a:rPr lang="en-IE" sz="1200" b="1" dirty="0" smtClean="0">
                <a:solidFill>
                  <a:schemeClr val="bg2">
                    <a:lumMod val="10000"/>
                  </a:schemeClr>
                </a:solidFill>
                <a:latin typeface="Sassoon" panose="02000503040000090004" pitchFamily="2" charset="0"/>
              </a:rPr>
              <a:t> 2016 www.seomraranga.com</a:t>
            </a:r>
            <a:endParaRPr lang="en-IE" sz="1200" b="1" dirty="0">
              <a:solidFill>
                <a:schemeClr val="bg2">
                  <a:lumMod val="10000"/>
                </a:schemeClr>
              </a:solidFill>
              <a:latin typeface="Sassoon" panose="02000503040000090004" pitchFamily="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555981" y="1052736"/>
            <a:ext cx="5832648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6000" b="1" dirty="0" smtClean="0">
                <a:solidFill>
                  <a:srgbClr val="996633"/>
                </a:solidFill>
                <a:latin typeface="Sassoon" panose="02000503040000090004" pitchFamily="2" charset="0"/>
              </a:rPr>
              <a:t>Rules</a:t>
            </a:r>
          </a:p>
          <a:p>
            <a:r>
              <a:rPr lang="en-IE" sz="6000" b="1" dirty="0" smtClean="0">
                <a:solidFill>
                  <a:schemeClr val="bg2">
                    <a:lumMod val="10000"/>
                  </a:schemeClr>
                </a:solidFill>
                <a:latin typeface="Sassoon" panose="02000503040000090004" pitchFamily="2" charset="0"/>
              </a:rPr>
              <a:t>1. It is as short as possible.</a:t>
            </a:r>
          </a:p>
          <a:p>
            <a:r>
              <a:rPr lang="en-IE" sz="6000" b="1" dirty="0" smtClean="0">
                <a:solidFill>
                  <a:schemeClr val="bg2">
                    <a:lumMod val="10000"/>
                  </a:schemeClr>
                </a:solidFill>
                <a:latin typeface="Sassoon" panose="02000503040000090004" pitchFamily="2" charset="0"/>
              </a:rPr>
              <a:t>2. It makes sense</a:t>
            </a:r>
            <a:endParaRPr lang="en-IE" sz="6000" b="1" dirty="0">
              <a:solidFill>
                <a:schemeClr val="bg2">
                  <a:lumMod val="10000"/>
                </a:schemeClr>
              </a:solidFill>
              <a:latin typeface="Sassoon" panose="0200050304000009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37407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19672" y="5672281"/>
            <a:ext cx="561662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" b="1" dirty="0" smtClean="0">
                <a:solidFill>
                  <a:schemeClr val="bg2">
                    <a:lumMod val="10000"/>
                  </a:schemeClr>
                </a:solidFill>
                <a:latin typeface="Sassoon" panose="02000503040000090004" pitchFamily="2" charset="0"/>
              </a:rPr>
              <a:t>© </a:t>
            </a:r>
            <a:r>
              <a:rPr lang="en-IE" sz="1200" b="1" dirty="0" err="1" smtClean="0">
                <a:solidFill>
                  <a:schemeClr val="bg2">
                    <a:lumMod val="10000"/>
                  </a:schemeClr>
                </a:solidFill>
                <a:latin typeface="Sassoon" panose="02000503040000090004" pitchFamily="2" charset="0"/>
              </a:rPr>
              <a:t>Seomra</a:t>
            </a:r>
            <a:r>
              <a:rPr lang="en-IE" sz="1200" b="1" dirty="0" smtClean="0">
                <a:solidFill>
                  <a:schemeClr val="bg2">
                    <a:lumMod val="10000"/>
                  </a:schemeClr>
                </a:solidFill>
                <a:latin typeface="Sassoon" panose="02000503040000090004" pitchFamily="2" charset="0"/>
              </a:rPr>
              <a:t> </a:t>
            </a:r>
            <a:r>
              <a:rPr lang="en-IE" sz="1200" b="1" dirty="0" err="1" smtClean="0">
                <a:solidFill>
                  <a:schemeClr val="bg2">
                    <a:lumMod val="10000"/>
                  </a:schemeClr>
                </a:solidFill>
                <a:latin typeface="Sassoon" panose="02000503040000090004" pitchFamily="2" charset="0"/>
              </a:rPr>
              <a:t>Ranga</a:t>
            </a:r>
            <a:r>
              <a:rPr lang="en-IE" sz="1200" b="1" dirty="0" smtClean="0">
                <a:solidFill>
                  <a:schemeClr val="bg2">
                    <a:lumMod val="10000"/>
                  </a:schemeClr>
                </a:solidFill>
                <a:latin typeface="Sassoon" panose="02000503040000090004" pitchFamily="2" charset="0"/>
              </a:rPr>
              <a:t> 2016 www.seomraranga.com</a:t>
            </a:r>
            <a:endParaRPr lang="en-IE" sz="1200" b="1" dirty="0">
              <a:solidFill>
                <a:schemeClr val="bg2">
                  <a:lumMod val="10000"/>
                </a:schemeClr>
              </a:solidFill>
              <a:latin typeface="Sassoon" panose="02000503040000090004" pitchFamily="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547664" y="980728"/>
            <a:ext cx="5688632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5000" b="1" dirty="0" smtClean="0">
                <a:solidFill>
                  <a:schemeClr val="bg2">
                    <a:lumMod val="10000"/>
                  </a:schemeClr>
                </a:solidFill>
                <a:latin typeface="Sassoon" panose="02000503040000090004" pitchFamily="2" charset="0"/>
              </a:rPr>
              <a:t>The word pangram comes from the Greek for “</a:t>
            </a:r>
            <a:r>
              <a:rPr lang="en-IE" sz="5000" b="1" dirty="0" smtClean="0">
                <a:solidFill>
                  <a:srgbClr val="996633"/>
                </a:solidFill>
                <a:latin typeface="Sassoon" panose="02000503040000090004" pitchFamily="2" charset="0"/>
              </a:rPr>
              <a:t>all letters</a:t>
            </a:r>
            <a:r>
              <a:rPr lang="en-IE" sz="5000" b="1" dirty="0" smtClean="0">
                <a:solidFill>
                  <a:schemeClr val="bg2">
                    <a:lumMod val="10000"/>
                  </a:schemeClr>
                </a:solidFill>
                <a:latin typeface="Sassoon" panose="02000503040000090004" pitchFamily="2" charset="0"/>
              </a:rPr>
              <a:t>”.</a:t>
            </a:r>
          </a:p>
          <a:p>
            <a:pPr algn="ctr"/>
            <a:r>
              <a:rPr lang="en-IE" sz="5000" b="1" dirty="0" smtClean="0">
                <a:solidFill>
                  <a:schemeClr val="bg2">
                    <a:lumMod val="10000"/>
                  </a:schemeClr>
                </a:solidFill>
                <a:latin typeface="Sassoon" panose="02000503040000090004" pitchFamily="2" charset="0"/>
              </a:rPr>
              <a:t>(pan = All; </a:t>
            </a:r>
            <a:r>
              <a:rPr lang="en-IE" sz="5000" b="1" dirty="0" err="1" smtClean="0">
                <a:solidFill>
                  <a:schemeClr val="bg2">
                    <a:lumMod val="10000"/>
                  </a:schemeClr>
                </a:solidFill>
                <a:latin typeface="Sassoon" panose="02000503040000090004" pitchFamily="2" charset="0"/>
              </a:rPr>
              <a:t>grámma</a:t>
            </a:r>
            <a:r>
              <a:rPr lang="en-IE" sz="5000" b="1" dirty="0" smtClean="0">
                <a:solidFill>
                  <a:schemeClr val="bg2">
                    <a:lumMod val="10000"/>
                  </a:schemeClr>
                </a:solidFill>
                <a:latin typeface="Sassoon" panose="02000503040000090004" pitchFamily="2" charset="0"/>
              </a:rPr>
              <a:t> = Letter)</a:t>
            </a:r>
            <a:endParaRPr lang="en-IE" sz="5000" b="1" dirty="0">
              <a:solidFill>
                <a:schemeClr val="bg2">
                  <a:lumMod val="10000"/>
                </a:schemeClr>
              </a:solidFill>
              <a:latin typeface="Sassoon" panose="0200050304000009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45727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19672" y="5672281"/>
            <a:ext cx="561662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" b="1" dirty="0" smtClean="0">
                <a:solidFill>
                  <a:schemeClr val="bg2">
                    <a:lumMod val="10000"/>
                  </a:schemeClr>
                </a:solidFill>
                <a:latin typeface="Sassoon" panose="02000503040000090004" pitchFamily="2" charset="0"/>
              </a:rPr>
              <a:t>© </a:t>
            </a:r>
            <a:r>
              <a:rPr lang="en-IE" sz="1200" b="1" dirty="0" err="1" smtClean="0">
                <a:solidFill>
                  <a:schemeClr val="bg2">
                    <a:lumMod val="10000"/>
                  </a:schemeClr>
                </a:solidFill>
                <a:latin typeface="Sassoon" panose="02000503040000090004" pitchFamily="2" charset="0"/>
              </a:rPr>
              <a:t>Seomra</a:t>
            </a:r>
            <a:r>
              <a:rPr lang="en-IE" sz="1200" b="1" dirty="0" smtClean="0">
                <a:solidFill>
                  <a:schemeClr val="bg2">
                    <a:lumMod val="10000"/>
                  </a:schemeClr>
                </a:solidFill>
                <a:latin typeface="Sassoon" panose="02000503040000090004" pitchFamily="2" charset="0"/>
              </a:rPr>
              <a:t> </a:t>
            </a:r>
            <a:r>
              <a:rPr lang="en-IE" sz="1200" b="1" dirty="0" err="1" smtClean="0">
                <a:solidFill>
                  <a:schemeClr val="bg2">
                    <a:lumMod val="10000"/>
                  </a:schemeClr>
                </a:solidFill>
                <a:latin typeface="Sassoon" panose="02000503040000090004" pitchFamily="2" charset="0"/>
              </a:rPr>
              <a:t>Ranga</a:t>
            </a:r>
            <a:r>
              <a:rPr lang="en-IE" sz="1200" b="1" dirty="0" smtClean="0">
                <a:solidFill>
                  <a:schemeClr val="bg2">
                    <a:lumMod val="10000"/>
                  </a:schemeClr>
                </a:solidFill>
                <a:latin typeface="Sassoon" panose="02000503040000090004" pitchFamily="2" charset="0"/>
              </a:rPr>
              <a:t> 2016 www.seomraranga.com</a:t>
            </a:r>
            <a:endParaRPr lang="en-IE" sz="1200" b="1" dirty="0">
              <a:solidFill>
                <a:schemeClr val="bg2">
                  <a:lumMod val="10000"/>
                </a:schemeClr>
              </a:solidFill>
              <a:latin typeface="Sassoon" panose="02000503040000090004" pitchFamily="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547664" y="980728"/>
            <a:ext cx="5688632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5400" b="1" dirty="0" smtClean="0">
                <a:solidFill>
                  <a:schemeClr val="bg2">
                    <a:lumMod val="10000"/>
                  </a:schemeClr>
                </a:solidFill>
                <a:latin typeface="Sassoon" panose="02000503040000090004" pitchFamily="2" charset="0"/>
              </a:rPr>
              <a:t>A person that studies pangrams is known as a </a:t>
            </a:r>
            <a:r>
              <a:rPr lang="en-IE" sz="5400" b="1" dirty="0" err="1" smtClean="0">
                <a:solidFill>
                  <a:srgbClr val="996633"/>
                </a:solidFill>
                <a:latin typeface="Sassoon" panose="02000503040000090004" pitchFamily="2" charset="0"/>
              </a:rPr>
              <a:t>Pangramist</a:t>
            </a:r>
            <a:r>
              <a:rPr lang="en-IE" sz="5400" b="1" dirty="0" smtClean="0">
                <a:latin typeface="Sassoon" panose="02000503040000090004" pitchFamily="2" charset="0"/>
              </a:rPr>
              <a:t>.</a:t>
            </a:r>
            <a:endParaRPr lang="en-IE" sz="5400" b="1" dirty="0">
              <a:latin typeface="Sassoon" panose="0200050304000009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70479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19672" y="5672281"/>
            <a:ext cx="561662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" b="1" dirty="0" smtClean="0">
                <a:solidFill>
                  <a:schemeClr val="bg2">
                    <a:lumMod val="10000"/>
                  </a:schemeClr>
                </a:solidFill>
                <a:latin typeface="Sassoon" panose="02000503040000090004" pitchFamily="2" charset="0"/>
              </a:rPr>
              <a:t>© </a:t>
            </a:r>
            <a:r>
              <a:rPr lang="en-IE" sz="1200" b="1" dirty="0" err="1" smtClean="0">
                <a:solidFill>
                  <a:schemeClr val="bg2">
                    <a:lumMod val="10000"/>
                  </a:schemeClr>
                </a:solidFill>
                <a:latin typeface="Sassoon" panose="02000503040000090004" pitchFamily="2" charset="0"/>
              </a:rPr>
              <a:t>Seomra</a:t>
            </a:r>
            <a:r>
              <a:rPr lang="en-IE" sz="1200" b="1" dirty="0" smtClean="0">
                <a:solidFill>
                  <a:schemeClr val="bg2">
                    <a:lumMod val="10000"/>
                  </a:schemeClr>
                </a:solidFill>
                <a:latin typeface="Sassoon" panose="02000503040000090004" pitchFamily="2" charset="0"/>
              </a:rPr>
              <a:t> </a:t>
            </a:r>
            <a:r>
              <a:rPr lang="en-IE" sz="1200" b="1" dirty="0" err="1" smtClean="0">
                <a:solidFill>
                  <a:schemeClr val="bg2">
                    <a:lumMod val="10000"/>
                  </a:schemeClr>
                </a:solidFill>
                <a:latin typeface="Sassoon" panose="02000503040000090004" pitchFamily="2" charset="0"/>
              </a:rPr>
              <a:t>Ranga</a:t>
            </a:r>
            <a:r>
              <a:rPr lang="en-IE" sz="1200" b="1" dirty="0" smtClean="0">
                <a:solidFill>
                  <a:schemeClr val="bg2">
                    <a:lumMod val="10000"/>
                  </a:schemeClr>
                </a:solidFill>
                <a:latin typeface="Sassoon" panose="02000503040000090004" pitchFamily="2" charset="0"/>
              </a:rPr>
              <a:t> 2016 www.seomraranga.com</a:t>
            </a:r>
            <a:endParaRPr lang="en-IE" sz="1200" b="1" dirty="0">
              <a:solidFill>
                <a:schemeClr val="bg2">
                  <a:lumMod val="10000"/>
                </a:schemeClr>
              </a:solidFill>
              <a:latin typeface="Sassoon" panose="02000503040000090004" pitchFamily="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547664" y="980728"/>
            <a:ext cx="5688632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5000" b="1" dirty="0" err="1" smtClean="0">
                <a:solidFill>
                  <a:schemeClr val="bg2">
                    <a:lumMod val="10000"/>
                  </a:schemeClr>
                </a:solidFill>
                <a:latin typeface="Sassoon" panose="02000503040000090004" pitchFamily="2" charset="0"/>
              </a:rPr>
              <a:t>Pangramists</a:t>
            </a:r>
            <a:r>
              <a:rPr lang="en-IE" sz="5000" b="1" dirty="0" smtClean="0">
                <a:solidFill>
                  <a:schemeClr val="bg2">
                    <a:lumMod val="10000"/>
                  </a:schemeClr>
                </a:solidFill>
                <a:latin typeface="Sassoon" panose="02000503040000090004" pitchFamily="2" charset="0"/>
              </a:rPr>
              <a:t> are always searching for the “</a:t>
            </a:r>
            <a:r>
              <a:rPr lang="en-IE" sz="5000" b="1" dirty="0" smtClean="0">
                <a:solidFill>
                  <a:srgbClr val="996633"/>
                </a:solidFill>
                <a:latin typeface="Sassoon" panose="02000503040000090004" pitchFamily="2" charset="0"/>
              </a:rPr>
              <a:t>perfect pangram</a:t>
            </a:r>
            <a:r>
              <a:rPr lang="en-IE" sz="5000" b="1" dirty="0" smtClean="0">
                <a:solidFill>
                  <a:schemeClr val="bg2">
                    <a:lumMod val="10000"/>
                  </a:schemeClr>
                </a:solidFill>
                <a:latin typeface="Sassoon" panose="02000503040000090004" pitchFamily="2" charset="0"/>
              </a:rPr>
              <a:t>” – a sentence with only 26 letters.</a:t>
            </a:r>
            <a:endParaRPr lang="en-IE" sz="5000" b="1" dirty="0">
              <a:solidFill>
                <a:schemeClr val="bg2">
                  <a:lumMod val="10000"/>
                </a:schemeClr>
              </a:solidFill>
              <a:latin typeface="Sassoon" panose="0200050304000009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2371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19672" y="5672281"/>
            <a:ext cx="561662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" b="1" dirty="0" smtClean="0">
                <a:solidFill>
                  <a:schemeClr val="bg2">
                    <a:lumMod val="10000"/>
                  </a:schemeClr>
                </a:solidFill>
                <a:latin typeface="Sassoon" panose="02000503040000090004" pitchFamily="2" charset="0"/>
              </a:rPr>
              <a:t>© </a:t>
            </a:r>
            <a:r>
              <a:rPr lang="en-IE" sz="1200" b="1" dirty="0" err="1" smtClean="0">
                <a:solidFill>
                  <a:schemeClr val="bg2">
                    <a:lumMod val="10000"/>
                  </a:schemeClr>
                </a:solidFill>
                <a:latin typeface="Sassoon" panose="02000503040000090004" pitchFamily="2" charset="0"/>
              </a:rPr>
              <a:t>Seomra</a:t>
            </a:r>
            <a:r>
              <a:rPr lang="en-IE" sz="1200" b="1" dirty="0" smtClean="0">
                <a:solidFill>
                  <a:schemeClr val="bg2">
                    <a:lumMod val="10000"/>
                  </a:schemeClr>
                </a:solidFill>
                <a:latin typeface="Sassoon" panose="02000503040000090004" pitchFamily="2" charset="0"/>
              </a:rPr>
              <a:t> </a:t>
            </a:r>
            <a:r>
              <a:rPr lang="en-IE" sz="1200" b="1" dirty="0" err="1" smtClean="0">
                <a:solidFill>
                  <a:schemeClr val="bg2">
                    <a:lumMod val="10000"/>
                  </a:schemeClr>
                </a:solidFill>
                <a:latin typeface="Sassoon" panose="02000503040000090004" pitchFamily="2" charset="0"/>
              </a:rPr>
              <a:t>Ranga</a:t>
            </a:r>
            <a:r>
              <a:rPr lang="en-IE" sz="1200" b="1" dirty="0" smtClean="0">
                <a:solidFill>
                  <a:schemeClr val="bg2">
                    <a:lumMod val="10000"/>
                  </a:schemeClr>
                </a:solidFill>
                <a:latin typeface="Sassoon" panose="02000503040000090004" pitchFamily="2" charset="0"/>
              </a:rPr>
              <a:t> 2016 www.seomraranga.com</a:t>
            </a:r>
            <a:endParaRPr lang="en-IE" sz="1200" b="1" dirty="0">
              <a:solidFill>
                <a:schemeClr val="bg2">
                  <a:lumMod val="10000"/>
                </a:schemeClr>
              </a:solidFill>
              <a:latin typeface="Sassoon" panose="02000503040000090004" pitchFamily="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547664" y="980728"/>
            <a:ext cx="5688632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5000" b="1" dirty="0" smtClean="0">
                <a:solidFill>
                  <a:schemeClr val="bg2">
                    <a:lumMod val="10000"/>
                  </a:schemeClr>
                </a:solidFill>
                <a:latin typeface="Sassoon" panose="02000503040000090004" pitchFamily="2" charset="0"/>
              </a:rPr>
              <a:t>Most “</a:t>
            </a:r>
            <a:r>
              <a:rPr lang="en-IE" sz="5000" b="1" dirty="0" smtClean="0">
                <a:solidFill>
                  <a:srgbClr val="996633"/>
                </a:solidFill>
                <a:latin typeface="Sassoon" panose="02000503040000090004" pitchFamily="2" charset="0"/>
              </a:rPr>
              <a:t>perfect pangrams</a:t>
            </a:r>
            <a:r>
              <a:rPr lang="en-IE" sz="5000" b="1" dirty="0" smtClean="0">
                <a:solidFill>
                  <a:schemeClr val="bg2">
                    <a:lumMod val="10000"/>
                  </a:schemeClr>
                </a:solidFill>
                <a:latin typeface="Sassoon" panose="02000503040000090004" pitchFamily="2" charset="0"/>
              </a:rPr>
              <a:t>” don’t really make sense – they are usually just a collection of words.</a:t>
            </a:r>
            <a:endParaRPr lang="en-IE" sz="5000" b="1" dirty="0">
              <a:solidFill>
                <a:schemeClr val="bg2">
                  <a:lumMod val="10000"/>
                </a:schemeClr>
              </a:solidFill>
              <a:latin typeface="Sassoon" panose="0200050304000009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86703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19672" y="5672281"/>
            <a:ext cx="561662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" b="1" dirty="0" smtClean="0">
                <a:solidFill>
                  <a:schemeClr val="bg2">
                    <a:lumMod val="10000"/>
                  </a:schemeClr>
                </a:solidFill>
                <a:latin typeface="Sassoon" panose="02000503040000090004" pitchFamily="2" charset="0"/>
              </a:rPr>
              <a:t>© </a:t>
            </a:r>
            <a:r>
              <a:rPr lang="en-IE" sz="1200" b="1" dirty="0" err="1" smtClean="0">
                <a:solidFill>
                  <a:schemeClr val="bg2">
                    <a:lumMod val="10000"/>
                  </a:schemeClr>
                </a:solidFill>
                <a:latin typeface="Sassoon" panose="02000503040000090004" pitchFamily="2" charset="0"/>
              </a:rPr>
              <a:t>Seomra</a:t>
            </a:r>
            <a:r>
              <a:rPr lang="en-IE" sz="1200" b="1" dirty="0" smtClean="0">
                <a:solidFill>
                  <a:schemeClr val="bg2">
                    <a:lumMod val="10000"/>
                  </a:schemeClr>
                </a:solidFill>
                <a:latin typeface="Sassoon" panose="02000503040000090004" pitchFamily="2" charset="0"/>
              </a:rPr>
              <a:t> </a:t>
            </a:r>
            <a:r>
              <a:rPr lang="en-IE" sz="1200" b="1" dirty="0" err="1" smtClean="0">
                <a:solidFill>
                  <a:schemeClr val="bg2">
                    <a:lumMod val="10000"/>
                  </a:schemeClr>
                </a:solidFill>
                <a:latin typeface="Sassoon" panose="02000503040000090004" pitchFamily="2" charset="0"/>
              </a:rPr>
              <a:t>Ranga</a:t>
            </a:r>
            <a:r>
              <a:rPr lang="en-IE" sz="1200" b="1" dirty="0" smtClean="0">
                <a:solidFill>
                  <a:schemeClr val="bg2">
                    <a:lumMod val="10000"/>
                  </a:schemeClr>
                </a:solidFill>
                <a:latin typeface="Sassoon" panose="02000503040000090004" pitchFamily="2" charset="0"/>
              </a:rPr>
              <a:t> 2016 www.seomraranga.com</a:t>
            </a:r>
            <a:endParaRPr lang="en-IE" sz="1200" b="1" dirty="0">
              <a:solidFill>
                <a:schemeClr val="bg2">
                  <a:lumMod val="10000"/>
                </a:schemeClr>
              </a:solidFill>
              <a:latin typeface="Sassoon" panose="02000503040000090004" pitchFamily="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547664" y="980728"/>
            <a:ext cx="5688632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5000" b="1" dirty="0">
                <a:solidFill>
                  <a:schemeClr val="bg2">
                    <a:lumMod val="10000"/>
                  </a:schemeClr>
                </a:solidFill>
                <a:latin typeface="Sassoon" panose="02000503040000090004" pitchFamily="2" charset="0"/>
              </a:rPr>
              <a:t>An example of a “perfect pangram” </a:t>
            </a:r>
            <a:r>
              <a:rPr lang="en-IE" sz="5000" b="1" dirty="0" smtClean="0">
                <a:solidFill>
                  <a:schemeClr val="bg2">
                    <a:lumMod val="10000"/>
                  </a:schemeClr>
                </a:solidFill>
                <a:latin typeface="Sassoon" panose="02000503040000090004" pitchFamily="2" charset="0"/>
              </a:rPr>
              <a:t>is:</a:t>
            </a:r>
          </a:p>
          <a:p>
            <a:pPr algn="ctr"/>
            <a:r>
              <a:rPr lang="en-IE" sz="5000" b="1" dirty="0" smtClean="0">
                <a:solidFill>
                  <a:schemeClr val="bg2">
                    <a:lumMod val="10000"/>
                  </a:schemeClr>
                </a:solidFill>
                <a:latin typeface="Sassoon" panose="02000503040000090004" pitchFamily="2" charset="0"/>
              </a:rPr>
              <a:t>“</a:t>
            </a:r>
            <a:r>
              <a:rPr lang="en-IE" sz="5000" b="1" dirty="0" smtClean="0">
                <a:solidFill>
                  <a:srgbClr val="996633"/>
                </a:solidFill>
                <a:latin typeface="Sassoon" panose="02000503040000090004" pitchFamily="2" charset="0"/>
              </a:rPr>
              <a:t>Mr</a:t>
            </a:r>
            <a:r>
              <a:rPr lang="en-IE" sz="5000" b="1" dirty="0">
                <a:solidFill>
                  <a:srgbClr val="996633"/>
                </a:solidFill>
                <a:latin typeface="Sassoon" panose="02000503040000090004" pitchFamily="2" charset="0"/>
              </a:rPr>
              <a:t>. Jock, TV quiz PhD, bags few lynx</a:t>
            </a:r>
            <a:r>
              <a:rPr lang="en-IE" sz="5000" b="1" dirty="0">
                <a:solidFill>
                  <a:schemeClr val="bg2">
                    <a:lumMod val="10000"/>
                  </a:schemeClr>
                </a:solidFill>
                <a:latin typeface="Sassoon" panose="02000503040000090004" pitchFamily="2" charset="0"/>
              </a:rPr>
              <a:t>”.</a:t>
            </a:r>
          </a:p>
        </p:txBody>
      </p:sp>
    </p:spTree>
    <p:extLst>
      <p:ext uri="{BB962C8B-B14F-4D97-AF65-F5344CB8AC3E}">
        <p14:creationId xmlns:p14="http://schemas.microsoft.com/office/powerpoint/2010/main" val="30765384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19672" y="5672281"/>
            <a:ext cx="561662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" b="1" dirty="0" smtClean="0">
                <a:solidFill>
                  <a:schemeClr val="bg2">
                    <a:lumMod val="10000"/>
                  </a:schemeClr>
                </a:solidFill>
                <a:latin typeface="Sassoon" panose="02000503040000090004" pitchFamily="2" charset="0"/>
              </a:rPr>
              <a:t>© </a:t>
            </a:r>
            <a:r>
              <a:rPr lang="en-IE" sz="1200" b="1" dirty="0" err="1" smtClean="0">
                <a:solidFill>
                  <a:schemeClr val="bg2">
                    <a:lumMod val="10000"/>
                  </a:schemeClr>
                </a:solidFill>
                <a:latin typeface="Sassoon" panose="02000503040000090004" pitchFamily="2" charset="0"/>
              </a:rPr>
              <a:t>Seomra</a:t>
            </a:r>
            <a:r>
              <a:rPr lang="en-IE" sz="1200" b="1" dirty="0" smtClean="0">
                <a:solidFill>
                  <a:schemeClr val="bg2">
                    <a:lumMod val="10000"/>
                  </a:schemeClr>
                </a:solidFill>
                <a:latin typeface="Sassoon" panose="02000503040000090004" pitchFamily="2" charset="0"/>
              </a:rPr>
              <a:t> </a:t>
            </a:r>
            <a:r>
              <a:rPr lang="en-IE" sz="1200" b="1" dirty="0" err="1" smtClean="0">
                <a:solidFill>
                  <a:schemeClr val="bg2">
                    <a:lumMod val="10000"/>
                  </a:schemeClr>
                </a:solidFill>
                <a:latin typeface="Sassoon" panose="02000503040000090004" pitchFamily="2" charset="0"/>
              </a:rPr>
              <a:t>Ranga</a:t>
            </a:r>
            <a:r>
              <a:rPr lang="en-IE" sz="1200" b="1" dirty="0" smtClean="0">
                <a:solidFill>
                  <a:schemeClr val="bg2">
                    <a:lumMod val="10000"/>
                  </a:schemeClr>
                </a:solidFill>
                <a:latin typeface="Sassoon" panose="02000503040000090004" pitchFamily="2" charset="0"/>
              </a:rPr>
              <a:t> 2016 www.seomraranga.com</a:t>
            </a:r>
            <a:endParaRPr lang="en-IE" sz="1200" b="1" dirty="0">
              <a:solidFill>
                <a:schemeClr val="bg2">
                  <a:lumMod val="10000"/>
                </a:schemeClr>
              </a:solidFill>
              <a:latin typeface="Sassoon" panose="02000503040000090004" pitchFamily="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547664" y="980728"/>
            <a:ext cx="5688632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6000" b="1" dirty="0" smtClean="0">
                <a:solidFill>
                  <a:schemeClr val="bg2">
                    <a:lumMod val="10000"/>
                  </a:schemeClr>
                </a:solidFill>
                <a:latin typeface="Sassoon" panose="02000503040000090004" pitchFamily="2" charset="0"/>
              </a:rPr>
              <a:t>Another is:</a:t>
            </a:r>
          </a:p>
          <a:p>
            <a:pPr algn="ctr"/>
            <a:r>
              <a:rPr lang="en-IE" sz="6000" b="1" dirty="0" smtClean="0">
                <a:solidFill>
                  <a:schemeClr val="bg2">
                    <a:lumMod val="10000"/>
                  </a:schemeClr>
                </a:solidFill>
                <a:latin typeface="Sassoon" panose="02000503040000090004" pitchFamily="2" charset="0"/>
              </a:rPr>
              <a:t>“</a:t>
            </a:r>
            <a:r>
              <a:rPr lang="en-IE" sz="6000" b="1" dirty="0">
                <a:solidFill>
                  <a:srgbClr val="996633"/>
                </a:solidFill>
                <a:latin typeface="Sassoon" panose="02000503040000090004" pitchFamily="2" charset="0"/>
              </a:rPr>
              <a:t>Blowzy night-frumps </a:t>
            </a:r>
            <a:r>
              <a:rPr lang="en-IE" sz="6000" b="1" dirty="0" err="1">
                <a:solidFill>
                  <a:srgbClr val="996633"/>
                </a:solidFill>
                <a:latin typeface="Sassoon" panose="02000503040000090004" pitchFamily="2" charset="0"/>
              </a:rPr>
              <a:t>vex'd</a:t>
            </a:r>
            <a:r>
              <a:rPr lang="en-IE" sz="6000" b="1" dirty="0">
                <a:solidFill>
                  <a:srgbClr val="996633"/>
                </a:solidFill>
                <a:latin typeface="Sassoon" panose="02000503040000090004" pitchFamily="2" charset="0"/>
              </a:rPr>
              <a:t> Jack </a:t>
            </a:r>
            <a:r>
              <a:rPr lang="en-IE" sz="6000" b="1" dirty="0" smtClean="0">
                <a:solidFill>
                  <a:srgbClr val="996633"/>
                </a:solidFill>
                <a:latin typeface="Sassoon" panose="02000503040000090004" pitchFamily="2" charset="0"/>
              </a:rPr>
              <a:t>Q</a:t>
            </a:r>
            <a:r>
              <a:rPr lang="en-IE" sz="6000" b="1" dirty="0" smtClean="0">
                <a:solidFill>
                  <a:schemeClr val="bg2">
                    <a:lumMod val="10000"/>
                  </a:schemeClr>
                </a:solidFill>
                <a:latin typeface="Sassoon" panose="02000503040000090004" pitchFamily="2" charset="0"/>
              </a:rPr>
              <a:t>”.</a:t>
            </a:r>
            <a:endParaRPr lang="en-IE" sz="6000" b="1" dirty="0">
              <a:solidFill>
                <a:schemeClr val="bg2">
                  <a:lumMod val="10000"/>
                </a:schemeClr>
              </a:solidFill>
              <a:latin typeface="Sassoon" panose="0200050304000009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42355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19672" y="5672281"/>
            <a:ext cx="561662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" b="1" dirty="0" smtClean="0">
                <a:solidFill>
                  <a:schemeClr val="bg2">
                    <a:lumMod val="10000"/>
                  </a:schemeClr>
                </a:solidFill>
                <a:latin typeface="Sassoon" panose="02000503040000090004" pitchFamily="2" charset="0"/>
              </a:rPr>
              <a:t>© </a:t>
            </a:r>
            <a:r>
              <a:rPr lang="en-IE" sz="1200" b="1" dirty="0" err="1" smtClean="0">
                <a:solidFill>
                  <a:schemeClr val="bg2">
                    <a:lumMod val="10000"/>
                  </a:schemeClr>
                </a:solidFill>
                <a:latin typeface="Sassoon" panose="02000503040000090004" pitchFamily="2" charset="0"/>
              </a:rPr>
              <a:t>Seomra</a:t>
            </a:r>
            <a:r>
              <a:rPr lang="en-IE" sz="1200" b="1" dirty="0" smtClean="0">
                <a:solidFill>
                  <a:schemeClr val="bg2">
                    <a:lumMod val="10000"/>
                  </a:schemeClr>
                </a:solidFill>
                <a:latin typeface="Sassoon" panose="02000503040000090004" pitchFamily="2" charset="0"/>
              </a:rPr>
              <a:t> </a:t>
            </a:r>
            <a:r>
              <a:rPr lang="en-IE" sz="1200" b="1" dirty="0" err="1" smtClean="0">
                <a:solidFill>
                  <a:schemeClr val="bg2">
                    <a:lumMod val="10000"/>
                  </a:schemeClr>
                </a:solidFill>
                <a:latin typeface="Sassoon" panose="02000503040000090004" pitchFamily="2" charset="0"/>
              </a:rPr>
              <a:t>Ranga</a:t>
            </a:r>
            <a:r>
              <a:rPr lang="en-IE" sz="1200" b="1" dirty="0" smtClean="0">
                <a:solidFill>
                  <a:schemeClr val="bg2">
                    <a:lumMod val="10000"/>
                  </a:schemeClr>
                </a:solidFill>
                <a:latin typeface="Sassoon" panose="02000503040000090004" pitchFamily="2" charset="0"/>
              </a:rPr>
              <a:t> 2016 www.seomraranga.com</a:t>
            </a:r>
            <a:endParaRPr lang="en-IE" sz="1200" b="1" dirty="0">
              <a:solidFill>
                <a:schemeClr val="bg2">
                  <a:lumMod val="10000"/>
                </a:schemeClr>
              </a:solidFill>
              <a:latin typeface="Sassoon" panose="02000503040000090004" pitchFamily="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547664" y="980728"/>
            <a:ext cx="5688632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5000" b="1" dirty="0" smtClean="0">
                <a:solidFill>
                  <a:schemeClr val="bg2">
                    <a:lumMod val="10000"/>
                  </a:schemeClr>
                </a:solidFill>
                <a:latin typeface="Sassoon" panose="02000503040000090004" pitchFamily="2" charset="0"/>
              </a:rPr>
              <a:t>A “</a:t>
            </a:r>
            <a:r>
              <a:rPr lang="en-IE" sz="5000" b="1" dirty="0" smtClean="0">
                <a:solidFill>
                  <a:srgbClr val="996633"/>
                </a:solidFill>
                <a:latin typeface="Sassoon" panose="02000503040000090004" pitchFamily="2" charset="0"/>
              </a:rPr>
              <a:t>typographer</a:t>
            </a:r>
            <a:r>
              <a:rPr lang="en-IE" sz="5000" b="1" dirty="0" smtClean="0">
                <a:solidFill>
                  <a:schemeClr val="bg2">
                    <a:lumMod val="10000"/>
                  </a:schemeClr>
                </a:solidFill>
                <a:latin typeface="Sassoon" panose="02000503040000090004" pitchFamily="2" charset="0"/>
              </a:rPr>
              <a:t>” is a person who works on setting and arranging </a:t>
            </a:r>
            <a:r>
              <a:rPr lang="en-IE" sz="5000" b="1" dirty="0" smtClean="0">
                <a:solidFill>
                  <a:srgbClr val="996633"/>
                </a:solidFill>
                <a:latin typeface="Sassoon" panose="02000503040000090004" pitchFamily="2" charset="0"/>
              </a:rPr>
              <a:t>fonts</a:t>
            </a:r>
            <a:r>
              <a:rPr lang="en-IE" sz="5000" b="1" dirty="0" smtClean="0">
                <a:latin typeface="Sassoon" panose="02000503040000090004" pitchFamily="2" charset="0"/>
              </a:rPr>
              <a:t> </a:t>
            </a:r>
            <a:r>
              <a:rPr lang="en-IE" sz="5000" b="1" dirty="0" smtClean="0">
                <a:solidFill>
                  <a:schemeClr val="bg2">
                    <a:lumMod val="10000"/>
                  </a:schemeClr>
                </a:solidFill>
                <a:latin typeface="Sassoon" panose="02000503040000090004" pitchFamily="2" charset="0"/>
              </a:rPr>
              <a:t>for typing and printing.</a:t>
            </a:r>
            <a:endParaRPr lang="en-IE" sz="5000" b="1" dirty="0">
              <a:solidFill>
                <a:schemeClr val="bg2">
                  <a:lumMod val="10000"/>
                </a:schemeClr>
              </a:solidFill>
              <a:latin typeface="Sassoon" panose="0200050304000009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48138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195</TotalTime>
  <Words>426</Words>
  <Application>Microsoft Office PowerPoint</Application>
  <PresentationFormat>On-screen Show (4:3)</PresentationFormat>
  <Paragraphs>57</Paragraphs>
  <Slides>26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Damien</dc:creator>
  <cp:lastModifiedBy>Damien</cp:lastModifiedBy>
  <cp:revision>13</cp:revision>
  <dcterms:created xsi:type="dcterms:W3CDTF">2016-11-03T17:07:16Z</dcterms:created>
  <dcterms:modified xsi:type="dcterms:W3CDTF">2016-11-16T20:02:25Z</dcterms:modified>
</cp:coreProperties>
</file>