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70" r:id="rId4"/>
    <p:sldId id="271" r:id="rId5"/>
    <p:sldId id="257" r:id="rId6"/>
    <p:sldId id="279" r:id="rId7"/>
    <p:sldId id="280" r:id="rId8"/>
    <p:sldId id="281" r:id="rId9"/>
    <p:sldId id="282" r:id="rId10"/>
    <p:sldId id="273" r:id="rId11"/>
    <p:sldId id="285" r:id="rId12"/>
    <p:sldId id="286" r:id="rId13"/>
    <p:sldId id="284" r:id="rId14"/>
    <p:sldId id="283" r:id="rId15"/>
    <p:sldId id="278" r:id="rId16"/>
    <p:sldId id="287" r:id="rId17"/>
    <p:sldId id="288" r:id="rId18"/>
    <p:sldId id="289" r:id="rId19"/>
    <p:sldId id="290" r:id="rId20"/>
    <p:sldId id="277" r:id="rId21"/>
    <p:sldId id="276" r:id="rId22"/>
    <p:sldId id="275" r:id="rId23"/>
    <p:sldId id="310" r:id="rId24"/>
    <p:sldId id="274" r:id="rId25"/>
    <p:sldId id="293" r:id="rId26"/>
    <p:sldId id="295" r:id="rId27"/>
    <p:sldId id="296" r:id="rId28"/>
    <p:sldId id="297" r:id="rId29"/>
    <p:sldId id="299" r:id="rId30"/>
    <p:sldId id="298" r:id="rId31"/>
    <p:sldId id="300" r:id="rId32"/>
    <p:sldId id="301" r:id="rId33"/>
    <p:sldId id="304" r:id="rId34"/>
    <p:sldId id="305" r:id="rId35"/>
    <p:sldId id="306" r:id="rId36"/>
    <p:sldId id="302" r:id="rId37"/>
    <p:sldId id="303" r:id="rId38"/>
    <p:sldId id="316" r:id="rId39"/>
    <p:sldId id="291" r:id="rId40"/>
    <p:sldId id="292" r:id="rId41"/>
    <p:sldId id="307" r:id="rId42"/>
    <p:sldId id="308" r:id="rId43"/>
    <p:sldId id="309" r:id="rId44"/>
    <p:sldId id="311" r:id="rId45"/>
    <p:sldId id="312" r:id="rId46"/>
    <p:sldId id="313" r:id="rId47"/>
    <p:sldId id="314" r:id="rId48"/>
    <p:sldId id="315" r:id="rId49"/>
    <p:sldId id="317" r:id="rId50"/>
    <p:sldId id="318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26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24/09/2017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24/09/2017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24/09/2017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24/09/2017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24/09/2017</a:t>
            </a:fld>
            <a:endParaRPr lang="en-IE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79CF5B3-1B22-4C62-BA7E-D298AEE9997D}" type="datetimeFigureOut">
              <a:rPr lang="en-IE" smtClean="0"/>
              <a:t>24/09/2017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24/09/2017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E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24/09/2017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24/09/2017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24/09/2017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79CF5B3-1B22-4C62-BA7E-D298AEE9997D}" type="datetimeFigureOut">
              <a:rPr lang="en-IE" smtClean="0"/>
              <a:t>24/09/2017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E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79CF5B3-1B22-4C62-BA7E-D298AEE9997D}" type="datetimeFigureOut">
              <a:rPr lang="en-IE" smtClean="0"/>
              <a:t>24/09/2017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E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0648"/>
            <a:ext cx="8229600" cy="1828800"/>
          </a:xfrm>
        </p:spPr>
        <p:txBody>
          <a:bodyPr>
            <a:normAutofit/>
          </a:bodyPr>
          <a:lstStyle/>
          <a:p>
            <a:r>
              <a:rPr lang="en-IE" sz="11000" b="1" dirty="0" smtClean="0">
                <a:ln w="38100">
                  <a:solidFill>
                    <a:schemeClr val="tx1"/>
                  </a:solidFill>
                </a:ln>
                <a:latin typeface="Sassoon" panose="02000503040000090004" pitchFamily="2" charset="0"/>
              </a:rPr>
              <a:t>-</a:t>
            </a:r>
            <a:r>
              <a:rPr lang="en-IE" sz="11000" b="1" dirty="0" smtClean="0">
                <a:ln w="38100">
                  <a:solidFill>
                    <a:schemeClr val="tx1"/>
                  </a:solidFill>
                </a:ln>
                <a:latin typeface="Sassoon" panose="02000503040000090004" pitchFamily="2" charset="0"/>
              </a:rPr>
              <a:t>tion</a:t>
            </a:r>
            <a:r>
              <a:rPr lang="en-IE" sz="11000" b="1" dirty="0" smtClean="0">
                <a:ln w="38100">
                  <a:solidFill>
                    <a:schemeClr val="tx1"/>
                  </a:solidFill>
                </a:ln>
                <a:latin typeface="Sassoon" panose="02000503040000090004" pitchFamily="2" charset="0"/>
              </a:rPr>
              <a:t> Words</a:t>
            </a:r>
            <a:endParaRPr lang="en-IE" sz="11000" b="1" dirty="0">
              <a:ln w="38100">
                <a:solidFill>
                  <a:schemeClr val="tx1"/>
                </a:solidFill>
              </a:ln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4221088"/>
            <a:ext cx="4248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IE" sz="6600" b="1" cap="all" dirty="0">
                <a:ln w="38100">
                  <a:solidFill>
                    <a:schemeClr val="tx1"/>
                  </a:solidFill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Sassoon" panose="02000503040000090004" pitchFamily="2" charset="0"/>
                <a:ea typeface="+mj-ea"/>
                <a:cs typeface="+mj-cs"/>
              </a:rPr>
              <a:t>Set </a:t>
            </a:r>
            <a:r>
              <a:rPr lang="en-IE" sz="6600" b="1" cap="all" dirty="0" smtClean="0">
                <a:ln w="38100">
                  <a:solidFill>
                    <a:schemeClr val="tx1"/>
                  </a:solidFill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Sassoon" panose="02000503040000090004" pitchFamily="2" charset="0"/>
                <a:ea typeface="+mj-ea"/>
                <a:cs typeface="+mj-cs"/>
              </a:rPr>
              <a:t>2</a:t>
            </a:r>
            <a:endParaRPr lang="en-IE" sz="6600" b="1" cap="all" dirty="0">
              <a:ln w="38100">
                <a:solidFill>
                  <a:schemeClr val="tx1"/>
                </a:solidFill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Sassoon" panose="02000503040000090004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23207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20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solu</a:t>
            </a:r>
            <a:r>
              <a:rPr lang="en-IE" sz="20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200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0039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20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predic</a:t>
            </a:r>
            <a:r>
              <a:rPr lang="en-IE" sz="20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200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7525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20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erup</a:t>
            </a:r>
            <a:r>
              <a:rPr lang="en-IE" sz="20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200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237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20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narra</a:t>
            </a:r>
            <a:r>
              <a:rPr lang="en-IE" sz="20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200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8264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3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commo</a:t>
            </a:r>
            <a:r>
              <a:rPr lang="en-IE" sz="13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130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663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20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pollu</a:t>
            </a:r>
            <a:r>
              <a:rPr lang="en-IE" sz="20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200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3676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endParaRPr lang="en-IE" sz="5100" b="1" dirty="0" smtClean="0">
              <a:ln w="57150">
                <a:solidFill>
                  <a:schemeClr val="tx1"/>
                </a:solidFill>
              </a:ln>
              <a:pattFill prst="pct80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20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deten</a:t>
            </a:r>
            <a:r>
              <a:rPr lang="en-IE" sz="20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200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2939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endParaRPr lang="en-IE" sz="5100" b="1" dirty="0" smtClean="0">
              <a:ln w="57150">
                <a:solidFill>
                  <a:schemeClr val="tx1"/>
                </a:solidFill>
              </a:ln>
              <a:pattFill prst="pct80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20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visita</a:t>
            </a:r>
            <a:r>
              <a:rPr lang="en-IE" sz="20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200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2228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3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reputa</a:t>
            </a:r>
            <a:r>
              <a:rPr lang="en-IE" sz="13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130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633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0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sequestra</a:t>
            </a:r>
            <a:r>
              <a:rPr lang="en-IE" sz="10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100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4387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534400" cy="974976"/>
          </a:xfrm>
        </p:spPr>
        <p:txBody>
          <a:bodyPr>
            <a:noAutofit/>
          </a:bodyPr>
          <a:lstStyle/>
          <a:p>
            <a:r>
              <a:rPr lang="en-IE" sz="7200" b="1" dirty="0" smtClean="0">
                <a:ln w="28575">
                  <a:solidFill>
                    <a:schemeClr val="tx1"/>
                  </a:solidFill>
                </a:ln>
                <a:latin typeface="Sassoon" panose="02000503040000090004" pitchFamily="2" charset="0"/>
              </a:rPr>
              <a:t>-</a:t>
            </a:r>
            <a:r>
              <a:rPr lang="en-IE" sz="7200" b="1" dirty="0" err="1" smtClean="0">
                <a:ln w="28575">
                  <a:solidFill>
                    <a:schemeClr val="tx1"/>
                  </a:solidFill>
                </a:ln>
                <a:latin typeface="Sassoon" panose="02000503040000090004" pitchFamily="2" charset="0"/>
              </a:rPr>
              <a:t>tion</a:t>
            </a:r>
            <a:r>
              <a:rPr lang="en-IE" sz="7200" b="1" dirty="0" smtClean="0">
                <a:ln w="28575">
                  <a:solidFill>
                    <a:schemeClr val="tx1"/>
                  </a:solidFill>
                </a:ln>
                <a:latin typeface="Sassoon" panose="02000503040000090004" pitchFamily="2" charset="0"/>
              </a:rPr>
              <a:t> Words</a:t>
            </a:r>
            <a:endParaRPr lang="en-IE" sz="7200" b="1" dirty="0">
              <a:ln w="28575">
                <a:solidFill>
                  <a:schemeClr val="tx1"/>
                </a:solidFill>
              </a:ln>
              <a:latin typeface="Sassoon" panose="02000503040000090004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6600" dirty="0" smtClean="0">
                <a:latin typeface="Sassoon" panose="02000503040000090004" pitchFamily="2" charset="0"/>
              </a:rPr>
              <a:t>For words ending in </a:t>
            </a:r>
            <a:r>
              <a:rPr lang="en-IE" sz="6600" b="1" dirty="0" smtClean="0">
                <a:ln w="28575">
                  <a:solidFill>
                    <a:schemeClr val="bg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–</a:t>
            </a:r>
            <a:r>
              <a:rPr lang="en-IE" sz="6600" b="1" dirty="0" err="1" smtClean="0">
                <a:ln w="28575">
                  <a:solidFill>
                    <a:schemeClr val="bg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6600" dirty="0" smtClean="0">
                <a:latin typeface="Sassoon" panose="02000503040000090004" pitchFamily="2" charset="0"/>
              </a:rPr>
              <a:t>, say “</a:t>
            </a:r>
            <a:r>
              <a:rPr lang="en-IE" sz="6600" b="1" dirty="0" smtClean="0">
                <a:ln w="28575">
                  <a:solidFill>
                    <a:schemeClr val="bg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shun</a:t>
            </a:r>
            <a:r>
              <a:rPr lang="en-IE" sz="6600" dirty="0" smtClean="0">
                <a:latin typeface="Sassoon" panose="02000503040000090004" pitchFamily="2" charset="0"/>
              </a:rPr>
              <a:t>” at the end of the word</a:t>
            </a:r>
            <a:endParaRPr lang="en-IE" sz="6600" dirty="0">
              <a:latin typeface="Sassoon" panose="02000503040000090004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257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endParaRPr lang="en-IE" sz="5100" b="1" dirty="0" smtClean="0">
              <a:ln w="57150">
                <a:solidFill>
                  <a:schemeClr val="tx1"/>
                </a:solidFill>
              </a:ln>
              <a:pattFill prst="pct80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20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sta</a:t>
            </a:r>
            <a:r>
              <a:rPr lang="en-IE" sz="20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20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ery</a:t>
            </a:r>
            <a:endParaRPr lang="en-IE" sz="20000" b="1" dirty="0">
              <a:ln w="57150">
                <a:solidFill>
                  <a:schemeClr val="tx1"/>
                </a:solidFill>
              </a:ln>
              <a:pattFill prst="pct80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8136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97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multiplica</a:t>
            </a:r>
            <a:r>
              <a:rPr lang="en-IE" sz="97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97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759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20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func</a:t>
            </a:r>
            <a:r>
              <a:rPr lang="en-IE" sz="20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200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8014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3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medica</a:t>
            </a:r>
            <a:r>
              <a:rPr lang="en-IE" sz="13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130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9039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endParaRPr lang="en-IE" sz="5100" b="1" dirty="0" smtClean="0">
              <a:ln w="57150">
                <a:solidFill>
                  <a:schemeClr val="tx1"/>
                </a:solidFill>
              </a:ln>
              <a:pattFill prst="pct80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20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repeti</a:t>
            </a:r>
            <a:r>
              <a:rPr lang="en-IE" sz="20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200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3762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endParaRPr lang="en-IE" sz="5100" b="1" dirty="0" smtClean="0">
              <a:ln w="57150">
                <a:solidFill>
                  <a:schemeClr val="tx1"/>
                </a:solidFill>
              </a:ln>
              <a:pattFill prst="pct80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20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revela</a:t>
            </a:r>
            <a:r>
              <a:rPr lang="en-IE" sz="20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200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513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41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concoc</a:t>
            </a:r>
            <a:r>
              <a:rPr lang="en-IE" sz="141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141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5443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41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quota</a:t>
            </a:r>
            <a:r>
              <a:rPr lang="en-IE" sz="141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141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8848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1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combina</a:t>
            </a:r>
            <a:r>
              <a:rPr lang="en-IE" sz="11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110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2704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5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adora</a:t>
            </a:r>
            <a:r>
              <a:rPr lang="en-IE" sz="15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150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8405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534400" cy="968152"/>
          </a:xfrm>
        </p:spPr>
        <p:txBody>
          <a:bodyPr>
            <a:noAutofit/>
          </a:bodyPr>
          <a:lstStyle/>
          <a:p>
            <a:r>
              <a:rPr lang="en-IE" sz="7200" b="1" dirty="0" smtClean="0">
                <a:ln w="28575">
                  <a:solidFill>
                    <a:schemeClr val="tx1"/>
                  </a:solidFill>
                </a:ln>
                <a:latin typeface="Sassoon" panose="02000503040000090004" pitchFamily="2" charset="0"/>
              </a:rPr>
              <a:t>-</a:t>
            </a:r>
            <a:r>
              <a:rPr lang="en-IE" sz="7200" b="1" dirty="0" err="1" smtClean="0">
                <a:ln w="28575">
                  <a:solidFill>
                    <a:schemeClr val="tx1"/>
                  </a:solidFill>
                </a:ln>
                <a:latin typeface="Sassoon" panose="02000503040000090004" pitchFamily="2" charset="0"/>
              </a:rPr>
              <a:t>tion</a:t>
            </a:r>
            <a:r>
              <a:rPr lang="en-IE" sz="7200" b="1" dirty="0" smtClean="0">
                <a:ln w="28575">
                  <a:solidFill>
                    <a:schemeClr val="tx1"/>
                  </a:solidFill>
                </a:ln>
                <a:latin typeface="Sassoon" panose="02000503040000090004" pitchFamily="2" charset="0"/>
              </a:rPr>
              <a:t> Words</a:t>
            </a:r>
            <a:endParaRPr lang="en-IE" sz="7200" b="1" dirty="0">
              <a:ln w="28575">
                <a:solidFill>
                  <a:schemeClr val="tx1"/>
                </a:solidFill>
              </a:ln>
              <a:latin typeface="Sassoon" panose="02000503040000090004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6600" dirty="0" smtClean="0">
                <a:latin typeface="Sassoon" panose="02000503040000090004" pitchFamily="2" charset="0"/>
              </a:rPr>
              <a:t>Say the following words aloud, saying “</a:t>
            </a:r>
            <a:r>
              <a:rPr lang="en-IE" sz="6600" b="1" dirty="0" smtClean="0">
                <a:ln w="28575">
                  <a:solidFill>
                    <a:schemeClr val="bg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shun</a:t>
            </a:r>
            <a:r>
              <a:rPr lang="en-IE" sz="6600" dirty="0" smtClean="0">
                <a:latin typeface="Sassoon" panose="02000503040000090004" pitchFamily="2" charset="0"/>
              </a:rPr>
              <a:t>” at the end of each word</a:t>
            </a:r>
            <a:endParaRPr lang="en-IE" sz="6600" dirty="0">
              <a:latin typeface="Sassoon" panose="02000503040000090004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6804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3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hesita</a:t>
            </a:r>
            <a:r>
              <a:rPr lang="en-IE" sz="13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130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178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2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sensa</a:t>
            </a:r>
            <a:r>
              <a:rPr lang="en-IE" sz="12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12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al</a:t>
            </a:r>
            <a:endParaRPr lang="en-IE" sz="12000" b="1" dirty="0">
              <a:ln w="57150">
                <a:solidFill>
                  <a:schemeClr val="tx1"/>
                </a:solidFill>
              </a:ln>
              <a:pattFill prst="pct80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0787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2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admira</a:t>
            </a:r>
            <a:r>
              <a:rPr lang="en-IE" sz="12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120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8293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2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educa</a:t>
            </a:r>
            <a:r>
              <a:rPr lang="en-IE" sz="12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12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al</a:t>
            </a:r>
            <a:endParaRPr lang="en-IE" sz="12000" b="1" dirty="0">
              <a:ln w="57150">
                <a:solidFill>
                  <a:schemeClr val="tx1"/>
                </a:solidFill>
              </a:ln>
              <a:pattFill prst="pct80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29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6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reflec</a:t>
            </a:r>
            <a:r>
              <a:rPr lang="en-IE" sz="16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160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1076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6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emo</a:t>
            </a:r>
            <a:r>
              <a:rPr lang="en-IE" sz="16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16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al</a:t>
            </a:r>
            <a:endParaRPr lang="en-IE" sz="16000" b="1" dirty="0">
              <a:ln w="57150">
                <a:solidFill>
                  <a:schemeClr val="tx1"/>
                </a:solidFill>
              </a:ln>
              <a:pattFill prst="pct80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25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5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ambi</a:t>
            </a:r>
            <a:r>
              <a:rPr lang="en-IE" sz="15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150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681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3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condi</a:t>
            </a:r>
            <a:r>
              <a:rPr lang="en-IE" sz="13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13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al</a:t>
            </a:r>
            <a:endParaRPr lang="en-IE" sz="13000" b="1" dirty="0">
              <a:ln w="57150">
                <a:solidFill>
                  <a:schemeClr val="tx1"/>
                </a:solidFill>
              </a:ln>
              <a:pattFill prst="pct80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0126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Autofit/>
          </a:bodyPr>
          <a:lstStyle/>
          <a:p>
            <a:r>
              <a:rPr lang="en-IE" sz="6000" b="1" dirty="0">
                <a:ln>
                  <a:solidFill>
                    <a:schemeClr val="tx1"/>
                  </a:solidFill>
                </a:ln>
                <a:latin typeface="Sassoon" panose="02000503040000090004" pitchFamily="2" charset="0"/>
              </a:rPr>
              <a:t>Class Activity</a:t>
            </a:r>
            <a:endParaRPr lang="en-IE" sz="6000" b="1" dirty="0">
              <a:ln>
                <a:solidFill>
                  <a:schemeClr val="tx1"/>
                </a:solidFill>
              </a:ln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6600" dirty="0" smtClean="0">
                <a:latin typeface="Sassoon" panose="02000503040000090004" pitchFamily="2" charset="0"/>
              </a:rPr>
              <a:t>Read the following sentences which contain </a:t>
            </a:r>
            <a:r>
              <a:rPr lang="en-IE" sz="6600" dirty="0" smtClean="0">
                <a:solidFill>
                  <a:schemeClr val="accent2"/>
                </a:solidFill>
                <a:latin typeface="Sassoon" panose="02000503040000090004" pitchFamily="2" charset="0"/>
              </a:rPr>
              <a:t>–</a:t>
            </a:r>
            <a:r>
              <a:rPr lang="en-IE" sz="6600" dirty="0" err="1" smtClean="0"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6600" dirty="0" smtClean="0">
                <a:solidFill>
                  <a:schemeClr val="accent2"/>
                </a:solidFill>
                <a:latin typeface="Sassoon" panose="02000503040000090004" pitchFamily="2" charset="0"/>
              </a:rPr>
              <a:t> </a:t>
            </a:r>
            <a:r>
              <a:rPr lang="en-IE" sz="6600" dirty="0" smtClean="0">
                <a:latin typeface="Sassoon" panose="02000503040000090004" pitchFamily="2" charset="0"/>
              </a:rPr>
              <a:t>words.</a:t>
            </a:r>
            <a:endParaRPr lang="en-IE" sz="66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763442"/>
      </p:ext>
    </p:extLst>
  </p:cSld>
  <p:clrMapOvr>
    <a:masterClrMapping/>
  </p:clrMapOvr>
  <p:transition spd="slow">
    <p:push dir="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534400" cy="758952"/>
          </a:xfrm>
        </p:spPr>
        <p:txBody>
          <a:bodyPr>
            <a:noAutofit/>
          </a:bodyPr>
          <a:lstStyle/>
          <a:p>
            <a:r>
              <a:rPr lang="en-IE" sz="6000" b="1" dirty="0" smtClean="0">
                <a:ln>
                  <a:solidFill>
                    <a:schemeClr val="tx1"/>
                  </a:solidFill>
                </a:ln>
                <a:latin typeface="Sassoon" panose="02000503040000090004" pitchFamily="2" charset="0"/>
              </a:rPr>
              <a:t>Sentence 1</a:t>
            </a:r>
            <a:endParaRPr lang="en-IE" sz="6000" b="1" dirty="0">
              <a:ln>
                <a:solidFill>
                  <a:schemeClr val="tx1"/>
                </a:solidFill>
              </a:ln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45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The solu</a:t>
            </a:r>
            <a:r>
              <a:rPr lang="en-IE" sz="145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145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 to the ques</a:t>
            </a:r>
            <a:r>
              <a:rPr lang="en-IE" sz="145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145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 involved great repeti</a:t>
            </a:r>
            <a:r>
              <a:rPr lang="en-IE" sz="145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145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.</a:t>
            </a:r>
            <a:endParaRPr lang="en-IE" sz="14500" b="1" dirty="0">
              <a:ln w="28575">
                <a:solidFill>
                  <a:schemeClr val="tx1"/>
                </a:solidFill>
              </a:ln>
              <a:pattFill prst="pct80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9793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534400" cy="968152"/>
          </a:xfrm>
        </p:spPr>
        <p:txBody>
          <a:bodyPr>
            <a:noAutofit/>
          </a:bodyPr>
          <a:lstStyle/>
          <a:p>
            <a:r>
              <a:rPr lang="en-IE" sz="7200" b="1" dirty="0" smtClean="0">
                <a:ln w="28575">
                  <a:solidFill>
                    <a:schemeClr val="tx1"/>
                  </a:solidFill>
                </a:ln>
                <a:latin typeface="Sassoon" panose="02000503040000090004" pitchFamily="2" charset="0"/>
              </a:rPr>
              <a:t>-</a:t>
            </a:r>
            <a:r>
              <a:rPr lang="en-IE" sz="7200" b="1" dirty="0" err="1" smtClean="0">
                <a:ln w="28575">
                  <a:solidFill>
                    <a:schemeClr val="tx1"/>
                  </a:solidFill>
                </a:ln>
                <a:latin typeface="Sassoon" panose="02000503040000090004" pitchFamily="2" charset="0"/>
              </a:rPr>
              <a:t>tion</a:t>
            </a:r>
            <a:r>
              <a:rPr lang="en-IE" sz="7200" b="1" dirty="0" smtClean="0">
                <a:ln w="28575">
                  <a:solidFill>
                    <a:schemeClr val="tx1"/>
                  </a:solidFill>
                </a:ln>
                <a:latin typeface="Sassoon" panose="02000503040000090004" pitchFamily="2" charset="0"/>
              </a:rPr>
              <a:t> Words</a:t>
            </a:r>
            <a:endParaRPr lang="en-IE" sz="7200" b="1" dirty="0">
              <a:ln w="28575">
                <a:solidFill>
                  <a:schemeClr val="tx1"/>
                </a:solidFill>
              </a:ln>
              <a:latin typeface="Sassoon" panose="02000503040000090004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6600" dirty="0" smtClean="0">
                <a:latin typeface="Sassoon" panose="02000503040000090004" pitchFamily="2" charset="0"/>
              </a:rPr>
              <a:t>Sometimes, the –</a:t>
            </a:r>
            <a:r>
              <a:rPr lang="en-IE" sz="6600" dirty="0" err="1" smtClean="0">
                <a:latin typeface="Sassoon" panose="02000503040000090004" pitchFamily="2" charset="0"/>
              </a:rPr>
              <a:t>tion</a:t>
            </a:r>
            <a:r>
              <a:rPr lang="en-IE" sz="6600" dirty="0" smtClean="0">
                <a:latin typeface="Sassoon" panose="02000503040000090004" pitchFamily="2" charset="0"/>
              </a:rPr>
              <a:t> (“</a:t>
            </a:r>
            <a:r>
              <a:rPr lang="en-IE" sz="6600" dirty="0" smtClean="0">
                <a:ln w="28575">
                  <a:solidFill>
                    <a:schemeClr val="bg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shun</a:t>
            </a:r>
            <a:r>
              <a:rPr lang="en-IE" sz="6600" dirty="0" smtClean="0">
                <a:latin typeface="Sassoon" panose="02000503040000090004" pitchFamily="2" charset="0"/>
              </a:rPr>
              <a:t>” sound) may be in the middle of the word.</a:t>
            </a:r>
            <a:endParaRPr lang="en-IE" sz="6600" dirty="0">
              <a:latin typeface="Sassoon" panose="02000503040000090004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7521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534400" cy="758952"/>
          </a:xfrm>
        </p:spPr>
        <p:txBody>
          <a:bodyPr>
            <a:noAutofit/>
          </a:bodyPr>
          <a:lstStyle/>
          <a:p>
            <a:r>
              <a:rPr lang="en-IE" sz="6000" b="1" dirty="0" smtClean="0">
                <a:ln>
                  <a:solidFill>
                    <a:schemeClr val="tx1"/>
                  </a:solidFill>
                </a:ln>
                <a:latin typeface="Sassoon" panose="02000503040000090004" pitchFamily="2" charset="0"/>
              </a:rPr>
              <a:t>Sentence 2</a:t>
            </a:r>
            <a:endParaRPr lang="en-IE" sz="6000" b="1" dirty="0">
              <a:ln>
                <a:solidFill>
                  <a:schemeClr val="tx1"/>
                </a:solidFill>
              </a:ln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45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The func</a:t>
            </a:r>
            <a:r>
              <a:rPr lang="en-IE" sz="145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145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 of the ques</a:t>
            </a:r>
            <a:r>
              <a:rPr lang="en-IE" sz="145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145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 was the crea</a:t>
            </a:r>
            <a:r>
              <a:rPr lang="en-IE" sz="145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145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 of a predic</a:t>
            </a:r>
            <a:r>
              <a:rPr lang="en-IE" sz="145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145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.</a:t>
            </a:r>
            <a:endParaRPr lang="en-IE" sz="14500" b="1" dirty="0">
              <a:ln w="28575">
                <a:solidFill>
                  <a:schemeClr val="tx1"/>
                </a:solidFill>
              </a:ln>
              <a:pattFill prst="pct80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7962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534400" cy="758952"/>
          </a:xfrm>
        </p:spPr>
        <p:txBody>
          <a:bodyPr>
            <a:noAutofit/>
          </a:bodyPr>
          <a:lstStyle/>
          <a:p>
            <a:r>
              <a:rPr lang="en-IE" sz="6000" b="1" dirty="0" smtClean="0">
                <a:ln>
                  <a:solidFill>
                    <a:schemeClr val="tx1"/>
                  </a:solidFill>
                </a:ln>
                <a:latin typeface="Sassoon" panose="02000503040000090004" pitchFamily="2" charset="0"/>
              </a:rPr>
              <a:t>Sentence 3</a:t>
            </a:r>
            <a:endParaRPr lang="en-IE" sz="6000" b="1" dirty="0">
              <a:ln>
                <a:solidFill>
                  <a:schemeClr val="tx1"/>
                </a:solidFill>
              </a:ln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65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Without hesita</a:t>
            </a:r>
            <a:r>
              <a:rPr lang="en-IE" sz="165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165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, she made a sensa</a:t>
            </a:r>
            <a:r>
              <a:rPr lang="en-IE" sz="165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165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al entrance to the func</a:t>
            </a:r>
            <a:r>
              <a:rPr lang="en-IE" sz="165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165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.</a:t>
            </a:r>
            <a:endParaRPr lang="en-IE" sz="16500" b="1" dirty="0">
              <a:ln w="28575">
                <a:solidFill>
                  <a:schemeClr val="tx1"/>
                </a:solidFill>
              </a:ln>
              <a:pattFill prst="pct80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9830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534400" cy="758952"/>
          </a:xfrm>
        </p:spPr>
        <p:txBody>
          <a:bodyPr>
            <a:noAutofit/>
          </a:bodyPr>
          <a:lstStyle/>
          <a:p>
            <a:r>
              <a:rPr lang="en-IE" sz="6000" b="1" dirty="0" smtClean="0">
                <a:ln>
                  <a:solidFill>
                    <a:schemeClr val="tx1"/>
                  </a:solidFill>
                </a:ln>
                <a:latin typeface="Sassoon" panose="02000503040000090004" pitchFamily="2" charset="0"/>
              </a:rPr>
              <a:t>Sentence 4</a:t>
            </a:r>
            <a:endParaRPr lang="en-IE" sz="6000" b="1" dirty="0">
              <a:ln>
                <a:solidFill>
                  <a:schemeClr val="tx1"/>
                </a:solidFill>
              </a:ln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352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Her adora</a:t>
            </a:r>
            <a:r>
              <a:rPr lang="en-IE" sz="352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352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 of sta</a:t>
            </a:r>
            <a:r>
              <a:rPr lang="en-IE" sz="352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352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ery was a revela</a:t>
            </a:r>
            <a:r>
              <a:rPr lang="en-IE" sz="352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352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.</a:t>
            </a:r>
            <a:endParaRPr lang="en-IE" sz="35200" b="1" dirty="0">
              <a:ln w="28575">
                <a:solidFill>
                  <a:schemeClr val="tx1"/>
                </a:solidFill>
              </a:ln>
              <a:pattFill prst="pct80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0315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534400" cy="758952"/>
          </a:xfrm>
        </p:spPr>
        <p:txBody>
          <a:bodyPr>
            <a:noAutofit/>
          </a:bodyPr>
          <a:lstStyle/>
          <a:p>
            <a:r>
              <a:rPr lang="en-IE" sz="6000" b="1" dirty="0" smtClean="0">
                <a:ln>
                  <a:solidFill>
                    <a:schemeClr val="tx1"/>
                  </a:solidFill>
                </a:ln>
                <a:latin typeface="Sassoon" panose="02000503040000090004" pitchFamily="2" charset="0"/>
              </a:rPr>
              <a:t>Sentence 5</a:t>
            </a:r>
            <a:endParaRPr lang="en-IE" sz="6000" b="1" dirty="0">
              <a:ln>
                <a:solidFill>
                  <a:schemeClr val="tx1"/>
                </a:solidFill>
              </a:ln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The combina</a:t>
            </a: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 of medica</a:t>
            </a: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 was a deadly concoc</a:t>
            </a: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.</a:t>
            </a:r>
            <a:endParaRPr lang="en-IE" sz="32000" b="1" dirty="0">
              <a:ln w="28575">
                <a:solidFill>
                  <a:schemeClr val="tx1"/>
                </a:solidFill>
              </a:ln>
              <a:pattFill prst="pct80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8689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534400" cy="758952"/>
          </a:xfrm>
        </p:spPr>
        <p:txBody>
          <a:bodyPr>
            <a:noAutofit/>
          </a:bodyPr>
          <a:lstStyle/>
          <a:p>
            <a:r>
              <a:rPr lang="en-IE" sz="6000" b="1" dirty="0" smtClean="0">
                <a:ln>
                  <a:solidFill>
                    <a:schemeClr val="tx1"/>
                  </a:solidFill>
                </a:ln>
                <a:latin typeface="Sassoon" panose="02000503040000090004" pitchFamily="2" charset="0"/>
              </a:rPr>
              <a:t>Sentence 6</a:t>
            </a:r>
            <a:endParaRPr lang="en-IE" sz="6000" b="1" dirty="0">
              <a:ln>
                <a:solidFill>
                  <a:schemeClr val="tx1"/>
                </a:solidFill>
              </a:ln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352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His ambi</a:t>
            </a:r>
            <a:r>
              <a:rPr lang="en-IE" sz="352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352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 was to rid the na</a:t>
            </a:r>
            <a:r>
              <a:rPr lang="en-IE" sz="352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352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 of pollu</a:t>
            </a:r>
            <a:r>
              <a:rPr lang="en-IE" sz="352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352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.</a:t>
            </a:r>
            <a:endParaRPr lang="en-IE" sz="35200" b="1" dirty="0">
              <a:ln w="28575">
                <a:solidFill>
                  <a:schemeClr val="tx1"/>
                </a:solidFill>
              </a:ln>
              <a:pattFill prst="pct80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4477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534400" cy="758952"/>
          </a:xfrm>
        </p:spPr>
        <p:txBody>
          <a:bodyPr>
            <a:noAutofit/>
          </a:bodyPr>
          <a:lstStyle/>
          <a:p>
            <a:r>
              <a:rPr lang="en-IE" sz="6000" b="1" dirty="0" smtClean="0">
                <a:ln>
                  <a:solidFill>
                    <a:schemeClr val="tx1"/>
                  </a:solidFill>
                </a:ln>
                <a:latin typeface="Sassoon" panose="02000503040000090004" pitchFamily="2" charset="0"/>
              </a:rPr>
              <a:t>Sentence 7</a:t>
            </a:r>
            <a:endParaRPr lang="en-IE" sz="6000" b="1" dirty="0">
              <a:ln>
                <a:solidFill>
                  <a:schemeClr val="tx1"/>
                </a:solidFill>
              </a:ln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Her reputa</a:t>
            </a: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 as a sensa</a:t>
            </a: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al athlete was without ques</a:t>
            </a: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.</a:t>
            </a:r>
            <a:endParaRPr lang="en-IE" sz="32000" b="1" dirty="0">
              <a:ln w="28575">
                <a:solidFill>
                  <a:schemeClr val="tx1"/>
                </a:solidFill>
              </a:ln>
              <a:pattFill prst="pct80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5988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534400" cy="758952"/>
          </a:xfrm>
        </p:spPr>
        <p:txBody>
          <a:bodyPr>
            <a:noAutofit/>
          </a:bodyPr>
          <a:lstStyle/>
          <a:p>
            <a:r>
              <a:rPr lang="en-IE" sz="6000" b="1" dirty="0" smtClean="0">
                <a:ln>
                  <a:solidFill>
                    <a:schemeClr val="tx1"/>
                  </a:solidFill>
                </a:ln>
                <a:latin typeface="Sassoon" panose="02000503040000090004" pitchFamily="2" charset="0"/>
              </a:rPr>
              <a:t>Sentence 8</a:t>
            </a:r>
            <a:endParaRPr lang="en-IE" sz="6000" b="1" dirty="0">
              <a:ln>
                <a:solidFill>
                  <a:schemeClr val="tx1"/>
                </a:solidFill>
              </a:ln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288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His predic</a:t>
            </a:r>
            <a:r>
              <a:rPr lang="en-IE" sz="288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288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 of the erup</a:t>
            </a:r>
            <a:r>
              <a:rPr lang="en-IE" sz="288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288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 of the volcano caused a great commo</a:t>
            </a:r>
            <a:r>
              <a:rPr lang="en-IE" sz="288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288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.</a:t>
            </a:r>
            <a:endParaRPr lang="en-IE" sz="28800" b="1" dirty="0">
              <a:ln w="28575">
                <a:solidFill>
                  <a:schemeClr val="tx1"/>
                </a:solidFill>
              </a:ln>
              <a:pattFill prst="pct80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9025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534400" cy="758952"/>
          </a:xfrm>
        </p:spPr>
        <p:txBody>
          <a:bodyPr>
            <a:noAutofit/>
          </a:bodyPr>
          <a:lstStyle/>
          <a:p>
            <a:r>
              <a:rPr lang="en-IE" sz="6000" b="1" dirty="0" smtClean="0">
                <a:ln>
                  <a:solidFill>
                    <a:schemeClr val="tx1"/>
                  </a:solidFill>
                </a:ln>
                <a:latin typeface="Sassoon" panose="02000503040000090004" pitchFamily="2" charset="0"/>
              </a:rPr>
              <a:t>Sentence 9</a:t>
            </a:r>
            <a:endParaRPr lang="en-IE" sz="6000" b="1" dirty="0">
              <a:ln>
                <a:solidFill>
                  <a:schemeClr val="tx1"/>
                </a:solidFill>
              </a:ln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The condi</a:t>
            </a: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al succession of the king was without founda</a:t>
            </a: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.</a:t>
            </a:r>
            <a:endParaRPr lang="en-IE" sz="32000" b="1" dirty="0">
              <a:ln w="28575">
                <a:solidFill>
                  <a:schemeClr val="tx1"/>
                </a:solidFill>
              </a:ln>
              <a:pattFill prst="pct80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7801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534400" cy="758952"/>
          </a:xfrm>
        </p:spPr>
        <p:txBody>
          <a:bodyPr>
            <a:noAutofit/>
          </a:bodyPr>
          <a:lstStyle/>
          <a:p>
            <a:r>
              <a:rPr lang="en-IE" sz="6000" b="1" dirty="0" smtClean="0">
                <a:ln>
                  <a:solidFill>
                    <a:schemeClr val="tx1"/>
                  </a:solidFill>
                </a:ln>
                <a:latin typeface="Sassoon" panose="02000503040000090004" pitchFamily="2" charset="0"/>
              </a:rPr>
              <a:t>Sentence 10</a:t>
            </a:r>
            <a:endParaRPr lang="en-IE" sz="6000" b="1" dirty="0">
              <a:ln>
                <a:solidFill>
                  <a:schemeClr val="tx1"/>
                </a:solidFill>
              </a:ln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Her quota</a:t>
            </a: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 on comple</a:t>
            </a: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 of deten</a:t>
            </a: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 raised her reputa</a:t>
            </a: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r>
              <a:rPr lang="en-IE" sz="320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.</a:t>
            </a:r>
            <a:endParaRPr lang="en-IE" sz="32000" b="1" dirty="0">
              <a:ln w="28575">
                <a:solidFill>
                  <a:schemeClr val="tx1"/>
                </a:solidFill>
              </a:ln>
              <a:pattFill prst="pct80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7759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en-IE" sz="6000" b="1" dirty="0">
                <a:ln>
                  <a:solidFill>
                    <a:schemeClr val="tx1"/>
                  </a:solidFill>
                </a:ln>
                <a:latin typeface="Sassoon" panose="02000503040000090004" pitchFamily="2" charset="0"/>
              </a:rPr>
              <a:t>Pupil Task</a:t>
            </a:r>
            <a:endParaRPr lang="en-IE" sz="6000" b="1" dirty="0">
              <a:ln>
                <a:solidFill>
                  <a:schemeClr val="tx1"/>
                </a:solidFill>
              </a:ln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E" sz="8000" b="1" dirty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Create your own sentences using at least three –</a:t>
            </a:r>
            <a:r>
              <a:rPr lang="en-IE" sz="8000" b="1" dirty="0" err="1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tion</a:t>
            </a:r>
            <a:r>
              <a:rPr lang="en-IE" sz="8000" b="1" dirty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 words from the next </a:t>
            </a:r>
            <a:r>
              <a:rPr lang="en-IE" sz="8000" b="1" dirty="0" smtClean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slide in </a:t>
            </a:r>
            <a:r>
              <a:rPr lang="en-IE" sz="8000" b="1" dirty="0">
                <a:ln w="28575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each, write them out and then read them to a partner.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436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20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posi</a:t>
            </a:r>
            <a:r>
              <a:rPr lang="en-IE" sz="20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200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171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Autofit/>
          </a:bodyPr>
          <a:lstStyle/>
          <a:p>
            <a:r>
              <a:rPr lang="en-IE" sz="6000" b="1" dirty="0">
                <a:ln>
                  <a:solidFill>
                    <a:schemeClr val="tx1"/>
                  </a:solidFill>
                </a:ln>
                <a:latin typeface="Sassoon" panose="02000503040000090004" pitchFamily="2" charset="0"/>
              </a:rPr>
              <a:t>Pupil Task</a:t>
            </a:r>
            <a:endParaRPr lang="en-IE" sz="6000" b="1" dirty="0">
              <a:ln>
                <a:solidFill>
                  <a:schemeClr val="tx1"/>
                </a:solidFill>
              </a:ln>
              <a:latin typeface="Sassoon" panose="02000503040000090004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19810001"/>
              </p:ext>
            </p:extLst>
          </p:nvPr>
        </p:nvGraphicFramePr>
        <p:xfrm>
          <a:off x="323528" y="1916832"/>
          <a:ext cx="8504240" cy="311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00848"/>
                <a:gridCol w="1700848"/>
                <a:gridCol w="1700848"/>
                <a:gridCol w="1700848"/>
                <a:gridCol w="1700848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8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IE" sz="1800" dirty="0">
                        <a:solidFill>
                          <a:schemeClr val="tx1"/>
                        </a:solidFill>
                        <a:latin typeface="Sassoon" panose="02000503040000090004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800" dirty="0" smtClean="0">
                          <a:solidFill>
                            <a:schemeClr val="tx1"/>
                          </a:solidFill>
                        </a:rPr>
                        <a:t>completion</a:t>
                      </a:r>
                      <a:endParaRPr lang="en-IE" sz="1800" dirty="0">
                        <a:solidFill>
                          <a:schemeClr val="tx1"/>
                        </a:solidFill>
                        <a:latin typeface="Sassoon" panose="02000503040000090004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800" dirty="0" smtClean="0">
                          <a:solidFill>
                            <a:schemeClr val="tx1"/>
                          </a:solidFill>
                        </a:rPr>
                        <a:t>destination</a:t>
                      </a:r>
                      <a:endParaRPr lang="en-IE" sz="1800" dirty="0">
                        <a:solidFill>
                          <a:schemeClr val="tx1"/>
                        </a:solidFill>
                        <a:latin typeface="Sassoon" panose="02000503040000090004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800" dirty="0" smtClean="0">
                          <a:solidFill>
                            <a:schemeClr val="tx1"/>
                          </a:solidFill>
                        </a:rPr>
                        <a:t>foundation</a:t>
                      </a:r>
                      <a:endParaRPr lang="en-IE" sz="1800" dirty="0">
                        <a:solidFill>
                          <a:schemeClr val="tx1"/>
                        </a:solidFill>
                        <a:latin typeface="Sassoon" panose="02000503040000090004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800" dirty="0" smtClean="0">
                          <a:solidFill>
                            <a:schemeClr val="tx1"/>
                          </a:solidFill>
                        </a:rPr>
                        <a:t>expectation</a:t>
                      </a:r>
                      <a:endParaRPr lang="en-IE" sz="1800" dirty="0">
                        <a:solidFill>
                          <a:schemeClr val="tx1"/>
                        </a:solidFill>
                        <a:latin typeface="Sassoon" panose="02000503040000090004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600" b="1" dirty="0" smtClean="0"/>
                        <a:t>solution</a:t>
                      </a:r>
                      <a:endParaRPr lang="en-IE" sz="16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600" b="1" dirty="0" smtClean="0"/>
                        <a:t>prediction</a:t>
                      </a:r>
                      <a:endParaRPr lang="en-IE" sz="16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600" b="1" dirty="0" smtClean="0"/>
                        <a:t>eruption</a:t>
                      </a:r>
                      <a:endParaRPr lang="en-IE" sz="16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600" b="1" dirty="0" smtClean="0"/>
                        <a:t>narration</a:t>
                      </a:r>
                      <a:endParaRPr lang="en-IE" sz="16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600" b="1" dirty="0" smtClean="0"/>
                        <a:t>commotion</a:t>
                      </a:r>
                      <a:endParaRPr lang="en-IE" sz="16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600" b="1" dirty="0" smtClean="0"/>
                        <a:t>pollution</a:t>
                      </a:r>
                      <a:endParaRPr lang="en-IE" sz="16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600" b="1" dirty="0" smtClean="0"/>
                        <a:t>detention</a:t>
                      </a:r>
                      <a:endParaRPr lang="en-IE" sz="16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600" b="1" dirty="0" smtClean="0"/>
                        <a:t>reputation</a:t>
                      </a:r>
                      <a:endParaRPr lang="en-IE" sz="16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600" b="1" dirty="0" smtClean="0"/>
                        <a:t>visitation</a:t>
                      </a:r>
                      <a:endParaRPr lang="en-IE" sz="16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600" b="1" dirty="0" smtClean="0"/>
                        <a:t>sequestration</a:t>
                      </a:r>
                      <a:endParaRPr lang="en-IE" sz="16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600" b="1" dirty="0" smtClean="0"/>
                        <a:t>stationery</a:t>
                      </a:r>
                      <a:endParaRPr lang="en-IE" sz="16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600" b="1" dirty="0" smtClean="0"/>
                        <a:t>multiplication</a:t>
                      </a:r>
                      <a:endParaRPr lang="en-IE" sz="16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600" b="1" dirty="0" smtClean="0"/>
                        <a:t>function</a:t>
                      </a:r>
                      <a:endParaRPr lang="en-IE" sz="16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600" b="1" dirty="0" smtClean="0"/>
                        <a:t>medication</a:t>
                      </a:r>
                      <a:endParaRPr lang="en-IE" sz="16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600" b="1" dirty="0" smtClean="0"/>
                        <a:t>repetition</a:t>
                      </a:r>
                      <a:endParaRPr lang="en-IE" sz="16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600" b="1" dirty="0" smtClean="0"/>
                        <a:t>revelation</a:t>
                      </a:r>
                      <a:endParaRPr lang="en-IE" sz="16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600" b="1" dirty="0" smtClean="0"/>
                        <a:t>concoction</a:t>
                      </a:r>
                      <a:endParaRPr lang="en-IE" sz="16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600" b="1" dirty="0" smtClean="0"/>
                        <a:t>quotation</a:t>
                      </a:r>
                      <a:endParaRPr lang="en-IE" sz="16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600" b="1" dirty="0" smtClean="0"/>
                        <a:t>combination</a:t>
                      </a:r>
                      <a:endParaRPr lang="en-IE" sz="16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600" b="1" dirty="0" smtClean="0"/>
                        <a:t>adoration</a:t>
                      </a:r>
                      <a:endParaRPr lang="en-IE" sz="16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600" b="1" dirty="0" smtClean="0"/>
                        <a:t>hesitation</a:t>
                      </a:r>
                      <a:endParaRPr lang="en-IE" sz="16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600" b="1" dirty="0" smtClean="0"/>
                        <a:t>sensational</a:t>
                      </a:r>
                      <a:endParaRPr lang="en-IE" sz="16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600" b="1" dirty="0" smtClean="0"/>
                        <a:t>admiration</a:t>
                      </a:r>
                      <a:endParaRPr lang="en-IE" sz="16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600" b="1" dirty="0" smtClean="0"/>
                        <a:t>educational</a:t>
                      </a:r>
                      <a:endParaRPr lang="en-IE" sz="16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IE" sz="1600" b="1" dirty="0" smtClean="0"/>
                        <a:t>reflection</a:t>
                      </a:r>
                      <a:endParaRPr lang="en-IE" sz="16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0044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3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comple</a:t>
            </a:r>
            <a:r>
              <a:rPr lang="en-IE" sz="13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130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4837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3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destina</a:t>
            </a:r>
            <a:r>
              <a:rPr lang="en-IE" sz="13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130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2254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3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founda</a:t>
            </a:r>
            <a:r>
              <a:rPr lang="en-IE" sz="13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130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6005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IE" sz="46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3000" b="1" dirty="0" smtClean="0">
                <a:ln w="57150">
                  <a:solidFill>
                    <a:schemeClr val="tx1"/>
                  </a:solidFill>
                </a:ln>
                <a:pattFill prst="pct80">
                  <a:fgClr>
                    <a:schemeClr val="accent5">
                      <a:lumMod val="75000"/>
                    </a:schemeClr>
                  </a:fgClr>
                  <a:bgClr>
                    <a:schemeClr val="bg1"/>
                  </a:bgClr>
                </a:pattFill>
                <a:latin typeface="Sassoon" panose="02000503040000090004" pitchFamily="2" charset="0"/>
              </a:rPr>
              <a:t>expecta</a:t>
            </a:r>
            <a:r>
              <a:rPr lang="en-IE" sz="13000" b="1" dirty="0" smtClean="0">
                <a:ln w="571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tion</a:t>
            </a:r>
            <a:endParaRPr lang="en-IE" sz="13000" b="1" dirty="0">
              <a:ln w="57150">
                <a:solidFill>
                  <a:schemeClr val="tx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6635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258</TotalTime>
  <Words>542</Words>
  <Application>Microsoft Office PowerPoint</Application>
  <PresentationFormat>On-screen Show (4:3)</PresentationFormat>
  <Paragraphs>193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Civic</vt:lpstr>
      <vt:lpstr>-tion Words</vt:lpstr>
      <vt:lpstr>-tion Words</vt:lpstr>
      <vt:lpstr>-tion Words</vt:lpstr>
      <vt:lpstr>-tion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 Activity</vt:lpstr>
      <vt:lpstr>Sentence 1</vt:lpstr>
      <vt:lpstr>Sentence 2</vt:lpstr>
      <vt:lpstr>Sentence 3</vt:lpstr>
      <vt:lpstr>Sentence 4</vt:lpstr>
      <vt:lpstr>Sentence 5</vt:lpstr>
      <vt:lpstr>Sentence 6</vt:lpstr>
      <vt:lpstr>Sentence 7</vt:lpstr>
      <vt:lpstr>Sentence 8</vt:lpstr>
      <vt:lpstr>Sentence 9</vt:lpstr>
      <vt:lpstr>Sentence 10</vt:lpstr>
      <vt:lpstr>Pupil Task</vt:lpstr>
      <vt:lpstr>Pupil 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-tion Words</dc:title>
  <dc:creator>Damien</dc:creator>
  <cp:lastModifiedBy>Damien</cp:lastModifiedBy>
  <cp:revision>25</cp:revision>
  <dcterms:created xsi:type="dcterms:W3CDTF">2017-03-18T11:39:45Z</dcterms:created>
  <dcterms:modified xsi:type="dcterms:W3CDTF">2017-09-24T13:16:45Z</dcterms:modified>
</cp:coreProperties>
</file>