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8" r:id="rId4"/>
    <p:sldId id="279" r:id="rId5"/>
    <p:sldId id="282" r:id="rId6"/>
    <p:sldId id="280" r:id="rId7"/>
    <p:sldId id="283" r:id="rId8"/>
    <p:sldId id="284" r:id="rId9"/>
    <p:sldId id="289" r:id="rId10"/>
    <p:sldId id="291" r:id="rId11"/>
    <p:sldId id="292" r:id="rId12"/>
    <p:sldId id="290" r:id="rId13"/>
    <p:sldId id="285" r:id="rId14"/>
    <p:sldId id="286" r:id="rId15"/>
    <p:sldId id="277" r:id="rId16"/>
    <p:sldId id="287" r:id="rId17"/>
    <p:sldId id="288" r:id="rId18"/>
    <p:sldId id="281" r:id="rId19"/>
    <p:sldId id="278" r:id="rId20"/>
    <p:sldId id="298" r:id="rId21"/>
    <p:sldId id="276" r:id="rId22"/>
    <p:sldId id="270" r:id="rId23"/>
    <p:sldId id="271" r:id="rId24"/>
    <p:sldId id="296" r:id="rId25"/>
    <p:sldId id="297" r:id="rId26"/>
    <p:sldId id="275" r:id="rId27"/>
    <p:sldId id="274" r:id="rId28"/>
    <p:sldId id="273" r:id="rId29"/>
    <p:sldId id="272" r:id="rId30"/>
    <p:sldId id="305" r:id="rId31"/>
    <p:sldId id="293" r:id="rId32"/>
    <p:sldId id="294" r:id="rId33"/>
    <p:sldId id="295" r:id="rId34"/>
    <p:sldId id="299" r:id="rId35"/>
    <p:sldId id="300" r:id="rId36"/>
    <p:sldId id="301" r:id="rId37"/>
    <p:sldId id="302" r:id="rId38"/>
    <p:sldId id="303" r:id="rId39"/>
    <p:sldId id="304" r:id="rId40"/>
    <p:sldId id="306" r:id="rId41"/>
    <p:sldId id="30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F0"/>
    <a:srgbClr val="D6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7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9CF5B3-1B22-4C62-BA7E-D298AEE9997D}" type="datetimeFigureOut">
              <a:rPr lang="en-IE" smtClean="0"/>
              <a:t>04/11/2017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204864"/>
            <a:ext cx="4608512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9600" dirty="0" smtClean="0">
                <a:ln w="38100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9600" dirty="0" err="1" smtClean="0">
                <a:ln w="38100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>sion</a:t>
            </a:r>
            <a:r>
              <a:rPr lang="en-IE" sz="9600" dirty="0">
                <a:ln w="38100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/>
            </a:r>
            <a:br>
              <a:rPr lang="en-IE" sz="9600" dirty="0">
                <a:ln w="38100">
                  <a:solidFill>
                    <a:schemeClr val="bg1"/>
                  </a:solidFill>
                </a:ln>
                <a:latin typeface="Sassoon" panose="02000503040000090004" pitchFamily="2" charset="0"/>
              </a:rPr>
            </a:br>
            <a:r>
              <a:rPr lang="en-IE" sz="9600" dirty="0" smtClean="0">
                <a:ln w="38100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>Words</a:t>
            </a:r>
            <a:endParaRPr lang="en-IE" sz="9600" dirty="0">
              <a:ln w="38100">
                <a:solidFill>
                  <a:schemeClr val="bg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2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illu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7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colli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6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profes</a:t>
            </a:r>
            <a:r>
              <a:rPr lang="en-IE" sz="13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3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7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pas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6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confu</a:t>
            </a:r>
            <a:r>
              <a:rPr lang="en-IE" sz="14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4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4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discus</a:t>
            </a:r>
            <a:r>
              <a:rPr lang="en-IE" sz="13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3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9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conclu</a:t>
            </a:r>
            <a:r>
              <a:rPr lang="en-IE" sz="13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3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3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16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8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ten</a:t>
            </a:r>
            <a:r>
              <a:rPr lang="en-IE" sz="18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8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2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televi</a:t>
            </a:r>
            <a:r>
              <a:rPr lang="en-IE" sz="14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4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0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suspen</a:t>
            </a:r>
            <a:r>
              <a:rPr lang="en-IE" sz="12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2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8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7200" b="1" dirty="0" smtClean="0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7200" dirty="0" err="1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s</a:t>
            </a:r>
            <a:r>
              <a:rPr lang="en-IE" sz="7200" b="1" dirty="0" err="1" smtClean="0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ion</a:t>
            </a:r>
            <a:r>
              <a:rPr lang="en-IE" sz="7200" b="1" dirty="0" smtClean="0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 Words</a:t>
            </a:r>
            <a:endParaRPr lang="en-IE" sz="7200" b="1" dirty="0">
              <a:ln w="28575">
                <a:solidFill>
                  <a:schemeClr val="accent2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6600" dirty="0" smtClean="0">
                <a:latin typeface="Sassoon" panose="02000503040000090004" pitchFamily="2" charset="0"/>
              </a:rPr>
              <a:t>For words ending in </a:t>
            </a:r>
            <a:r>
              <a:rPr lang="en-IE" sz="6600" b="1" dirty="0" smtClean="0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–</a:t>
            </a:r>
            <a:r>
              <a:rPr lang="en-IE" sz="6600" b="1" dirty="0" err="1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s</a:t>
            </a:r>
            <a:r>
              <a:rPr lang="en-IE" sz="6600" b="1" dirty="0" err="1" smtClean="0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ion</a:t>
            </a:r>
            <a:r>
              <a:rPr lang="en-IE" sz="6600" dirty="0" smtClean="0">
                <a:latin typeface="Sassoon" panose="02000503040000090004" pitchFamily="2" charset="0"/>
              </a:rPr>
              <a:t>, say “</a:t>
            </a:r>
            <a:r>
              <a:rPr lang="en-IE" sz="6600" b="1" dirty="0" smtClean="0">
                <a:ln w="28575">
                  <a:solidFill>
                    <a:schemeClr val="accent2"/>
                  </a:solidFill>
                </a:ln>
                <a:latin typeface="Sassoon" panose="02000503040000090004" pitchFamily="2" charset="0"/>
              </a:rPr>
              <a:t>shun</a:t>
            </a:r>
            <a:r>
              <a:rPr lang="en-IE" sz="6600" dirty="0" smtClean="0">
                <a:latin typeface="Sassoon" panose="02000503040000090004" pitchFamily="2" charset="0"/>
              </a:rPr>
              <a:t>” at the end of the word</a:t>
            </a:r>
            <a:endParaRPr lang="en-IE" sz="6600" dirty="0">
              <a:latin typeface="Sassoon" panose="0200050304000009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5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succes</a:t>
            </a:r>
            <a:r>
              <a:rPr lang="en-IE" sz="12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2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8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admis</a:t>
            </a:r>
            <a:r>
              <a:rPr lang="en-IE" sz="13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3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7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20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revi</a:t>
            </a:r>
            <a:r>
              <a:rPr lang="en-IE" sz="16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5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pen</a:t>
            </a:r>
            <a:r>
              <a:rPr lang="en-IE" sz="16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9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permis</a:t>
            </a:r>
            <a:r>
              <a:rPr lang="en-IE" sz="12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2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confes</a:t>
            </a:r>
            <a:r>
              <a:rPr lang="en-IE" sz="13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3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1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exten</a:t>
            </a:r>
            <a:r>
              <a:rPr lang="en-IE" sz="14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4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8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explo</a:t>
            </a:r>
            <a:r>
              <a:rPr lang="en-IE" sz="14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4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60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9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comprehen</a:t>
            </a:r>
            <a:r>
              <a:rPr lang="en-IE" sz="9000" b="1" dirty="0" smtClean="0">
                <a:ln w="28575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9000" b="1" dirty="0">
              <a:ln w="28575">
                <a:solidFill>
                  <a:schemeClr val="bg1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Class Activity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Read the following sentences which contain 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–</a:t>
            </a:r>
            <a:r>
              <a:rPr lang="en-IE" sz="7200" b="1" dirty="0" err="1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 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words.</a:t>
            </a:r>
            <a:endParaRPr lang="en-IE" sz="72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8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deci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1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The deci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of the teacher was a revi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of the suspen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72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0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2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Her pas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for her profes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provoked great discus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72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9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3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The colli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and explo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was relayed live on televi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72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0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4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The confu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in the mis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was responsible for the colli</a:t>
            </a:r>
            <a:r>
              <a:rPr lang="en-IE" sz="72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7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72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6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5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His admis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to the profes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was a final deci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4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6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The ses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on illu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was beyond comprehen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7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The exten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of the discus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caused great ten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28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8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The proposed exten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of the man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caused great divi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9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Her confes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to cheating led to a lengthy suspen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6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Sentence 10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His profes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al pen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had reached its conclu</a:t>
            </a:r>
            <a:r>
              <a:rPr lang="en-IE" sz="8000" b="1" dirty="0" smtClean="0">
                <a:ln w="19050">
                  <a:solidFill>
                    <a:schemeClr val="bg2"/>
                  </a:solidFill>
                </a:ln>
                <a:solidFill>
                  <a:srgbClr val="FFFF00"/>
                </a:solidFill>
                <a:latin typeface="Sassoon" panose="02000503040000090004" pitchFamily="2" charset="0"/>
              </a:rPr>
              <a:t>sion</a:t>
            </a:r>
            <a:r>
              <a:rPr lang="en-IE" sz="80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man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6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Pupil Task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5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Create your own sentences using at least three –</a:t>
            </a:r>
            <a:r>
              <a:rPr lang="en-IE" sz="5200" b="1" dirty="0" err="1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sion</a:t>
            </a:r>
            <a:r>
              <a:rPr lang="en-IE" sz="5200" b="1" dirty="0" smtClean="0">
                <a:ln w="1905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words from the next slide in each, write them out and then read them to a partner.</a:t>
            </a:r>
            <a:endParaRPr lang="en-IE" sz="5200" b="1" dirty="0">
              <a:ln w="19050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7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n w="19050" cmpd="sng">
                  <a:solidFill>
                    <a:schemeClr val="bg1"/>
                  </a:solidFill>
                  <a:prstDash val="solid"/>
                </a:ln>
                <a:latin typeface="Sassoon" panose="02000503040000090004" pitchFamily="2" charset="0"/>
              </a:rPr>
              <a:t>Pupil Task</a:t>
            </a:r>
            <a:endParaRPr lang="en-IE" sz="6600" dirty="0">
              <a:ln w="19050" cmpd="sng">
                <a:solidFill>
                  <a:schemeClr val="bg1"/>
                </a:solidFill>
                <a:prstDash val="solid"/>
              </a:ln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313851"/>
              </p:ext>
            </p:extLst>
          </p:nvPr>
        </p:nvGraphicFramePr>
        <p:xfrm>
          <a:off x="457200" y="1916832"/>
          <a:ext cx="8229600" cy="336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bg1"/>
                          </a:solidFill>
                        </a:rPr>
                        <a:t>decision</a:t>
                      </a:r>
                      <a:endParaRPr lang="en-I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bg1"/>
                          </a:solidFill>
                        </a:rPr>
                        <a:t>mansion</a:t>
                      </a:r>
                      <a:endParaRPr lang="en-I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bg1"/>
                          </a:solidFill>
                        </a:rPr>
                        <a:t>division</a:t>
                      </a:r>
                      <a:endParaRPr lang="en-I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bg1"/>
                          </a:solidFill>
                        </a:rPr>
                        <a:t>vision</a:t>
                      </a:r>
                      <a:endParaRPr lang="en-I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dirty="0" smtClean="0">
                          <a:solidFill>
                            <a:schemeClr val="bg1"/>
                          </a:solidFill>
                        </a:rPr>
                        <a:t>mission</a:t>
                      </a:r>
                      <a:endParaRPr lang="en-IE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session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fusion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illusion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collision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profession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passion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confusion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discussion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conclusion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tension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CEF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television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succession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suspension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admission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revision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pension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permission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confession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extension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explosion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IE" sz="1800" b="1" dirty="0" smtClean="0">
                          <a:solidFill>
                            <a:schemeClr val="bg1"/>
                          </a:solidFill>
                        </a:rPr>
                        <a:t>comprehension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89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divi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vi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mis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ses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28575">
                <a:solidFill>
                  <a:schemeClr val="accent2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28575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fu</a:t>
            </a:r>
            <a:r>
              <a:rPr lang="en-IE" sz="16000" b="1" dirty="0" smtClean="0">
                <a:ln w="28575">
                  <a:solidFill>
                    <a:schemeClr val="bg2"/>
                  </a:solidFill>
                </a:ln>
                <a:solidFill>
                  <a:schemeClr val="accent2"/>
                </a:solidFill>
                <a:latin typeface="Sassoon" panose="02000503040000090004" pitchFamily="2" charset="0"/>
              </a:rPr>
              <a:t>sion</a:t>
            </a:r>
            <a:endParaRPr lang="en-IE" sz="16000" b="1" dirty="0">
              <a:ln w="28575">
                <a:solidFill>
                  <a:schemeClr val="bg2"/>
                </a:solidFill>
              </a:ln>
              <a:solidFill>
                <a:schemeClr val="accent2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3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293</TotalTime>
  <Words>441</Words>
  <Application>Microsoft Office PowerPoint</Application>
  <PresentationFormat>On-screen Show (4:3)</PresentationFormat>
  <Paragraphs>147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Thatch</vt:lpstr>
      <vt:lpstr>-sion Words</vt:lpstr>
      <vt:lpstr>-sion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Activity</vt:lpstr>
      <vt:lpstr>Sentence 1</vt:lpstr>
      <vt:lpstr>Sentence 2</vt:lpstr>
      <vt:lpstr>Sentence 3</vt:lpstr>
      <vt:lpstr>Sentence 4</vt:lpstr>
      <vt:lpstr>Sentence 5</vt:lpstr>
      <vt:lpstr>Sentence 6</vt:lpstr>
      <vt:lpstr>Sentence 7</vt:lpstr>
      <vt:lpstr>Sentence 8</vt:lpstr>
      <vt:lpstr>Sentence 9</vt:lpstr>
      <vt:lpstr>Sentence 10</vt:lpstr>
      <vt:lpstr>Pupil Task</vt:lpstr>
      <vt:lpstr>Pupil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-tion Words</dc:title>
  <dc:creator>Damien</dc:creator>
  <cp:lastModifiedBy>Damien</cp:lastModifiedBy>
  <cp:revision>26</cp:revision>
  <dcterms:created xsi:type="dcterms:W3CDTF">2017-03-18T11:39:45Z</dcterms:created>
  <dcterms:modified xsi:type="dcterms:W3CDTF">2017-11-04T15:37:59Z</dcterms:modified>
</cp:coreProperties>
</file>