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2" r:id="rId3"/>
    <p:sldId id="257" r:id="rId4"/>
    <p:sldId id="258" r:id="rId5"/>
    <p:sldId id="259" r:id="rId6"/>
    <p:sldId id="260" r:id="rId7"/>
    <p:sldId id="261" r:id="rId8"/>
    <p:sldId id="293" r:id="rId9"/>
    <p:sldId id="262" r:id="rId10"/>
    <p:sldId id="263" r:id="rId11"/>
    <p:sldId id="264" r:id="rId12"/>
    <p:sldId id="265" r:id="rId13"/>
    <p:sldId id="266" r:id="rId14"/>
    <p:sldId id="294" r:id="rId15"/>
    <p:sldId id="267" r:id="rId16"/>
    <p:sldId id="268" r:id="rId17"/>
    <p:sldId id="269" r:id="rId18"/>
    <p:sldId id="270" r:id="rId19"/>
    <p:sldId id="271" r:id="rId20"/>
    <p:sldId id="295" r:id="rId21"/>
    <p:sldId id="272" r:id="rId22"/>
    <p:sldId id="273" r:id="rId23"/>
    <p:sldId id="274" r:id="rId24"/>
    <p:sldId id="275" r:id="rId25"/>
    <p:sldId id="276" r:id="rId26"/>
    <p:sldId id="296" r:id="rId27"/>
    <p:sldId id="277" r:id="rId28"/>
    <p:sldId id="278" r:id="rId29"/>
    <p:sldId id="279" r:id="rId30"/>
    <p:sldId id="280" r:id="rId31"/>
    <p:sldId id="281" r:id="rId32"/>
    <p:sldId id="297" r:id="rId33"/>
    <p:sldId id="282" r:id="rId34"/>
    <p:sldId id="283" r:id="rId35"/>
    <p:sldId id="284" r:id="rId36"/>
    <p:sldId id="285" r:id="rId37"/>
    <p:sldId id="286" r:id="rId38"/>
    <p:sldId id="298" r:id="rId39"/>
    <p:sldId id="287" r:id="rId40"/>
    <p:sldId id="288" r:id="rId41"/>
    <p:sldId id="289" r:id="rId42"/>
    <p:sldId id="290" r:id="rId43"/>
    <p:sldId id="291"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sorterViewPr>
    <p:cViewPr>
      <p:scale>
        <a:sx n="60" d="100"/>
        <a:sy n="60" d="100"/>
      </p:scale>
      <p:origin x="0" y="801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3D8EF29-F175-4406-A938-0A6E29358502}" type="datetimeFigureOut">
              <a:rPr lang="en-IE" smtClean="0"/>
              <a:t>27/08/2018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3A53E0C-5695-4EF0-8877-770078C3066D}" type="slidenum">
              <a:rPr lang="en-IE" smtClean="0"/>
              <a:t>‹#›</a:t>
            </a:fld>
            <a:endParaRPr lang="en-IE"/>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D8EF29-F175-4406-A938-0A6E29358502}" type="datetimeFigureOut">
              <a:rPr lang="en-IE" smtClean="0"/>
              <a:t>27/08/2018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3A53E0C-5695-4EF0-8877-770078C3066D}" type="slidenum">
              <a:rPr lang="en-IE" smtClean="0"/>
              <a:t>‹#›</a:t>
            </a:fld>
            <a:endParaRPr lang="en-IE"/>
          </a:p>
        </p:txBody>
      </p:sp>
    </p:spTree>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D8EF29-F175-4406-A938-0A6E29358502}" type="datetimeFigureOut">
              <a:rPr lang="en-IE" smtClean="0"/>
              <a:t>27/08/2018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3A53E0C-5695-4EF0-8877-770078C3066D}" type="slidenum">
              <a:rPr lang="en-IE" smtClean="0"/>
              <a:t>‹#›</a:t>
            </a:fld>
            <a:endParaRPr lang="en-IE"/>
          </a:p>
        </p:txBody>
      </p:sp>
    </p:spTree>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D8EF29-F175-4406-A938-0A6E29358502}" type="datetimeFigureOut">
              <a:rPr lang="en-IE" smtClean="0"/>
              <a:t>27/08/2018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3A53E0C-5695-4EF0-8877-770078C3066D}" type="slidenum">
              <a:rPr lang="en-IE" smtClean="0"/>
              <a:t>‹#›</a:t>
            </a:fld>
            <a:endParaRPr lang="en-IE"/>
          </a:p>
        </p:txBody>
      </p:sp>
    </p:spTree>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D8EF29-F175-4406-A938-0A6E29358502}" type="datetimeFigureOut">
              <a:rPr lang="en-IE" smtClean="0"/>
              <a:t>27/08/2018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03A53E0C-5695-4EF0-8877-770078C3066D}" type="slidenum">
              <a:rPr lang="en-IE" smtClean="0"/>
              <a:t>‹#›</a:t>
            </a:fld>
            <a:endParaRPr lang="en-IE"/>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D8EF29-F175-4406-A938-0A6E29358502}" type="datetimeFigureOut">
              <a:rPr lang="en-IE" smtClean="0"/>
              <a:t>27/08/2018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03A53E0C-5695-4EF0-8877-770078C3066D}" type="slidenum">
              <a:rPr lang="en-IE" smtClean="0"/>
              <a:t>‹#›</a:t>
            </a:fld>
            <a:endParaRPr lang="en-IE"/>
          </a:p>
        </p:txBody>
      </p:sp>
    </p:spTree>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D8EF29-F175-4406-A938-0A6E29358502}" type="datetimeFigureOut">
              <a:rPr lang="en-IE" smtClean="0"/>
              <a:t>27/08/2018</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03A53E0C-5695-4EF0-8877-770078C3066D}" type="slidenum">
              <a:rPr lang="en-IE" smtClean="0"/>
              <a:t>‹#›</a:t>
            </a:fld>
            <a:endParaRPr lang="en-IE"/>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3D8EF29-F175-4406-A938-0A6E29358502}" type="datetimeFigureOut">
              <a:rPr lang="en-IE" smtClean="0"/>
              <a:t>27/08/2018</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03A53E0C-5695-4EF0-8877-770078C3066D}" type="slidenum">
              <a:rPr lang="en-IE" smtClean="0"/>
              <a:t>‹#›</a:t>
            </a:fld>
            <a:endParaRPr lang="en-IE"/>
          </a:p>
        </p:txBody>
      </p:sp>
    </p:spTree>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D8EF29-F175-4406-A938-0A6E29358502}" type="datetimeFigureOut">
              <a:rPr lang="en-IE" smtClean="0"/>
              <a:t>27/08/2018</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03A53E0C-5695-4EF0-8877-770078C3066D}" type="slidenum">
              <a:rPr lang="en-IE" smtClean="0"/>
              <a:t>‹#›</a:t>
            </a:fld>
            <a:endParaRPr lang="en-IE"/>
          </a:p>
        </p:txBody>
      </p:sp>
    </p:spTree>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D8EF29-F175-4406-A938-0A6E29358502}" type="datetimeFigureOut">
              <a:rPr lang="en-IE" smtClean="0"/>
              <a:t>27/08/2018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03A53E0C-5695-4EF0-8877-770078C3066D}" type="slidenum">
              <a:rPr lang="en-IE" smtClean="0"/>
              <a:t>‹#›</a:t>
            </a:fld>
            <a:endParaRPr lang="en-IE"/>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D8EF29-F175-4406-A938-0A6E29358502}" type="datetimeFigureOut">
              <a:rPr lang="en-IE" smtClean="0"/>
              <a:t>27/08/2018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03A53E0C-5695-4EF0-8877-770078C3066D}" type="slidenum">
              <a:rPr lang="en-IE" smtClean="0"/>
              <a:t>‹#›</a:t>
            </a:fld>
            <a:endParaRPr lang="en-IE"/>
          </a:p>
        </p:txBody>
      </p:sp>
    </p:spTree>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F3D8EF29-F175-4406-A938-0A6E29358502}" type="datetimeFigureOut">
              <a:rPr lang="en-IE" smtClean="0"/>
              <a:t>27/08/2018</a:t>
            </a:fld>
            <a:endParaRPr lang="en-IE"/>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IE"/>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03A53E0C-5695-4EF0-8877-770078C3066D}" type="slidenum">
              <a:rPr lang="en-IE" smtClean="0"/>
              <a:t>‹#›</a:t>
            </a:fld>
            <a:endParaRPr lang="en-IE"/>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cover/>
  </p:transition>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IE" dirty="0" smtClean="0">
                <a:ln w="28575">
                  <a:solidFill>
                    <a:schemeClr val="bg1"/>
                  </a:solidFill>
                </a:ln>
              </a:rPr>
              <a:t>Word of the Day</a:t>
            </a:r>
            <a:endParaRPr lang="en-IE" dirty="0">
              <a:ln w="28575">
                <a:solidFill>
                  <a:schemeClr val="bg1"/>
                </a:solidFill>
              </a:ln>
            </a:endParaRPr>
          </a:p>
        </p:txBody>
      </p:sp>
      <p:sp>
        <p:nvSpPr>
          <p:cNvPr id="3" name="Subtitle 2"/>
          <p:cNvSpPr>
            <a:spLocks noGrp="1"/>
          </p:cNvSpPr>
          <p:nvPr>
            <p:ph type="subTitle" idx="1"/>
          </p:nvPr>
        </p:nvSpPr>
        <p:spPr>
          <a:xfrm>
            <a:off x="755576" y="5085184"/>
            <a:ext cx="7554416" cy="576808"/>
          </a:xfrm>
        </p:spPr>
        <p:txBody>
          <a:bodyPr/>
          <a:lstStyle/>
          <a:p>
            <a:pPr algn="ctr"/>
            <a:r>
              <a:rPr lang="en-IE" b="1" dirty="0" smtClean="0">
                <a:latin typeface="Segoe Print" panose="02000600000000000000" pitchFamily="2" charset="0"/>
              </a:rPr>
              <a:t>Learn and use a new word every day.</a:t>
            </a:r>
            <a:endParaRPr lang="en-IE" b="1" dirty="0">
              <a:latin typeface="Segoe Print" panose="02000600000000000000" pitchFamily="2" charset="0"/>
            </a:endParaRPr>
          </a:p>
        </p:txBody>
      </p:sp>
      <p:sp>
        <p:nvSpPr>
          <p:cNvPr id="4" name="TextBox 3"/>
          <p:cNvSpPr txBox="1"/>
          <p:nvPr/>
        </p:nvSpPr>
        <p:spPr>
          <a:xfrm>
            <a:off x="2051720"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smtClean="0">
                <a:latin typeface="Segoe Print" panose="02000600000000000000" pitchFamily="2" charset="0"/>
              </a:rPr>
              <a:t>Seomra</a:t>
            </a:r>
            <a:r>
              <a:rPr lang="en-IE" sz="1200" b="1" dirty="0" smtClean="0">
                <a:latin typeface="Segoe Print" panose="02000600000000000000" pitchFamily="2" charset="0"/>
              </a:rPr>
              <a:t> </a:t>
            </a:r>
            <a:r>
              <a:rPr lang="en-IE" sz="1200" b="1" dirty="0"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427378096"/>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foil</a:t>
            </a:r>
          </a:p>
        </p:txBody>
      </p:sp>
      <p:sp>
        <p:nvSpPr>
          <p:cNvPr id="4" name="Text Placeholder 3"/>
          <p:cNvSpPr>
            <a:spLocks noGrp="1"/>
          </p:cNvSpPr>
          <p:nvPr>
            <p:ph type="body" idx="1"/>
          </p:nvPr>
        </p:nvSpPr>
        <p:spPr>
          <a:xfrm>
            <a:off x="762000" y="3140968"/>
            <a:ext cx="7554416" cy="2726432"/>
          </a:xfrm>
        </p:spPr>
        <p:txBody>
          <a:bodyPr>
            <a:noAutofit/>
          </a:bodyPr>
          <a:lstStyle/>
          <a:p>
            <a:r>
              <a:rPr lang="en-IE" sz="6000" dirty="0" smtClean="0"/>
              <a:t>The security man </a:t>
            </a:r>
            <a:r>
              <a:rPr lang="en-IE" sz="6000" b="1" dirty="0" smtClean="0">
                <a:solidFill>
                  <a:schemeClr val="accent1"/>
                </a:solidFill>
              </a:rPr>
              <a:t>foiled</a:t>
            </a:r>
            <a:r>
              <a:rPr lang="en-IE" sz="6000" dirty="0" smtClean="0"/>
              <a:t> the attempted raid on the bank.</a:t>
            </a:r>
            <a:endParaRPr lang="en-IE" sz="60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To prevent the success of something, to frustrate.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2B</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627959567"/>
      </p:ext>
    </p:extLst>
  </p:cSld>
  <p:clrMapOvr>
    <a:masterClrMapping/>
  </p:clrMapOvr>
  <p:transition spd="slow">
    <p:cove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NOVICE</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supervisor showed the </a:t>
            </a:r>
            <a:r>
              <a:rPr lang="en-IE" sz="5200" b="1" dirty="0">
                <a:solidFill>
                  <a:schemeClr val="accent1"/>
                </a:solidFill>
              </a:rPr>
              <a:t>novice</a:t>
            </a:r>
            <a:r>
              <a:rPr lang="en-IE" sz="5200" dirty="0" smtClean="0"/>
              <a:t> how to work the machine in the factory.</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A beginner or an inexperienced person.</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17B</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303206277"/>
      </p:ext>
    </p:extLst>
  </p:cSld>
  <p:clrMapOvr>
    <a:masterClrMapping/>
  </p:clrMapOvr>
  <p:transition spd="slow">
    <p:cove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MURMUR</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There was a </a:t>
            </a:r>
            <a:r>
              <a:rPr lang="en-IE" sz="5200" b="1" dirty="0">
                <a:solidFill>
                  <a:schemeClr val="accent1"/>
                </a:solidFill>
              </a:rPr>
              <a:t>murmur</a:t>
            </a:r>
            <a:r>
              <a:rPr lang="en-IE" sz="5200" dirty="0" smtClean="0"/>
              <a:t> of dissatisfaction in the room due to the loss of jobs.</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 mumbled or private expression of discontent.</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17C</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951608633"/>
      </p:ext>
    </p:extLst>
  </p:cSld>
  <p:clrMapOvr>
    <a:masterClrMapping/>
  </p:clrMapOvr>
  <p:transition spd="slow">
    <p:cove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MOCK</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group of boys </a:t>
            </a:r>
            <a:r>
              <a:rPr lang="en-IE" sz="5200" b="1" dirty="0">
                <a:solidFill>
                  <a:schemeClr val="accent1"/>
                </a:solidFill>
              </a:rPr>
              <a:t>mocked</a:t>
            </a:r>
            <a:r>
              <a:rPr lang="en-IE" sz="5200" dirty="0" smtClean="0"/>
              <a:t> the rider who fell off his bicycle.</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To ridicule, scoff at, tease, mimic or imitate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17D</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484842634"/>
      </p:ext>
    </p:extLst>
  </p:cSld>
  <p:clrMapOvr>
    <a:masterClrMapping/>
  </p:clrMapOvr>
  <p:transition spd="slow">
    <p:cove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STOWAWAY</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a:t>
            </a:r>
            <a:r>
              <a:rPr lang="en-IE" sz="5200" b="1" dirty="0">
                <a:solidFill>
                  <a:schemeClr val="accent1"/>
                </a:solidFill>
              </a:rPr>
              <a:t>stowaway</a:t>
            </a:r>
            <a:r>
              <a:rPr lang="en-IE" sz="5200" dirty="0" smtClean="0"/>
              <a:t> was found hiding behind two large cases in the luggage hold.</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 person who hides aboard a ship or aircraft to avoid paying the fare.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17E</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629193755"/>
      </p:ext>
    </p:extLst>
  </p:cSld>
  <p:clrMapOvr>
    <a:masterClrMapping/>
  </p:clrMapOvr>
  <p:transition spd="slow">
    <p:cove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9600" dirty="0" smtClean="0"/>
              <a:t>WEEK 18</a:t>
            </a:r>
            <a:endParaRPr lang="en-IE" sz="9600" dirty="0"/>
          </a:p>
        </p:txBody>
      </p:sp>
      <p:sp>
        <p:nvSpPr>
          <p:cNvPr id="3" name="Content Placeholder 2"/>
          <p:cNvSpPr>
            <a:spLocks noGrp="1"/>
          </p:cNvSpPr>
          <p:nvPr>
            <p:ph idx="1"/>
          </p:nvPr>
        </p:nvSpPr>
        <p:spPr/>
        <p:txBody>
          <a:bodyPr>
            <a:noAutofit/>
          </a:bodyPr>
          <a:lstStyle/>
          <a:p>
            <a:r>
              <a:rPr lang="en-IE" sz="4400" b="1" dirty="0" smtClean="0"/>
              <a:t>MAUL</a:t>
            </a:r>
          </a:p>
          <a:p>
            <a:r>
              <a:rPr lang="en-IE" sz="4400" b="1" dirty="0" smtClean="0"/>
              <a:t>TRIVIAL</a:t>
            </a:r>
          </a:p>
          <a:p>
            <a:r>
              <a:rPr lang="en-IE" sz="4400" b="1" dirty="0" smtClean="0"/>
              <a:t>ERODE</a:t>
            </a:r>
          </a:p>
          <a:p>
            <a:r>
              <a:rPr lang="en-IE" sz="4400" b="1" dirty="0" smtClean="0"/>
              <a:t>OMEN</a:t>
            </a:r>
          </a:p>
          <a:p>
            <a:r>
              <a:rPr lang="en-IE" sz="4400" b="1" dirty="0" smtClean="0"/>
              <a:t>UNEARTH</a:t>
            </a:r>
            <a:endParaRPr lang="en-IE" sz="4400" b="1" dirty="0"/>
          </a:p>
        </p:txBody>
      </p:sp>
      <p:sp>
        <p:nvSpPr>
          <p:cNvPr id="4" name="TextBox 3"/>
          <p:cNvSpPr txBox="1"/>
          <p:nvPr/>
        </p:nvSpPr>
        <p:spPr>
          <a:xfrm>
            <a:off x="2051720"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635475424"/>
      </p:ext>
    </p:extLst>
  </p:cSld>
  <p:clrMapOvr>
    <a:masterClrMapping/>
  </p:clrMapOvr>
  <p:transition spd="slow">
    <p:cove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MAUL</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wild dogs </a:t>
            </a:r>
            <a:r>
              <a:rPr lang="en-IE" sz="5200" b="1" dirty="0">
                <a:solidFill>
                  <a:schemeClr val="accent1"/>
                </a:solidFill>
              </a:rPr>
              <a:t>mauled</a:t>
            </a:r>
            <a:r>
              <a:rPr lang="en-IE" sz="5200" dirty="0" smtClean="0"/>
              <a:t> the terrified climber as he entered the forest.</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To beat, bruise or injure while being shoved or handled roughly.</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18A</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64216039"/>
      </p:ext>
    </p:extLst>
  </p:cSld>
  <p:clrMapOvr>
    <a:masterClrMapping/>
  </p:clrMapOvr>
  <p:transition spd="slow">
    <p:cover/>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TRIVIAL</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4700" dirty="0" smtClean="0"/>
              <a:t>The rich queen was only concerned with </a:t>
            </a:r>
            <a:r>
              <a:rPr lang="en-IE" sz="4700" b="1" dirty="0">
                <a:solidFill>
                  <a:schemeClr val="accent1"/>
                </a:solidFill>
              </a:rPr>
              <a:t>trivial</a:t>
            </a:r>
            <a:r>
              <a:rPr lang="en-IE" sz="4700" dirty="0" smtClean="0"/>
              <a:t> matters, much to her aide’s dismay.</a:t>
            </a:r>
            <a:endParaRPr lang="en-IE" sz="47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Of very little importance or value.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18B</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765130768"/>
      </p:ext>
    </p:extLst>
  </p:cSld>
  <p:clrMapOvr>
    <a:masterClrMapping/>
  </p:clrMapOvr>
  <p:transition spd="slow">
    <p:cover/>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ERODE</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sand dunes had been </a:t>
            </a:r>
            <a:r>
              <a:rPr lang="en-IE" sz="5200" b="1" dirty="0">
                <a:solidFill>
                  <a:schemeClr val="accent1"/>
                </a:solidFill>
              </a:rPr>
              <a:t>eroded</a:t>
            </a:r>
            <a:r>
              <a:rPr lang="en-IE" sz="5200" dirty="0" smtClean="0"/>
              <a:t> by the constant crashing of the waves.</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To wear away, destroy or be destroyed gradually.</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18C</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994737638"/>
      </p:ext>
    </p:extLst>
  </p:cSld>
  <p:clrMapOvr>
    <a:masterClrMapping/>
  </p:clrMapOvr>
  <p:transition spd="slow">
    <p:cover/>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OMEN</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sight of the bird, so early in the season, was a good </a:t>
            </a:r>
            <a:r>
              <a:rPr lang="en-IE" sz="5200" b="1" dirty="0">
                <a:solidFill>
                  <a:schemeClr val="accent1"/>
                </a:solidFill>
              </a:rPr>
              <a:t>omen</a:t>
            </a:r>
            <a:r>
              <a:rPr lang="en-IE" sz="5200" dirty="0" smtClean="0"/>
              <a:t> for the tribe.</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556792"/>
            <a:ext cx="7200800" cy="1384995"/>
          </a:xfrm>
          <a:prstGeom prst="rect">
            <a:avLst/>
          </a:prstGeom>
          <a:noFill/>
        </p:spPr>
        <p:txBody>
          <a:bodyPr wrap="square" rtlCol="0">
            <a:spAutoFit/>
          </a:bodyPr>
          <a:lstStyle/>
          <a:p>
            <a:r>
              <a:rPr lang="en-IE" sz="2800" b="1" dirty="0" smtClean="0">
                <a:solidFill>
                  <a:schemeClr val="bg1"/>
                </a:solidFill>
              </a:rPr>
              <a:t>Something that happens that is believed to foretell good or evil circumstances in the future.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18D</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791605320"/>
      </p:ext>
    </p:extLst>
  </p:cSld>
  <p:clrMapOvr>
    <a:masterClrMapping/>
  </p:clrMapOvr>
  <p:transition spd="slow">
    <p:cove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UNEARTH</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4700" dirty="0" smtClean="0"/>
              <a:t>Her grandson </a:t>
            </a:r>
            <a:r>
              <a:rPr lang="en-IE" sz="4700" b="1" dirty="0">
                <a:solidFill>
                  <a:schemeClr val="accent1"/>
                </a:solidFill>
              </a:rPr>
              <a:t>unearthed</a:t>
            </a:r>
            <a:r>
              <a:rPr lang="en-IE" sz="4700" dirty="0" smtClean="0"/>
              <a:t> evidence of his relation’s heroism in the trunk in the attic.</a:t>
            </a:r>
            <a:endParaRPr lang="en-IE" sz="47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To discover by searching or by digging or rummaging.</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18E</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601361139"/>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cymbal</a:t>
            </a:r>
          </a:p>
        </p:txBody>
      </p:sp>
      <p:sp>
        <p:nvSpPr>
          <p:cNvPr id="4" name="Text Placeholder 3"/>
          <p:cNvSpPr>
            <a:spLocks noGrp="1"/>
          </p:cNvSpPr>
          <p:nvPr>
            <p:ph type="body" idx="1"/>
          </p:nvPr>
        </p:nvSpPr>
        <p:spPr>
          <a:xfrm>
            <a:off x="762000" y="3140968"/>
            <a:ext cx="7554416" cy="2726432"/>
          </a:xfrm>
        </p:spPr>
        <p:txBody>
          <a:bodyPr>
            <a:noAutofit/>
          </a:bodyPr>
          <a:lstStyle/>
          <a:p>
            <a:r>
              <a:rPr lang="en-IE" sz="6000" dirty="0" smtClean="0"/>
              <a:t>The drummer struck the </a:t>
            </a:r>
            <a:r>
              <a:rPr lang="en-IE" sz="6000" b="1" dirty="0" smtClean="0">
                <a:solidFill>
                  <a:schemeClr val="accent1"/>
                </a:solidFill>
              </a:rPr>
              <a:t>cymbals</a:t>
            </a:r>
            <a:r>
              <a:rPr lang="en-IE" sz="6000" dirty="0" smtClean="0">
                <a:solidFill>
                  <a:schemeClr val="accent1"/>
                </a:solidFill>
              </a:rPr>
              <a:t> </a:t>
            </a:r>
            <a:r>
              <a:rPr lang="en-IE" sz="6000" dirty="0" smtClean="0"/>
              <a:t>to conclude the performance.</a:t>
            </a:r>
            <a:endParaRPr lang="en-IE" sz="60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 brass or bronze plate struck with another or with a stick to create a ringing sound.</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2C</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048042581"/>
      </p:ext>
    </p:extLst>
  </p:cSld>
  <p:clrMapOvr>
    <a:masterClrMapping/>
  </p:clrMapOvr>
  <p:transition spd="slow">
    <p:cove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9600" dirty="0" smtClean="0"/>
              <a:t>WEEK 19</a:t>
            </a:r>
            <a:endParaRPr lang="en-IE" sz="9600" dirty="0"/>
          </a:p>
        </p:txBody>
      </p:sp>
      <p:sp>
        <p:nvSpPr>
          <p:cNvPr id="3" name="Content Placeholder 2"/>
          <p:cNvSpPr>
            <a:spLocks noGrp="1"/>
          </p:cNvSpPr>
          <p:nvPr>
            <p:ph idx="1"/>
          </p:nvPr>
        </p:nvSpPr>
        <p:spPr/>
        <p:txBody>
          <a:bodyPr>
            <a:noAutofit/>
          </a:bodyPr>
          <a:lstStyle/>
          <a:p>
            <a:r>
              <a:rPr lang="en-IE" sz="4400" b="1" dirty="0" smtClean="0"/>
              <a:t>FLAW</a:t>
            </a:r>
          </a:p>
          <a:p>
            <a:r>
              <a:rPr lang="en-IE" sz="4400" b="1" dirty="0" smtClean="0"/>
              <a:t>HOARD</a:t>
            </a:r>
          </a:p>
          <a:p>
            <a:r>
              <a:rPr lang="en-IE" sz="4400" b="1" dirty="0" smtClean="0"/>
              <a:t>TOXIC</a:t>
            </a:r>
          </a:p>
          <a:p>
            <a:r>
              <a:rPr lang="en-IE" sz="4400" b="1" dirty="0" smtClean="0"/>
              <a:t>DOWNPOUR</a:t>
            </a:r>
          </a:p>
          <a:p>
            <a:r>
              <a:rPr lang="en-IE" sz="4400" b="1" dirty="0" smtClean="0"/>
              <a:t>CITRUS</a:t>
            </a:r>
            <a:endParaRPr lang="en-IE" sz="4400" b="1" dirty="0"/>
          </a:p>
        </p:txBody>
      </p:sp>
      <p:sp>
        <p:nvSpPr>
          <p:cNvPr id="4" name="TextBox 3"/>
          <p:cNvSpPr txBox="1"/>
          <p:nvPr/>
        </p:nvSpPr>
        <p:spPr>
          <a:xfrm>
            <a:off x="2051720"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103422816"/>
      </p:ext>
    </p:extLst>
  </p:cSld>
  <p:clrMapOvr>
    <a:masterClrMapping/>
  </p:clrMapOvr>
  <p:transition spd="slow">
    <p:cove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FLAW</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vase was on sale as it had a </a:t>
            </a:r>
            <a:r>
              <a:rPr lang="en-IE" sz="5200" b="1" dirty="0">
                <a:solidFill>
                  <a:schemeClr val="accent1"/>
                </a:solidFill>
              </a:rPr>
              <a:t>flaw</a:t>
            </a:r>
            <a:r>
              <a:rPr lang="en-IE" sz="5200" dirty="0" smtClean="0"/>
              <a:t> in the design on the front.</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556792"/>
            <a:ext cx="7200800" cy="1384995"/>
          </a:xfrm>
          <a:prstGeom prst="rect">
            <a:avLst/>
          </a:prstGeom>
          <a:noFill/>
        </p:spPr>
        <p:txBody>
          <a:bodyPr wrap="square" rtlCol="0">
            <a:spAutoFit/>
          </a:bodyPr>
          <a:lstStyle/>
          <a:p>
            <a:r>
              <a:rPr lang="en-IE" sz="2800" b="1" dirty="0" smtClean="0">
                <a:solidFill>
                  <a:schemeClr val="bg1"/>
                </a:solidFill>
              </a:rPr>
              <a:t>A defect or fault that spoils the perfection of something; an imperfection, a blemish, a crack.</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19A</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602639597"/>
      </p:ext>
    </p:extLst>
  </p:cSld>
  <p:clrMapOvr>
    <a:masterClrMapping/>
  </p:clrMapOvr>
  <p:transition spd="slow">
    <p:cover/>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HOARD</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elderly man had a </a:t>
            </a:r>
            <a:r>
              <a:rPr lang="en-IE" sz="5200" b="1" dirty="0">
                <a:solidFill>
                  <a:schemeClr val="accent1"/>
                </a:solidFill>
              </a:rPr>
              <a:t>hoard</a:t>
            </a:r>
            <a:r>
              <a:rPr lang="en-IE" sz="5200" dirty="0" smtClean="0"/>
              <a:t> of valuables stored secretly in his garage.</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 stock, supply or store of something for future use </a:t>
            </a:r>
            <a:r>
              <a:rPr lang="en-IE" sz="2800" b="1" dirty="0" err="1" smtClean="0">
                <a:solidFill>
                  <a:schemeClr val="bg1"/>
                </a:solidFill>
              </a:rPr>
              <a:t>eg</a:t>
            </a:r>
            <a:r>
              <a:rPr lang="en-IE" sz="2800" b="1" dirty="0" smtClean="0">
                <a:solidFill>
                  <a:schemeClr val="bg1"/>
                </a:solidFill>
              </a:rPr>
              <a:t>. money or treasure.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19B</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391641369"/>
      </p:ext>
    </p:extLst>
  </p:cSld>
  <p:clrMapOvr>
    <a:masterClrMapping/>
  </p:clrMapOvr>
  <p:transition spd="slow">
    <p:cover/>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TOXIC</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flames rising from the burning building caused a plume of </a:t>
            </a:r>
            <a:r>
              <a:rPr lang="en-IE" sz="5200" b="1" dirty="0">
                <a:solidFill>
                  <a:schemeClr val="accent1"/>
                </a:solidFill>
              </a:rPr>
              <a:t>toxic</a:t>
            </a:r>
            <a:r>
              <a:rPr lang="en-IE" sz="5200" dirty="0" smtClean="0"/>
              <a:t> smoke.</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Of or related to poison; caused by poison.</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19C</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839462775"/>
      </p:ext>
    </p:extLst>
  </p:cSld>
  <p:clrMapOvr>
    <a:masterClrMapping/>
  </p:clrMapOvr>
  <p:transition spd="slow">
    <p:cove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DOWNPOUR</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skies darkened, causing a sudden and unexpected </a:t>
            </a:r>
            <a:r>
              <a:rPr lang="en-IE" sz="5200" b="1" dirty="0">
                <a:solidFill>
                  <a:schemeClr val="accent1"/>
                </a:solidFill>
              </a:rPr>
              <a:t>downpour</a:t>
            </a:r>
            <a:r>
              <a:rPr lang="en-IE" sz="5200" dirty="0" smtClean="0"/>
              <a:t>.</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A heavy fall of rain.</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19D</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502832424"/>
      </p:ext>
    </p:extLst>
  </p:cSld>
  <p:clrMapOvr>
    <a:masterClrMapping/>
  </p:clrMapOvr>
  <p:transition spd="slow">
    <p:cover/>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smtClean="0">
                <a:ln w="28575">
                  <a:solidFill>
                    <a:schemeClr val="bg1"/>
                  </a:solidFill>
                </a:ln>
              </a:rPr>
              <a:t>CITRUS</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restaurant offered a variety of </a:t>
            </a:r>
            <a:r>
              <a:rPr lang="en-IE" sz="5200" b="1" dirty="0">
                <a:solidFill>
                  <a:schemeClr val="accent1"/>
                </a:solidFill>
              </a:rPr>
              <a:t>citrus</a:t>
            </a:r>
            <a:r>
              <a:rPr lang="en-IE" sz="5200" dirty="0" smtClean="0"/>
              <a:t> fruits as part of its breakfast menu.</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a:solidFill>
                  <a:schemeClr val="bg1"/>
                </a:solidFill>
              </a:rPr>
              <a:t>Relating to juicy fruits such as orange, lemon, lime, grapefruit</a:t>
            </a: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19E</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257311957"/>
      </p:ext>
    </p:extLst>
  </p:cSld>
  <p:clrMapOvr>
    <a:masterClrMapping/>
  </p:clrMapOvr>
  <p:transition spd="slow">
    <p:cover/>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9600" dirty="0" smtClean="0"/>
              <a:t>WEEK 20</a:t>
            </a:r>
            <a:endParaRPr lang="en-IE" sz="9600" dirty="0"/>
          </a:p>
        </p:txBody>
      </p:sp>
      <p:sp>
        <p:nvSpPr>
          <p:cNvPr id="3" name="Content Placeholder 2"/>
          <p:cNvSpPr>
            <a:spLocks noGrp="1"/>
          </p:cNvSpPr>
          <p:nvPr>
            <p:ph idx="1"/>
          </p:nvPr>
        </p:nvSpPr>
        <p:spPr/>
        <p:txBody>
          <a:bodyPr>
            <a:noAutofit/>
          </a:bodyPr>
          <a:lstStyle/>
          <a:p>
            <a:r>
              <a:rPr lang="en-IE" sz="4400" b="1" dirty="0" smtClean="0"/>
              <a:t>THWART</a:t>
            </a:r>
          </a:p>
          <a:p>
            <a:r>
              <a:rPr lang="en-IE" sz="4400" b="1" dirty="0" smtClean="0"/>
              <a:t>PROWL</a:t>
            </a:r>
          </a:p>
          <a:p>
            <a:r>
              <a:rPr lang="en-IE" sz="4400" b="1" dirty="0" smtClean="0"/>
              <a:t>PECAN</a:t>
            </a:r>
          </a:p>
          <a:p>
            <a:r>
              <a:rPr lang="en-IE" sz="4400" b="1" dirty="0" smtClean="0"/>
              <a:t>ASCEND</a:t>
            </a:r>
          </a:p>
          <a:p>
            <a:r>
              <a:rPr lang="en-IE" sz="4400" b="1" dirty="0" smtClean="0"/>
              <a:t>POTION</a:t>
            </a:r>
            <a:endParaRPr lang="en-IE" sz="4400" b="1" dirty="0"/>
          </a:p>
        </p:txBody>
      </p:sp>
      <p:sp>
        <p:nvSpPr>
          <p:cNvPr id="4" name="TextBox 3"/>
          <p:cNvSpPr txBox="1"/>
          <p:nvPr/>
        </p:nvSpPr>
        <p:spPr>
          <a:xfrm>
            <a:off x="2051720"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701361674"/>
      </p:ext>
    </p:extLst>
  </p:cSld>
  <p:clrMapOvr>
    <a:masterClrMapping/>
  </p:clrMapOvr>
  <p:transition spd="slow">
    <p:cove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THWART</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businesswoman succeeded in </a:t>
            </a:r>
            <a:r>
              <a:rPr lang="en-IE" sz="5200" b="1" dirty="0">
                <a:solidFill>
                  <a:schemeClr val="accent1"/>
                </a:solidFill>
              </a:rPr>
              <a:t>thwarting</a:t>
            </a:r>
            <a:r>
              <a:rPr lang="en-IE" sz="5200" dirty="0" smtClean="0"/>
              <a:t> the plan to fire her.</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556792"/>
            <a:ext cx="7200800" cy="954107"/>
          </a:xfrm>
          <a:prstGeom prst="rect">
            <a:avLst/>
          </a:prstGeom>
          <a:noFill/>
        </p:spPr>
        <p:txBody>
          <a:bodyPr wrap="square" rtlCol="0">
            <a:spAutoFit/>
          </a:bodyPr>
          <a:lstStyle/>
          <a:p>
            <a:r>
              <a:rPr lang="en-IE" sz="2800" b="1" dirty="0" smtClean="0">
                <a:solidFill>
                  <a:schemeClr val="bg1"/>
                </a:solidFill>
              </a:rPr>
              <a:t>To frustrate or spoil a plan or purpose; to oppose successfully.</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20A</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295620617"/>
      </p:ext>
    </p:extLst>
  </p:cSld>
  <p:clrMapOvr>
    <a:masterClrMapping/>
  </p:clrMapOvr>
  <p:transition spd="slow">
    <p:cove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PROWL</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teenager seemed to </a:t>
            </a:r>
            <a:r>
              <a:rPr lang="en-IE" sz="5200" b="1" dirty="0" smtClean="0">
                <a:solidFill>
                  <a:srgbClr val="C00000"/>
                </a:solidFill>
              </a:rPr>
              <a:t>prowl</a:t>
            </a:r>
            <a:r>
              <a:rPr lang="en-IE" sz="5200" dirty="0" smtClean="0"/>
              <a:t> in the alley, near the estate.</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556792"/>
            <a:ext cx="7200800" cy="954107"/>
          </a:xfrm>
          <a:prstGeom prst="rect">
            <a:avLst/>
          </a:prstGeom>
          <a:noFill/>
        </p:spPr>
        <p:txBody>
          <a:bodyPr wrap="square" rtlCol="0">
            <a:spAutoFit/>
          </a:bodyPr>
          <a:lstStyle/>
          <a:p>
            <a:r>
              <a:rPr lang="en-IE" sz="2800" b="1" dirty="0" smtClean="0">
                <a:solidFill>
                  <a:schemeClr val="bg1"/>
                </a:solidFill>
              </a:rPr>
              <a:t>To roam about, in search of prey or for something to steal.</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20</a:t>
            </a:r>
            <a:r>
              <a:rPr lang="en-IE" sz="2000" dirty="0">
                <a:latin typeface="+mj-lt"/>
              </a:rPr>
              <a:t>B</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942449268"/>
      </p:ext>
    </p:extLst>
  </p:cSld>
  <p:clrMapOvr>
    <a:masterClrMapping/>
  </p:clrMapOvr>
  <p:transition spd="slow">
    <p:cove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PECAN</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000" dirty="0" smtClean="0"/>
              <a:t>The chef emptied the </a:t>
            </a:r>
            <a:r>
              <a:rPr lang="en-IE" sz="5000" b="1" dirty="0" smtClean="0">
                <a:solidFill>
                  <a:srgbClr val="C00000"/>
                </a:solidFill>
              </a:rPr>
              <a:t>pecans</a:t>
            </a:r>
            <a:r>
              <a:rPr lang="en-IE" sz="5000" dirty="0" smtClean="0"/>
              <a:t> onto a tray and placed </a:t>
            </a:r>
            <a:r>
              <a:rPr lang="en-IE" sz="5000" dirty="0" smtClean="0"/>
              <a:t>them in the oven to toast.</a:t>
            </a:r>
            <a:endParaRPr lang="en-IE" sz="50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556792"/>
            <a:ext cx="7200800" cy="954107"/>
          </a:xfrm>
          <a:prstGeom prst="rect">
            <a:avLst/>
          </a:prstGeom>
          <a:noFill/>
        </p:spPr>
        <p:txBody>
          <a:bodyPr wrap="square" rtlCol="0">
            <a:spAutoFit/>
          </a:bodyPr>
          <a:lstStyle/>
          <a:p>
            <a:r>
              <a:rPr lang="en-IE" sz="2800" b="1" dirty="0" smtClean="0">
                <a:solidFill>
                  <a:schemeClr val="bg1"/>
                </a:solidFill>
              </a:rPr>
              <a:t>A tall hickory tree or the edible nut produced by this tree.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20C</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82710032"/>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Jasmine</a:t>
            </a:r>
          </a:p>
        </p:txBody>
      </p:sp>
      <p:sp>
        <p:nvSpPr>
          <p:cNvPr id="4" name="Text Placeholder 3"/>
          <p:cNvSpPr>
            <a:spLocks noGrp="1"/>
          </p:cNvSpPr>
          <p:nvPr>
            <p:ph type="body" idx="1"/>
          </p:nvPr>
        </p:nvSpPr>
        <p:spPr>
          <a:xfrm>
            <a:off x="762000" y="3140968"/>
            <a:ext cx="7554416" cy="2726432"/>
          </a:xfrm>
        </p:spPr>
        <p:txBody>
          <a:bodyPr>
            <a:noAutofit/>
          </a:bodyPr>
          <a:lstStyle/>
          <a:p>
            <a:r>
              <a:rPr lang="en-IE" sz="6000" dirty="0" smtClean="0"/>
              <a:t>The scent of the </a:t>
            </a:r>
            <a:r>
              <a:rPr lang="en-IE" sz="6000" b="1" dirty="0" smtClean="0">
                <a:solidFill>
                  <a:schemeClr val="accent1"/>
                </a:solidFill>
              </a:rPr>
              <a:t>jasmine</a:t>
            </a:r>
            <a:r>
              <a:rPr lang="en-IE" sz="6000" dirty="0" smtClean="0">
                <a:solidFill>
                  <a:schemeClr val="accent1"/>
                </a:solidFill>
              </a:rPr>
              <a:t> </a:t>
            </a:r>
            <a:r>
              <a:rPr lang="en-IE" sz="6000" dirty="0" smtClean="0"/>
              <a:t>perfume filled the air.</a:t>
            </a:r>
            <a:endParaRPr lang="en-IE" sz="60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 flowering shrub with white or yellow fragrant flowers, sometimes used in perfumes.</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2D</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4267080158"/>
      </p:ext>
    </p:extLst>
  </p:cSld>
  <p:clrMapOvr>
    <a:masterClrMapping/>
  </p:clrMapOvr>
  <p:transition spd="slow">
    <p:cove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ASCEND</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girl quickly </a:t>
            </a:r>
            <a:r>
              <a:rPr lang="en-IE" sz="5200" b="1" dirty="0" smtClean="0">
                <a:solidFill>
                  <a:srgbClr val="C00000"/>
                </a:solidFill>
              </a:rPr>
              <a:t>ascended</a:t>
            </a:r>
            <a:r>
              <a:rPr lang="en-IE" sz="5200" dirty="0" smtClean="0"/>
              <a:t> the tall tree and hid among the leaves.</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556792"/>
            <a:ext cx="7200800" cy="523220"/>
          </a:xfrm>
          <a:prstGeom prst="rect">
            <a:avLst/>
          </a:prstGeom>
          <a:noFill/>
        </p:spPr>
        <p:txBody>
          <a:bodyPr wrap="square" rtlCol="0">
            <a:spAutoFit/>
          </a:bodyPr>
          <a:lstStyle/>
          <a:p>
            <a:r>
              <a:rPr lang="en-IE" sz="2800" b="1" dirty="0" smtClean="0">
                <a:solidFill>
                  <a:schemeClr val="bg1"/>
                </a:solidFill>
              </a:rPr>
              <a:t>To move, climb or go upwards.</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20D</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46507415"/>
      </p:ext>
    </p:extLst>
  </p:cSld>
  <p:clrMapOvr>
    <a:masterClrMapping/>
  </p:clrMapOvr>
  <p:transition spd="slow">
    <p:cove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POTION</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princess drank the dark </a:t>
            </a:r>
            <a:r>
              <a:rPr lang="en-IE" sz="5200" b="1" dirty="0" smtClean="0">
                <a:solidFill>
                  <a:srgbClr val="C00000"/>
                </a:solidFill>
              </a:rPr>
              <a:t>potion</a:t>
            </a:r>
            <a:r>
              <a:rPr lang="en-IE" sz="5200" dirty="0" smtClean="0"/>
              <a:t> and immediately fell into a deep sleep.</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556792"/>
            <a:ext cx="7200800" cy="954107"/>
          </a:xfrm>
          <a:prstGeom prst="rect">
            <a:avLst/>
          </a:prstGeom>
          <a:noFill/>
        </p:spPr>
        <p:txBody>
          <a:bodyPr wrap="square" rtlCol="0">
            <a:spAutoFit/>
          </a:bodyPr>
          <a:lstStyle/>
          <a:p>
            <a:r>
              <a:rPr lang="en-IE" sz="2800" b="1" dirty="0" smtClean="0">
                <a:solidFill>
                  <a:schemeClr val="bg1"/>
                </a:solidFill>
              </a:rPr>
              <a:t>A drink, especially one supposed to have medicinal, poisonous or magical powers.</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20E</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896799855"/>
      </p:ext>
    </p:extLst>
  </p:cSld>
  <p:clrMapOvr>
    <a:masterClrMapping/>
  </p:clrMapOvr>
  <p:transition spd="slow">
    <p:cove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27584" y="44624"/>
            <a:ext cx="7543800" cy="360040"/>
          </a:xfrm>
          <a:prstGeom prst="rect">
            <a:avLst/>
          </a:prstGeom>
        </p:spPr>
        <p:txBody>
          <a:bodyPr>
            <a:normAutofit fontScale="92500" lnSpcReduction="10000"/>
          </a:bodyPr>
          <a:lst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IE" sz="2000" dirty="0" smtClean="0">
                <a:ln w="28575">
                  <a:noFill/>
                </a:ln>
                <a:solidFill>
                  <a:schemeClr val="bg1"/>
                </a:solidFill>
              </a:rPr>
              <a:t>Copyright</a:t>
            </a:r>
            <a:endParaRPr lang="en-IE" sz="2000" dirty="0">
              <a:ln w="28575">
                <a:noFill/>
              </a:ln>
              <a:solidFill>
                <a:schemeClr val="bg1"/>
              </a:solidFill>
            </a:endParaRPr>
          </a:p>
        </p:txBody>
      </p:sp>
      <p:sp>
        <p:nvSpPr>
          <p:cNvPr id="5" name="TextBox 4"/>
          <p:cNvSpPr txBox="1"/>
          <p:nvPr/>
        </p:nvSpPr>
        <p:spPr>
          <a:xfrm>
            <a:off x="539552" y="692696"/>
            <a:ext cx="7920880" cy="5632311"/>
          </a:xfrm>
          <a:prstGeom prst="rect">
            <a:avLst/>
          </a:prstGeom>
          <a:noFill/>
        </p:spPr>
        <p:txBody>
          <a:bodyPr wrap="square" rtlCol="0">
            <a:spAutoFit/>
          </a:bodyPr>
          <a:lstStyle/>
          <a:p>
            <a:pPr fontAlgn="base"/>
            <a:r>
              <a:rPr lang="en-IE" dirty="0" smtClean="0"/>
              <a:t>This resource remains </a:t>
            </a:r>
            <a:r>
              <a:rPr lang="en-IE" dirty="0"/>
              <a:t>the copyright of </a:t>
            </a:r>
            <a:r>
              <a:rPr lang="en-IE" dirty="0" err="1"/>
              <a:t>Seomra</a:t>
            </a:r>
            <a:r>
              <a:rPr lang="en-IE" dirty="0"/>
              <a:t> </a:t>
            </a:r>
            <a:r>
              <a:rPr lang="en-IE" dirty="0" err="1"/>
              <a:t>Ranga</a:t>
            </a:r>
            <a:r>
              <a:rPr lang="en-IE" dirty="0"/>
              <a:t>. </a:t>
            </a:r>
            <a:r>
              <a:rPr lang="en-IE" dirty="0" smtClean="0"/>
              <a:t>Please </a:t>
            </a:r>
            <a:r>
              <a:rPr lang="en-IE" dirty="0"/>
              <a:t>respect this copyright. The </a:t>
            </a:r>
            <a:r>
              <a:rPr lang="en-IE" dirty="0" smtClean="0"/>
              <a:t>resource is intended for </a:t>
            </a:r>
            <a:r>
              <a:rPr lang="en-IE" dirty="0"/>
              <a:t>teachers to download for your own personal or classroom use only. You can print out the resources, photocopy them and make them available to your pupils for use in the classroom and for </a:t>
            </a:r>
            <a:r>
              <a:rPr lang="en-IE" dirty="0" smtClean="0"/>
              <a:t>homework.</a:t>
            </a:r>
          </a:p>
          <a:p>
            <a:pPr fontAlgn="base"/>
            <a:endParaRPr lang="en-IE" dirty="0" smtClean="0"/>
          </a:p>
          <a:p>
            <a:pPr fontAlgn="base"/>
            <a:r>
              <a:rPr lang="en-IE" dirty="0" smtClean="0"/>
              <a:t>The resource may be adapted by the teacher to make it more suitable for your individual classroom situation. However, you are asked to leave the </a:t>
            </a:r>
            <a:r>
              <a:rPr lang="en-IE" dirty="0" err="1" smtClean="0"/>
              <a:t>Seomra</a:t>
            </a:r>
            <a:r>
              <a:rPr lang="en-IE" dirty="0" smtClean="0"/>
              <a:t> </a:t>
            </a:r>
            <a:r>
              <a:rPr lang="en-IE" dirty="0" err="1" smtClean="0"/>
              <a:t>Ranga</a:t>
            </a:r>
            <a:r>
              <a:rPr lang="en-IE" dirty="0" smtClean="0"/>
              <a:t> copyright notice intact at the bottom of each page.</a:t>
            </a:r>
          </a:p>
          <a:p>
            <a:pPr fontAlgn="base"/>
            <a:endParaRPr lang="en-IE" dirty="0"/>
          </a:p>
          <a:p>
            <a:pPr fontAlgn="base"/>
            <a:r>
              <a:rPr lang="en-IE" dirty="0" smtClean="0"/>
              <a:t>This resource may </a:t>
            </a:r>
            <a:r>
              <a:rPr lang="en-IE" dirty="0"/>
              <a:t>not be reproduced for others in any form. </a:t>
            </a:r>
            <a:r>
              <a:rPr lang="en-IE" dirty="0" smtClean="0"/>
              <a:t>It may </a:t>
            </a:r>
            <a:r>
              <a:rPr lang="en-IE" dirty="0"/>
              <a:t>not be reproduced or included on any other website or in any other printed or electronic form without the express permission of </a:t>
            </a:r>
            <a:r>
              <a:rPr lang="en-IE" dirty="0" err="1"/>
              <a:t>Seomra</a:t>
            </a:r>
            <a:r>
              <a:rPr lang="en-IE" dirty="0"/>
              <a:t> </a:t>
            </a:r>
            <a:r>
              <a:rPr lang="en-IE" dirty="0" err="1"/>
              <a:t>Ranga</a:t>
            </a:r>
            <a:r>
              <a:rPr lang="en-IE" dirty="0" smtClean="0"/>
              <a:t>.</a:t>
            </a:r>
          </a:p>
          <a:p>
            <a:pPr fontAlgn="base"/>
            <a:endParaRPr lang="en-IE" dirty="0"/>
          </a:p>
          <a:p>
            <a:pPr fontAlgn="base"/>
            <a:r>
              <a:rPr lang="en-IE" dirty="0" smtClean="0"/>
              <a:t>This resource </a:t>
            </a:r>
            <a:r>
              <a:rPr lang="en-IE" dirty="0"/>
              <a:t>may not be reproduced, stored, included or made available on any other website or in any other printed or electronic form without the express permission of </a:t>
            </a:r>
            <a:r>
              <a:rPr lang="en-IE" dirty="0" err="1"/>
              <a:t>Seomra</a:t>
            </a:r>
            <a:r>
              <a:rPr lang="en-IE" dirty="0"/>
              <a:t> </a:t>
            </a:r>
            <a:r>
              <a:rPr lang="en-IE" dirty="0" err="1" smtClean="0"/>
              <a:t>Ranga</a:t>
            </a:r>
            <a:r>
              <a:rPr lang="en-IE" dirty="0" smtClean="0"/>
              <a:t>.</a:t>
            </a:r>
          </a:p>
          <a:p>
            <a:pPr fontAlgn="base"/>
            <a:endParaRPr lang="en-IE" dirty="0" smtClean="0"/>
          </a:p>
          <a:p>
            <a:pPr fontAlgn="base"/>
            <a:r>
              <a:rPr lang="en-IE" dirty="0" smtClean="0"/>
              <a:t>It also </a:t>
            </a:r>
            <a:r>
              <a:rPr lang="en-IE" dirty="0"/>
              <a:t>may not be stored for sharing with others on sites such as Dropbox, Box, Google Drive, </a:t>
            </a:r>
            <a:r>
              <a:rPr lang="en-IE" dirty="0" err="1"/>
              <a:t>Skydrive</a:t>
            </a:r>
            <a:r>
              <a:rPr lang="en-IE" dirty="0"/>
              <a:t>, iCloud or any other such file sharing websites.</a:t>
            </a:r>
          </a:p>
          <a:p>
            <a:endParaRPr lang="en-IE" dirty="0"/>
          </a:p>
        </p:txBody>
      </p:sp>
    </p:spTree>
    <p:extLst>
      <p:ext uri="{BB962C8B-B14F-4D97-AF65-F5344CB8AC3E}">
        <p14:creationId xmlns:p14="http://schemas.microsoft.com/office/powerpoint/2010/main" val="15395375"/>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ample</a:t>
            </a:r>
          </a:p>
        </p:txBody>
      </p:sp>
      <p:sp>
        <p:nvSpPr>
          <p:cNvPr id="4" name="Text Placeholder 3"/>
          <p:cNvSpPr>
            <a:spLocks noGrp="1"/>
          </p:cNvSpPr>
          <p:nvPr>
            <p:ph type="body" idx="1"/>
          </p:nvPr>
        </p:nvSpPr>
        <p:spPr>
          <a:xfrm>
            <a:off x="762000" y="3140968"/>
            <a:ext cx="7554416" cy="2726432"/>
          </a:xfrm>
        </p:spPr>
        <p:txBody>
          <a:bodyPr>
            <a:noAutofit/>
          </a:bodyPr>
          <a:lstStyle/>
          <a:p>
            <a:r>
              <a:rPr lang="en-IE" sz="6000" dirty="0" smtClean="0"/>
              <a:t>There was an </a:t>
            </a:r>
            <a:r>
              <a:rPr lang="en-IE" sz="6000" b="1" dirty="0" smtClean="0">
                <a:solidFill>
                  <a:schemeClr val="accent1"/>
                </a:solidFill>
              </a:rPr>
              <a:t>ample</a:t>
            </a:r>
            <a:r>
              <a:rPr lang="en-IE" sz="6000" dirty="0" smtClean="0">
                <a:solidFill>
                  <a:schemeClr val="accent1"/>
                </a:solidFill>
              </a:rPr>
              <a:t> </a:t>
            </a:r>
            <a:r>
              <a:rPr lang="en-IE" sz="6000" dirty="0" smtClean="0"/>
              <a:t>supply of water on the rural farm.</a:t>
            </a:r>
            <a:endParaRPr lang="en-IE" sz="60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Plentiful or enough.</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2E</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615248689"/>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9600" dirty="0" smtClean="0"/>
              <a:t>WEEK 3</a:t>
            </a:r>
            <a:endParaRPr lang="en-IE" sz="9600" dirty="0"/>
          </a:p>
        </p:txBody>
      </p:sp>
      <p:sp>
        <p:nvSpPr>
          <p:cNvPr id="3" name="Content Placeholder 2"/>
          <p:cNvSpPr>
            <a:spLocks noGrp="1"/>
          </p:cNvSpPr>
          <p:nvPr>
            <p:ph idx="1"/>
          </p:nvPr>
        </p:nvSpPr>
        <p:spPr/>
        <p:txBody>
          <a:bodyPr>
            <a:noAutofit/>
          </a:bodyPr>
          <a:lstStyle/>
          <a:p>
            <a:r>
              <a:rPr lang="en-IE" sz="4400" b="1" dirty="0" smtClean="0"/>
              <a:t>ANTIQUE</a:t>
            </a:r>
          </a:p>
          <a:p>
            <a:r>
              <a:rPr lang="en-IE" sz="4400" b="1" dirty="0" smtClean="0"/>
              <a:t>FANTASY</a:t>
            </a:r>
          </a:p>
          <a:p>
            <a:r>
              <a:rPr lang="en-IE" sz="4400" b="1" dirty="0" smtClean="0"/>
              <a:t>SLACK</a:t>
            </a:r>
          </a:p>
          <a:p>
            <a:r>
              <a:rPr lang="en-IE" sz="4400" b="1" dirty="0" smtClean="0"/>
              <a:t>BRACKET</a:t>
            </a:r>
          </a:p>
          <a:p>
            <a:r>
              <a:rPr lang="en-IE" sz="4400" b="1" dirty="0" smtClean="0"/>
              <a:t>CAVITY</a:t>
            </a:r>
            <a:endParaRPr lang="en-IE" sz="4400" b="1" dirty="0"/>
          </a:p>
        </p:txBody>
      </p:sp>
      <p:sp>
        <p:nvSpPr>
          <p:cNvPr id="4" name="TextBox 3"/>
          <p:cNvSpPr txBox="1"/>
          <p:nvPr/>
        </p:nvSpPr>
        <p:spPr>
          <a:xfrm>
            <a:off x="2051720"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980971496"/>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antique</a:t>
            </a:r>
          </a:p>
        </p:txBody>
      </p:sp>
      <p:sp>
        <p:nvSpPr>
          <p:cNvPr id="4" name="Text Placeholder 3"/>
          <p:cNvSpPr>
            <a:spLocks noGrp="1"/>
          </p:cNvSpPr>
          <p:nvPr>
            <p:ph type="body" idx="1"/>
          </p:nvPr>
        </p:nvSpPr>
        <p:spPr>
          <a:xfrm>
            <a:off x="762000" y="3140968"/>
            <a:ext cx="7554416" cy="2726432"/>
          </a:xfrm>
        </p:spPr>
        <p:txBody>
          <a:bodyPr>
            <a:noAutofit/>
          </a:bodyPr>
          <a:lstStyle/>
          <a:p>
            <a:r>
              <a:rPr lang="en-IE" sz="6000" dirty="0" smtClean="0"/>
              <a:t>The lady bought the old mirror from the local </a:t>
            </a:r>
            <a:r>
              <a:rPr lang="en-IE" sz="6000" b="1" dirty="0" smtClean="0">
                <a:solidFill>
                  <a:schemeClr val="accent1"/>
                </a:solidFill>
              </a:rPr>
              <a:t>antique</a:t>
            </a:r>
            <a:r>
              <a:rPr lang="en-IE" sz="6000" dirty="0" smtClean="0">
                <a:solidFill>
                  <a:schemeClr val="accent1"/>
                </a:solidFill>
              </a:rPr>
              <a:t> </a:t>
            </a:r>
            <a:r>
              <a:rPr lang="en-IE" sz="6000" dirty="0" smtClean="0"/>
              <a:t>shop.</a:t>
            </a:r>
            <a:endParaRPr lang="en-IE" sz="60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 very old and valuable object, usually furniture or decorative objects.</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3A</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345041583"/>
      </p:ext>
    </p:extLst>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Fantasy</a:t>
            </a:r>
          </a:p>
        </p:txBody>
      </p:sp>
      <p:sp>
        <p:nvSpPr>
          <p:cNvPr id="4" name="Text Placeholder 3"/>
          <p:cNvSpPr>
            <a:spLocks noGrp="1"/>
          </p:cNvSpPr>
          <p:nvPr>
            <p:ph type="body" idx="1"/>
          </p:nvPr>
        </p:nvSpPr>
        <p:spPr>
          <a:xfrm>
            <a:off x="762000" y="3140968"/>
            <a:ext cx="7554416" cy="2726432"/>
          </a:xfrm>
        </p:spPr>
        <p:txBody>
          <a:bodyPr>
            <a:noAutofit/>
          </a:bodyPr>
          <a:lstStyle/>
          <a:p>
            <a:r>
              <a:rPr lang="en-IE" sz="6000" dirty="0" smtClean="0"/>
              <a:t>The boy’s description of the UFO was put down to pure </a:t>
            </a:r>
            <a:r>
              <a:rPr lang="en-IE" sz="6000" b="1" dirty="0" smtClean="0">
                <a:solidFill>
                  <a:schemeClr val="accent1"/>
                </a:solidFill>
              </a:rPr>
              <a:t>fantasy</a:t>
            </a:r>
            <a:r>
              <a:rPr lang="en-IE" sz="6000" dirty="0" smtClean="0"/>
              <a:t>. </a:t>
            </a:r>
            <a:endParaRPr lang="en-IE" sz="60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 made-up mental image or day-dream. Not real.</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3B</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032519263"/>
      </p:ext>
    </p:extLst>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Slack</a:t>
            </a:r>
          </a:p>
        </p:txBody>
      </p:sp>
      <p:sp>
        <p:nvSpPr>
          <p:cNvPr id="4" name="Text Placeholder 3"/>
          <p:cNvSpPr>
            <a:spLocks noGrp="1"/>
          </p:cNvSpPr>
          <p:nvPr>
            <p:ph type="body" idx="1"/>
          </p:nvPr>
        </p:nvSpPr>
        <p:spPr>
          <a:xfrm>
            <a:off x="762000" y="3140968"/>
            <a:ext cx="7554416" cy="2726432"/>
          </a:xfrm>
        </p:spPr>
        <p:txBody>
          <a:bodyPr>
            <a:noAutofit/>
          </a:bodyPr>
          <a:lstStyle/>
          <a:p>
            <a:r>
              <a:rPr lang="en-IE" sz="6000" dirty="0" smtClean="0"/>
              <a:t>The shop reported that business was </a:t>
            </a:r>
            <a:r>
              <a:rPr lang="en-IE" sz="6000" b="1" dirty="0" smtClean="0">
                <a:solidFill>
                  <a:schemeClr val="accent1"/>
                </a:solidFill>
              </a:rPr>
              <a:t>slack</a:t>
            </a:r>
            <a:r>
              <a:rPr lang="en-IE" sz="6000" dirty="0" smtClean="0">
                <a:solidFill>
                  <a:schemeClr val="accent1"/>
                </a:solidFill>
              </a:rPr>
              <a:t> </a:t>
            </a:r>
            <a:r>
              <a:rPr lang="en-IE" sz="6000" dirty="0" smtClean="0"/>
              <a:t>after Christmas.</a:t>
            </a:r>
            <a:endParaRPr lang="en-IE" sz="60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Quiet with little happening. Not tight (as in a rope).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3C</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704544676"/>
      </p:ext>
    </p:extLst>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Bracket</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400" dirty="0" smtClean="0"/>
              <a:t>The carpenter secured the </a:t>
            </a:r>
            <a:r>
              <a:rPr lang="en-IE" sz="5400" b="1" dirty="0" smtClean="0">
                <a:solidFill>
                  <a:schemeClr val="accent1"/>
                </a:solidFill>
              </a:rPr>
              <a:t>bracket</a:t>
            </a:r>
            <a:r>
              <a:rPr lang="en-IE" sz="5400" dirty="0" smtClean="0"/>
              <a:t> to the wall before mounting the shelf.</a:t>
            </a:r>
            <a:endParaRPr lang="en-IE" sz="54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A support attached to a wall to hold a shelf.</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3D</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656087637"/>
      </p:ext>
    </p:extLst>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Cavity</a:t>
            </a:r>
          </a:p>
        </p:txBody>
      </p:sp>
      <p:sp>
        <p:nvSpPr>
          <p:cNvPr id="4" name="Text Placeholder 3"/>
          <p:cNvSpPr>
            <a:spLocks noGrp="1"/>
          </p:cNvSpPr>
          <p:nvPr>
            <p:ph type="body" idx="1"/>
          </p:nvPr>
        </p:nvSpPr>
        <p:spPr>
          <a:xfrm>
            <a:off x="762000" y="3140968"/>
            <a:ext cx="7554416" cy="2726432"/>
          </a:xfrm>
        </p:spPr>
        <p:txBody>
          <a:bodyPr>
            <a:noAutofit/>
          </a:bodyPr>
          <a:lstStyle/>
          <a:p>
            <a:r>
              <a:rPr lang="en-IE" sz="6000" dirty="0" smtClean="0"/>
              <a:t>The dentist had to remove the tooth with the </a:t>
            </a:r>
            <a:r>
              <a:rPr lang="en-IE" sz="6000" b="1" dirty="0" smtClean="0">
                <a:solidFill>
                  <a:schemeClr val="accent1"/>
                </a:solidFill>
              </a:rPr>
              <a:t>cavity</a:t>
            </a:r>
            <a:r>
              <a:rPr lang="en-IE" sz="6000" dirty="0" smtClean="0"/>
              <a:t>.</a:t>
            </a:r>
            <a:endParaRPr lang="en-IE" sz="60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 decayed part of a tooth. A hollow space within a solid block.</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3E</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229255791"/>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9600" dirty="0" smtClean="0"/>
              <a:t>WEEK 1</a:t>
            </a:r>
            <a:endParaRPr lang="en-IE" sz="9600" dirty="0"/>
          </a:p>
        </p:txBody>
      </p:sp>
      <p:sp>
        <p:nvSpPr>
          <p:cNvPr id="3" name="Content Placeholder 2"/>
          <p:cNvSpPr>
            <a:spLocks noGrp="1"/>
          </p:cNvSpPr>
          <p:nvPr>
            <p:ph idx="1"/>
          </p:nvPr>
        </p:nvSpPr>
        <p:spPr/>
        <p:txBody>
          <a:bodyPr>
            <a:noAutofit/>
          </a:bodyPr>
          <a:lstStyle/>
          <a:p>
            <a:r>
              <a:rPr lang="en-IE" sz="4400" b="1" dirty="0" smtClean="0"/>
              <a:t>RETAIL</a:t>
            </a:r>
          </a:p>
          <a:p>
            <a:r>
              <a:rPr lang="en-IE" sz="4400" b="1" dirty="0" smtClean="0"/>
              <a:t>GRANDSTAND</a:t>
            </a:r>
          </a:p>
          <a:p>
            <a:r>
              <a:rPr lang="en-IE" sz="4400" b="1" dirty="0" smtClean="0"/>
              <a:t>PEW</a:t>
            </a:r>
          </a:p>
          <a:p>
            <a:r>
              <a:rPr lang="en-IE" sz="4400" b="1" dirty="0" smtClean="0"/>
              <a:t>PULSES</a:t>
            </a:r>
          </a:p>
          <a:p>
            <a:r>
              <a:rPr lang="en-IE" sz="4400" b="1" dirty="0" smtClean="0"/>
              <a:t>OCCUR</a:t>
            </a:r>
            <a:endParaRPr lang="en-IE" sz="4400" b="1" dirty="0"/>
          </a:p>
        </p:txBody>
      </p:sp>
      <p:sp>
        <p:nvSpPr>
          <p:cNvPr id="4" name="TextBox 3"/>
          <p:cNvSpPr txBox="1"/>
          <p:nvPr/>
        </p:nvSpPr>
        <p:spPr>
          <a:xfrm>
            <a:off x="2051720"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845863973"/>
      </p:ext>
    </p:extLst>
  </p:cSld>
  <p:clrMapOvr>
    <a:masterClrMapping/>
  </p:clrMapOvr>
  <p:transition spd="slow">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9600" dirty="0" smtClean="0"/>
              <a:t>WEEK 4</a:t>
            </a:r>
            <a:endParaRPr lang="en-IE" sz="9600" dirty="0"/>
          </a:p>
        </p:txBody>
      </p:sp>
      <p:sp>
        <p:nvSpPr>
          <p:cNvPr id="3" name="Content Placeholder 2"/>
          <p:cNvSpPr>
            <a:spLocks noGrp="1"/>
          </p:cNvSpPr>
          <p:nvPr>
            <p:ph idx="1"/>
          </p:nvPr>
        </p:nvSpPr>
        <p:spPr/>
        <p:txBody>
          <a:bodyPr>
            <a:noAutofit/>
          </a:bodyPr>
          <a:lstStyle/>
          <a:p>
            <a:r>
              <a:rPr lang="en-IE" sz="4400" b="1" dirty="0" smtClean="0"/>
              <a:t>DABBLE</a:t>
            </a:r>
          </a:p>
          <a:p>
            <a:r>
              <a:rPr lang="en-IE" sz="4400" b="1" dirty="0" smtClean="0"/>
              <a:t>VACUUM</a:t>
            </a:r>
          </a:p>
          <a:p>
            <a:r>
              <a:rPr lang="en-IE" sz="4400" b="1" dirty="0" smtClean="0"/>
              <a:t>TALON</a:t>
            </a:r>
          </a:p>
          <a:p>
            <a:r>
              <a:rPr lang="en-IE" sz="4400" b="1" dirty="0" smtClean="0"/>
              <a:t>BAIZE</a:t>
            </a:r>
          </a:p>
          <a:p>
            <a:r>
              <a:rPr lang="en-IE" sz="4400" b="1" dirty="0" smtClean="0"/>
              <a:t>SCAM</a:t>
            </a:r>
            <a:endParaRPr lang="en-IE" sz="4400" b="1" dirty="0"/>
          </a:p>
        </p:txBody>
      </p:sp>
      <p:sp>
        <p:nvSpPr>
          <p:cNvPr id="4" name="TextBox 3"/>
          <p:cNvSpPr txBox="1"/>
          <p:nvPr/>
        </p:nvSpPr>
        <p:spPr>
          <a:xfrm>
            <a:off x="2051720"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903904017"/>
      </p:ext>
    </p:extLst>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dabble</a:t>
            </a:r>
          </a:p>
        </p:txBody>
      </p:sp>
      <p:sp>
        <p:nvSpPr>
          <p:cNvPr id="4" name="Text Placeholder 3"/>
          <p:cNvSpPr>
            <a:spLocks noGrp="1"/>
          </p:cNvSpPr>
          <p:nvPr>
            <p:ph type="body" idx="1"/>
          </p:nvPr>
        </p:nvSpPr>
        <p:spPr>
          <a:xfrm>
            <a:off x="762000" y="3140968"/>
            <a:ext cx="7554416" cy="2726432"/>
          </a:xfrm>
        </p:spPr>
        <p:txBody>
          <a:bodyPr>
            <a:noAutofit/>
          </a:bodyPr>
          <a:lstStyle/>
          <a:p>
            <a:r>
              <a:rPr lang="en-IE" sz="6000" dirty="0" smtClean="0"/>
              <a:t>The doctor liked to </a:t>
            </a:r>
            <a:r>
              <a:rPr lang="en-IE" sz="6000" b="1" dirty="0" smtClean="0">
                <a:solidFill>
                  <a:schemeClr val="accent1"/>
                </a:solidFill>
              </a:rPr>
              <a:t>dabble</a:t>
            </a:r>
            <a:r>
              <a:rPr lang="en-IE" sz="6000" dirty="0" smtClean="0"/>
              <a:t> in a spot of fishing at weekends.</a:t>
            </a:r>
            <a:endParaRPr lang="en-IE" sz="60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To take a casual interest in something, for example a hobby.</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4A</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981997336"/>
      </p:ext>
    </p:extLst>
  </p:cSld>
  <p:clrMapOvr>
    <a:masterClrMapping/>
  </p:clrMapOvr>
  <p:transition spd="slow">
    <p:cov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vacuum</a:t>
            </a:r>
          </a:p>
        </p:txBody>
      </p:sp>
      <p:sp>
        <p:nvSpPr>
          <p:cNvPr id="4" name="Text Placeholder 3"/>
          <p:cNvSpPr>
            <a:spLocks noGrp="1"/>
          </p:cNvSpPr>
          <p:nvPr>
            <p:ph type="body" idx="1"/>
          </p:nvPr>
        </p:nvSpPr>
        <p:spPr>
          <a:xfrm>
            <a:off x="762000" y="3140968"/>
            <a:ext cx="7554416" cy="2726432"/>
          </a:xfrm>
        </p:spPr>
        <p:txBody>
          <a:bodyPr>
            <a:noAutofit/>
          </a:bodyPr>
          <a:lstStyle/>
          <a:p>
            <a:r>
              <a:rPr lang="en-IE" sz="6000" dirty="0" smtClean="0"/>
              <a:t>The </a:t>
            </a:r>
            <a:r>
              <a:rPr lang="en-IE" sz="6000" b="1" dirty="0" smtClean="0">
                <a:solidFill>
                  <a:schemeClr val="accent1"/>
                </a:solidFill>
              </a:rPr>
              <a:t>vacuum</a:t>
            </a:r>
            <a:r>
              <a:rPr lang="en-IE" sz="6000" dirty="0" smtClean="0"/>
              <a:t> in the flask ensured the coffee remained hot.</a:t>
            </a:r>
            <a:endParaRPr lang="en-IE" sz="60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 space without any air or where the air has been removed.</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4B</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287390359"/>
      </p:ext>
    </p:extLst>
  </p:cSld>
  <p:clrMapOvr>
    <a:masterClrMapping/>
  </p:clrMapOvr>
  <p:transition spd="slow">
    <p:cov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talon</a:t>
            </a:r>
          </a:p>
        </p:txBody>
      </p:sp>
      <p:sp>
        <p:nvSpPr>
          <p:cNvPr id="4" name="Text Placeholder 3"/>
          <p:cNvSpPr>
            <a:spLocks noGrp="1"/>
          </p:cNvSpPr>
          <p:nvPr>
            <p:ph type="body" idx="1"/>
          </p:nvPr>
        </p:nvSpPr>
        <p:spPr>
          <a:xfrm>
            <a:off x="762000" y="3140968"/>
            <a:ext cx="7554416" cy="2726432"/>
          </a:xfrm>
        </p:spPr>
        <p:txBody>
          <a:bodyPr>
            <a:noAutofit/>
          </a:bodyPr>
          <a:lstStyle/>
          <a:p>
            <a:r>
              <a:rPr lang="en-IE" sz="6000" dirty="0" smtClean="0"/>
              <a:t>The hawk held its prey tightly in its sharp </a:t>
            </a:r>
            <a:r>
              <a:rPr lang="en-IE" sz="6000" b="1" dirty="0" smtClean="0">
                <a:solidFill>
                  <a:schemeClr val="accent1"/>
                </a:solidFill>
              </a:rPr>
              <a:t>talons</a:t>
            </a:r>
            <a:r>
              <a:rPr lang="en-IE" sz="6000" dirty="0" smtClean="0"/>
              <a:t>.</a:t>
            </a:r>
            <a:endParaRPr lang="en-IE" sz="60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The claw, especially of a bird of prey.</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4C</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53052154"/>
      </p:ext>
    </p:extLst>
  </p:cSld>
  <p:clrMapOvr>
    <a:masterClrMapping/>
  </p:clrMapOvr>
  <p:transition spd="slow">
    <p:cove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baize</a:t>
            </a:r>
          </a:p>
        </p:txBody>
      </p:sp>
      <p:sp>
        <p:nvSpPr>
          <p:cNvPr id="4" name="Text Placeholder 3"/>
          <p:cNvSpPr>
            <a:spLocks noGrp="1"/>
          </p:cNvSpPr>
          <p:nvPr>
            <p:ph type="body" idx="1"/>
          </p:nvPr>
        </p:nvSpPr>
        <p:spPr>
          <a:xfrm>
            <a:off x="762000" y="3140968"/>
            <a:ext cx="7554416" cy="2726432"/>
          </a:xfrm>
        </p:spPr>
        <p:txBody>
          <a:bodyPr>
            <a:noAutofit/>
          </a:bodyPr>
          <a:lstStyle/>
          <a:p>
            <a:r>
              <a:rPr lang="en-IE" sz="6000" dirty="0" smtClean="0"/>
              <a:t>The black ball rolled along the </a:t>
            </a:r>
            <a:r>
              <a:rPr lang="en-IE" sz="6000" b="1" dirty="0" smtClean="0">
                <a:solidFill>
                  <a:schemeClr val="accent1"/>
                </a:solidFill>
              </a:rPr>
              <a:t>baize</a:t>
            </a:r>
            <a:r>
              <a:rPr lang="en-IE" sz="6000" dirty="0" smtClean="0"/>
              <a:t> and into the corner pocket.</a:t>
            </a:r>
            <a:endParaRPr lang="en-IE" sz="60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 green felt-like material usually used as a covering for pool, snooker and card tables. </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4D</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4006504788"/>
      </p:ext>
    </p:extLst>
  </p:cSld>
  <p:clrMapOvr>
    <a:masterClrMapping/>
  </p:clrMapOvr>
  <p:transition spd="slow">
    <p:cov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scam</a:t>
            </a:r>
          </a:p>
        </p:txBody>
      </p:sp>
      <p:sp>
        <p:nvSpPr>
          <p:cNvPr id="4" name="Text Placeholder 3"/>
          <p:cNvSpPr>
            <a:spLocks noGrp="1"/>
          </p:cNvSpPr>
          <p:nvPr>
            <p:ph type="body" idx="1"/>
          </p:nvPr>
        </p:nvSpPr>
        <p:spPr>
          <a:xfrm>
            <a:off x="762000" y="3140968"/>
            <a:ext cx="7554416" cy="2726432"/>
          </a:xfrm>
        </p:spPr>
        <p:txBody>
          <a:bodyPr>
            <a:noAutofit/>
          </a:bodyPr>
          <a:lstStyle/>
          <a:p>
            <a:r>
              <a:rPr lang="en-IE" sz="6000" dirty="0" smtClean="0"/>
              <a:t>The old lady donated a large sum of </a:t>
            </a:r>
            <a:r>
              <a:rPr lang="en-IE" sz="6000" smtClean="0"/>
              <a:t>money to </a:t>
            </a:r>
            <a:r>
              <a:rPr lang="en-IE" sz="6000" dirty="0" smtClean="0"/>
              <a:t>the internet </a:t>
            </a:r>
            <a:r>
              <a:rPr lang="en-IE" sz="6000" b="1" dirty="0" smtClean="0">
                <a:solidFill>
                  <a:schemeClr val="accent1"/>
                </a:solidFill>
              </a:rPr>
              <a:t>scam</a:t>
            </a:r>
            <a:r>
              <a:rPr lang="en-IE" sz="6000" dirty="0" smtClean="0"/>
              <a:t>.</a:t>
            </a:r>
            <a:endParaRPr lang="en-IE" sz="60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A trick, a fraud or a swindle.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4E</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897531655"/>
      </p:ext>
    </p:extLst>
  </p:cSld>
  <p:clrMapOvr>
    <a:masterClrMapping/>
  </p:clrMapOvr>
  <p:transition spd="slow">
    <p:cove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9600" dirty="0" smtClean="0"/>
              <a:t>WEEK 5</a:t>
            </a:r>
            <a:endParaRPr lang="en-IE" sz="9600" dirty="0"/>
          </a:p>
        </p:txBody>
      </p:sp>
      <p:sp>
        <p:nvSpPr>
          <p:cNvPr id="3" name="Content Placeholder 2"/>
          <p:cNvSpPr>
            <a:spLocks noGrp="1"/>
          </p:cNvSpPr>
          <p:nvPr>
            <p:ph idx="1"/>
          </p:nvPr>
        </p:nvSpPr>
        <p:spPr/>
        <p:txBody>
          <a:bodyPr>
            <a:noAutofit/>
          </a:bodyPr>
          <a:lstStyle/>
          <a:p>
            <a:r>
              <a:rPr lang="en-IE" sz="4400" b="1" dirty="0" smtClean="0"/>
              <a:t>DEFRAY</a:t>
            </a:r>
          </a:p>
          <a:p>
            <a:r>
              <a:rPr lang="en-IE" sz="4400" b="1" dirty="0" smtClean="0"/>
              <a:t>ESSAY</a:t>
            </a:r>
          </a:p>
          <a:p>
            <a:r>
              <a:rPr lang="en-IE" sz="4400" b="1" dirty="0" smtClean="0"/>
              <a:t>HEYDAY</a:t>
            </a:r>
          </a:p>
          <a:p>
            <a:r>
              <a:rPr lang="en-IE" sz="4400" b="1" dirty="0" smtClean="0"/>
              <a:t>MAYHEM</a:t>
            </a:r>
          </a:p>
          <a:p>
            <a:r>
              <a:rPr lang="en-IE" sz="4400" b="1" dirty="0" smtClean="0"/>
              <a:t>GAIT</a:t>
            </a:r>
            <a:endParaRPr lang="en-IE" sz="4400" b="1" dirty="0"/>
          </a:p>
        </p:txBody>
      </p:sp>
      <p:sp>
        <p:nvSpPr>
          <p:cNvPr id="4" name="TextBox 3"/>
          <p:cNvSpPr txBox="1"/>
          <p:nvPr/>
        </p:nvSpPr>
        <p:spPr>
          <a:xfrm>
            <a:off x="2051720"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773170499"/>
      </p:ext>
    </p:extLst>
  </p:cSld>
  <p:clrMapOvr>
    <a:masterClrMapping/>
  </p:clrMapOvr>
  <p:transition spd="slow">
    <p:cove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defray</a:t>
            </a:r>
          </a:p>
        </p:txBody>
      </p:sp>
      <p:sp>
        <p:nvSpPr>
          <p:cNvPr id="4" name="Text Placeholder 3"/>
          <p:cNvSpPr>
            <a:spLocks noGrp="1"/>
          </p:cNvSpPr>
          <p:nvPr>
            <p:ph type="body" idx="1"/>
          </p:nvPr>
        </p:nvSpPr>
        <p:spPr>
          <a:xfrm>
            <a:off x="762000" y="3140968"/>
            <a:ext cx="7554416" cy="2726432"/>
          </a:xfrm>
        </p:spPr>
        <p:txBody>
          <a:bodyPr>
            <a:noAutofit/>
          </a:bodyPr>
          <a:lstStyle/>
          <a:p>
            <a:r>
              <a:rPr lang="en-IE" sz="6000" dirty="0" smtClean="0"/>
              <a:t>The grant helped </a:t>
            </a:r>
            <a:r>
              <a:rPr lang="en-IE" sz="6000" b="1" dirty="0" smtClean="0">
                <a:solidFill>
                  <a:schemeClr val="accent1"/>
                </a:solidFill>
              </a:rPr>
              <a:t>defray</a:t>
            </a:r>
            <a:r>
              <a:rPr lang="en-IE" sz="6000" dirty="0" smtClean="0">
                <a:solidFill>
                  <a:schemeClr val="accent1"/>
                </a:solidFill>
              </a:rPr>
              <a:t> </a:t>
            </a:r>
            <a:r>
              <a:rPr lang="en-IE" sz="6000" dirty="0" smtClean="0"/>
              <a:t>the cost of the expensive trip abroad.</a:t>
            </a:r>
            <a:endParaRPr lang="en-IE" sz="60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To get money to pay for a cost or expense.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5A</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579167120"/>
      </p:ext>
    </p:extLst>
  </p:cSld>
  <p:clrMapOvr>
    <a:masterClrMapping/>
  </p:clrMapOvr>
  <p:transition spd="slow">
    <p:cove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essay</a:t>
            </a:r>
          </a:p>
        </p:txBody>
      </p:sp>
      <p:sp>
        <p:nvSpPr>
          <p:cNvPr id="4" name="Text Placeholder 3"/>
          <p:cNvSpPr>
            <a:spLocks noGrp="1"/>
          </p:cNvSpPr>
          <p:nvPr>
            <p:ph type="body" idx="1"/>
          </p:nvPr>
        </p:nvSpPr>
        <p:spPr>
          <a:xfrm>
            <a:off x="762000" y="3140968"/>
            <a:ext cx="7554416" cy="2726432"/>
          </a:xfrm>
        </p:spPr>
        <p:txBody>
          <a:bodyPr>
            <a:noAutofit/>
          </a:bodyPr>
          <a:lstStyle/>
          <a:p>
            <a:r>
              <a:rPr lang="en-IE" sz="6000" dirty="0" smtClean="0"/>
              <a:t>The pupil was asked to write an </a:t>
            </a:r>
            <a:r>
              <a:rPr lang="en-IE" sz="6000" b="1" dirty="0" smtClean="0">
                <a:solidFill>
                  <a:schemeClr val="accent1"/>
                </a:solidFill>
              </a:rPr>
              <a:t>essay</a:t>
            </a:r>
            <a:r>
              <a:rPr lang="en-IE" sz="6000" dirty="0" smtClean="0"/>
              <a:t> about his summer holiday.</a:t>
            </a:r>
            <a:endParaRPr lang="en-IE" sz="60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 short composition in prose on any subject. An old name for a story in school.</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5B</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686811178"/>
      </p:ext>
    </p:extLst>
  </p:cSld>
  <p:clrMapOvr>
    <a:masterClrMapping/>
  </p:clrMapOvr>
  <p:transition spd="slow">
    <p:cove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heyday</a:t>
            </a:r>
          </a:p>
        </p:txBody>
      </p:sp>
      <p:sp>
        <p:nvSpPr>
          <p:cNvPr id="4" name="Text Placeholder 3"/>
          <p:cNvSpPr>
            <a:spLocks noGrp="1"/>
          </p:cNvSpPr>
          <p:nvPr>
            <p:ph type="body" idx="1"/>
          </p:nvPr>
        </p:nvSpPr>
        <p:spPr>
          <a:xfrm>
            <a:off x="762000" y="3140968"/>
            <a:ext cx="7554416" cy="2726432"/>
          </a:xfrm>
        </p:spPr>
        <p:txBody>
          <a:bodyPr>
            <a:noAutofit/>
          </a:bodyPr>
          <a:lstStyle/>
          <a:p>
            <a:r>
              <a:rPr lang="en-IE" sz="6000" dirty="0" smtClean="0"/>
              <a:t>The singer could sell out a 50,000 seater stadium in his </a:t>
            </a:r>
            <a:r>
              <a:rPr lang="en-IE" sz="6000" b="1" dirty="0" smtClean="0">
                <a:solidFill>
                  <a:schemeClr val="accent1"/>
                </a:solidFill>
              </a:rPr>
              <a:t>heyday</a:t>
            </a:r>
            <a:r>
              <a:rPr lang="en-IE" sz="6000" dirty="0" smtClean="0"/>
              <a:t>.</a:t>
            </a:r>
            <a:endParaRPr lang="en-IE" sz="60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 period of time when something or someone was at its most popular or most successful.</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5C</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222663224"/>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retail</a:t>
            </a:r>
          </a:p>
        </p:txBody>
      </p:sp>
      <p:sp>
        <p:nvSpPr>
          <p:cNvPr id="4" name="Text Placeholder 3"/>
          <p:cNvSpPr>
            <a:spLocks noGrp="1"/>
          </p:cNvSpPr>
          <p:nvPr>
            <p:ph type="body" idx="1"/>
          </p:nvPr>
        </p:nvSpPr>
        <p:spPr>
          <a:xfrm>
            <a:off x="762000" y="3140968"/>
            <a:ext cx="7554416" cy="2726432"/>
          </a:xfrm>
        </p:spPr>
        <p:txBody>
          <a:bodyPr>
            <a:noAutofit/>
          </a:bodyPr>
          <a:lstStyle/>
          <a:p>
            <a:r>
              <a:rPr lang="en-IE" sz="6000" dirty="0" smtClean="0"/>
              <a:t>The </a:t>
            </a:r>
            <a:r>
              <a:rPr lang="en-IE" sz="6000" b="1" dirty="0" smtClean="0">
                <a:solidFill>
                  <a:schemeClr val="accent1"/>
                </a:solidFill>
              </a:rPr>
              <a:t>retail</a:t>
            </a:r>
            <a:r>
              <a:rPr lang="en-IE" sz="6000" dirty="0" smtClean="0">
                <a:solidFill>
                  <a:schemeClr val="accent1"/>
                </a:solidFill>
              </a:rPr>
              <a:t> </a:t>
            </a:r>
            <a:r>
              <a:rPr lang="en-IE" sz="6000" dirty="0" smtClean="0"/>
              <a:t>price of the coat was reduced at the sale.</a:t>
            </a:r>
            <a:endParaRPr lang="en-IE" sz="60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The sale of goods to customers in small quantities, usually in shops.</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smtClean="0">
                <a:latin typeface="+mj-lt"/>
              </a:rPr>
              <a:t>Week 1A</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556562156"/>
      </p:ext>
    </p:extLst>
  </p:cSld>
  <p:clrMapOvr>
    <a:masterClrMapping/>
  </p:clrMapOvr>
  <p:transition spd="slow">
    <p:cove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Mayhem</a:t>
            </a:r>
          </a:p>
        </p:txBody>
      </p:sp>
      <p:sp>
        <p:nvSpPr>
          <p:cNvPr id="4" name="Text Placeholder 3"/>
          <p:cNvSpPr>
            <a:spLocks noGrp="1"/>
          </p:cNvSpPr>
          <p:nvPr>
            <p:ph type="body" idx="1"/>
          </p:nvPr>
        </p:nvSpPr>
        <p:spPr>
          <a:xfrm>
            <a:off x="762000" y="3140968"/>
            <a:ext cx="7554416" cy="2726432"/>
          </a:xfrm>
        </p:spPr>
        <p:txBody>
          <a:bodyPr>
            <a:noAutofit/>
          </a:bodyPr>
          <a:lstStyle/>
          <a:p>
            <a:r>
              <a:rPr lang="en-IE" sz="5200" b="1" dirty="0" smtClean="0">
                <a:solidFill>
                  <a:schemeClr val="accent1"/>
                </a:solidFill>
              </a:rPr>
              <a:t>Mayhem</a:t>
            </a:r>
            <a:r>
              <a:rPr lang="en-IE" sz="5200" dirty="0" smtClean="0"/>
              <a:t> ensued as the rioters broke shop windows and threw stones.</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Actions creating random or deliberate violence or damage.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5D</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749315170"/>
      </p:ext>
    </p:extLst>
  </p:cSld>
  <p:clrMapOvr>
    <a:masterClrMapping/>
  </p:clrMapOvr>
  <p:transition spd="slow">
    <p:cove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gait</a:t>
            </a:r>
          </a:p>
        </p:txBody>
      </p:sp>
      <p:sp>
        <p:nvSpPr>
          <p:cNvPr id="4" name="Text Placeholder 3"/>
          <p:cNvSpPr>
            <a:spLocks noGrp="1"/>
          </p:cNvSpPr>
          <p:nvPr>
            <p:ph type="body" idx="1"/>
          </p:nvPr>
        </p:nvSpPr>
        <p:spPr>
          <a:xfrm>
            <a:off x="762000" y="3140968"/>
            <a:ext cx="7554416" cy="2726432"/>
          </a:xfrm>
        </p:spPr>
        <p:txBody>
          <a:bodyPr>
            <a:noAutofit/>
          </a:bodyPr>
          <a:lstStyle/>
          <a:p>
            <a:r>
              <a:rPr lang="en-IE" sz="5600" dirty="0" smtClean="0"/>
              <a:t>The witness noticed that the thief had an unusual </a:t>
            </a:r>
            <a:r>
              <a:rPr lang="en-IE" sz="5600" b="1" dirty="0" smtClean="0">
                <a:solidFill>
                  <a:schemeClr val="accent1"/>
                </a:solidFill>
              </a:rPr>
              <a:t>gait</a:t>
            </a:r>
            <a:r>
              <a:rPr lang="en-IE" sz="5600" dirty="0" smtClean="0">
                <a:solidFill>
                  <a:schemeClr val="accent1"/>
                </a:solidFill>
              </a:rPr>
              <a:t> </a:t>
            </a:r>
            <a:r>
              <a:rPr lang="en-IE" sz="5600" dirty="0" smtClean="0"/>
              <a:t>as he escaped.</a:t>
            </a:r>
            <a:endParaRPr lang="en-IE" sz="56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 manner of walking</a:t>
            </a:r>
            <a:r>
              <a:rPr lang="en-IE" sz="2800" b="1" dirty="0">
                <a:solidFill>
                  <a:schemeClr val="bg1"/>
                </a:solidFill>
              </a:rPr>
              <a:t> </a:t>
            </a:r>
            <a:r>
              <a:rPr lang="en-IE" sz="2800" b="1" dirty="0" smtClean="0">
                <a:solidFill>
                  <a:schemeClr val="bg1"/>
                </a:solidFill>
              </a:rPr>
              <a:t>or running. The way a person holds themselves as they move.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5E</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108715682"/>
      </p:ext>
    </p:extLst>
  </p:cSld>
  <p:clrMapOvr>
    <a:masterClrMapping/>
  </p:clrMapOvr>
  <p:transition spd="slow">
    <p:cove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9600" dirty="0" smtClean="0"/>
              <a:t>WEEK 6</a:t>
            </a:r>
            <a:endParaRPr lang="en-IE" sz="9600" dirty="0"/>
          </a:p>
        </p:txBody>
      </p:sp>
      <p:sp>
        <p:nvSpPr>
          <p:cNvPr id="3" name="Content Placeholder 2"/>
          <p:cNvSpPr>
            <a:spLocks noGrp="1"/>
          </p:cNvSpPr>
          <p:nvPr>
            <p:ph idx="1"/>
          </p:nvPr>
        </p:nvSpPr>
        <p:spPr/>
        <p:txBody>
          <a:bodyPr>
            <a:noAutofit/>
          </a:bodyPr>
          <a:lstStyle/>
          <a:p>
            <a:r>
              <a:rPr lang="en-IE" sz="4400" b="1" dirty="0" smtClean="0"/>
              <a:t>SLAY</a:t>
            </a:r>
          </a:p>
          <a:p>
            <a:r>
              <a:rPr lang="en-IE" sz="4400" b="1" dirty="0" smtClean="0"/>
              <a:t>PREY</a:t>
            </a:r>
          </a:p>
          <a:p>
            <a:r>
              <a:rPr lang="en-IE" sz="4400" b="1" dirty="0" smtClean="0"/>
              <a:t>SURVEY</a:t>
            </a:r>
          </a:p>
          <a:p>
            <a:r>
              <a:rPr lang="en-IE" sz="4400" b="1" dirty="0" smtClean="0"/>
              <a:t>FREIGHT</a:t>
            </a:r>
          </a:p>
          <a:p>
            <a:r>
              <a:rPr lang="en-IE" sz="4400" b="1" dirty="0" smtClean="0"/>
              <a:t>CROCHET</a:t>
            </a:r>
            <a:endParaRPr lang="en-IE" sz="4400" b="1" dirty="0"/>
          </a:p>
        </p:txBody>
      </p:sp>
      <p:sp>
        <p:nvSpPr>
          <p:cNvPr id="4" name="TextBox 3"/>
          <p:cNvSpPr txBox="1"/>
          <p:nvPr/>
        </p:nvSpPr>
        <p:spPr>
          <a:xfrm>
            <a:off x="2051720"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265200245"/>
      </p:ext>
    </p:extLst>
  </p:cSld>
  <p:clrMapOvr>
    <a:masterClrMapping/>
  </p:clrMapOvr>
  <p:transition spd="slow">
    <p:cove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slay</a:t>
            </a:r>
          </a:p>
        </p:txBody>
      </p:sp>
      <p:sp>
        <p:nvSpPr>
          <p:cNvPr id="4" name="Text Placeholder 3"/>
          <p:cNvSpPr>
            <a:spLocks noGrp="1"/>
          </p:cNvSpPr>
          <p:nvPr>
            <p:ph type="body" idx="1"/>
          </p:nvPr>
        </p:nvSpPr>
        <p:spPr>
          <a:xfrm>
            <a:off x="762000" y="3140968"/>
            <a:ext cx="7554416" cy="2726432"/>
          </a:xfrm>
        </p:spPr>
        <p:txBody>
          <a:bodyPr>
            <a:noAutofit/>
          </a:bodyPr>
          <a:lstStyle/>
          <a:p>
            <a:r>
              <a:rPr lang="en-IE" sz="6000" dirty="0"/>
              <a:t>The prince </a:t>
            </a:r>
            <a:r>
              <a:rPr lang="en-IE" sz="6000" dirty="0" smtClean="0"/>
              <a:t>had </a:t>
            </a:r>
            <a:r>
              <a:rPr lang="en-IE" sz="6000" dirty="0"/>
              <a:t>no choice but to </a:t>
            </a:r>
            <a:r>
              <a:rPr lang="en-IE" sz="6000" b="1" dirty="0">
                <a:solidFill>
                  <a:schemeClr val="accent1"/>
                </a:solidFill>
              </a:rPr>
              <a:t>slay</a:t>
            </a:r>
            <a:r>
              <a:rPr lang="en-IE" sz="6000" dirty="0"/>
              <a:t> the dragon.</a:t>
            </a:r>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To kill or murder.</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6A</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772531199"/>
      </p:ext>
    </p:extLst>
  </p:cSld>
  <p:clrMapOvr>
    <a:masterClrMapping/>
  </p:clrMapOvr>
  <p:transition spd="slow">
    <p:cove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prey</a:t>
            </a: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lion followed its </a:t>
            </a:r>
            <a:r>
              <a:rPr lang="en-IE" sz="5200" b="1" dirty="0" smtClean="0">
                <a:solidFill>
                  <a:schemeClr val="accent1"/>
                </a:solidFill>
              </a:rPr>
              <a:t>prey</a:t>
            </a:r>
            <a:r>
              <a:rPr lang="en-IE" sz="5200" dirty="0" smtClean="0"/>
              <a:t> for miles before pouncing on it near a clearing.</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An animal that is hunted or killed by another for food.</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6B</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858799502"/>
      </p:ext>
    </p:extLst>
  </p:cSld>
  <p:clrMapOvr>
    <a:masterClrMapping/>
  </p:clrMapOvr>
  <p:transition spd="slow">
    <p:cove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survey</a:t>
            </a: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engineer conducted a </a:t>
            </a:r>
            <a:r>
              <a:rPr lang="en-IE" sz="5200" b="1" dirty="0" smtClean="0">
                <a:solidFill>
                  <a:schemeClr val="accent1"/>
                </a:solidFill>
              </a:rPr>
              <a:t>survey</a:t>
            </a:r>
            <a:r>
              <a:rPr lang="en-IE" sz="5200" dirty="0" smtClean="0"/>
              <a:t> of the house after the damaging storm.</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To make a formal inspection of something </a:t>
            </a:r>
            <a:r>
              <a:rPr lang="en-IE" sz="2800" b="1" dirty="0" err="1" smtClean="0">
                <a:solidFill>
                  <a:schemeClr val="bg1"/>
                </a:solidFill>
              </a:rPr>
              <a:t>eg</a:t>
            </a:r>
            <a:r>
              <a:rPr lang="en-IE" sz="2800" b="1" dirty="0" smtClean="0">
                <a:solidFill>
                  <a:schemeClr val="bg1"/>
                </a:solidFill>
              </a:rPr>
              <a:t>. </a:t>
            </a:r>
            <a:r>
              <a:rPr lang="en-IE" sz="2800" b="1" dirty="0" smtClean="0">
                <a:solidFill>
                  <a:schemeClr val="bg1"/>
                </a:solidFill>
              </a:rPr>
              <a:t>a </a:t>
            </a:r>
            <a:r>
              <a:rPr lang="en-IE" sz="2800" b="1" dirty="0" smtClean="0">
                <a:solidFill>
                  <a:schemeClr val="bg1"/>
                </a:solidFill>
              </a:rPr>
              <a:t>house. To ask people a series of questions.</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6C</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903544028"/>
      </p:ext>
    </p:extLst>
  </p:cSld>
  <p:clrMapOvr>
    <a:masterClrMapping/>
  </p:clrMapOvr>
  <p:transition spd="slow">
    <p:cove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freight</a:t>
            </a: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company shipped their goods by </a:t>
            </a:r>
            <a:r>
              <a:rPr lang="en-IE" sz="5200" b="1" dirty="0" smtClean="0">
                <a:solidFill>
                  <a:schemeClr val="accent1"/>
                </a:solidFill>
              </a:rPr>
              <a:t>freight</a:t>
            </a:r>
            <a:r>
              <a:rPr lang="en-IE" sz="5200" dirty="0" smtClean="0"/>
              <a:t> overnight to their customers.</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Goods or cargo transported, usually in containers, by land, sea or air.</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6D</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162081621"/>
      </p:ext>
    </p:extLst>
  </p:cSld>
  <p:clrMapOvr>
    <a:masterClrMapping/>
  </p:clrMapOvr>
  <p:transition spd="slow">
    <p:cove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crochet</a:t>
            </a: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lady was an expert in </a:t>
            </a:r>
            <a:r>
              <a:rPr lang="en-IE" sz="5200" b="1" dirty="0" smtClean="0">
                <a:solidFill>
                  <a:schemeClr val="accent1"/>
                </a:solidFill>
              </a:rPr>
              <a:t>crochet</a:t>
            </a:r>
            <a:r>
              <a:rPr lang="en-IE" sz="5200" dirty="0" smtClean="0"/>
              <a:t> and created a baby shawl with ease.</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 handicraft in which yarn is made into a patterned fabric using a hooked needle.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6E</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377898059"/>
      </p:ext>
    </p:extLst>
  </p:cSld>
  <p:clrMapOvr>
    <a:masterClrMapping/>
  </p:clrMapOvr>
  <p:transition spd="slow">
    <p:cove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9600" dirty="0" smtClean="0"/>
              <a:t>WEEK 7</a:t>
            </a:r>
            <a:endParaRPr lang="en-IE" sz="9600" dirty="0"/>
          </a:p>
        </p:txBody>
      </p:sp>
      <p:sp>
        <p:nvSpPr>
          <p:cNvPr id="3" name="Content Placeholder 2"/>
          <p:cNvSpPr>
            <a:spLocks noGrp="1"/>
          </p:cNvSpPr>
          <p:nvPr>
            <p:ph idx="1"/>
          </p:nvPr>
        </p:nvSpPr>
        <p:spPr/>
        <p:txBody>
          <a:bodyPr>
            <a:noAutofit/>
          </a:bodyPr>
          <a:lstStyle/>
          <a:p>
            <a:r>
              <a:rPr lang="en-IE" sz="4400" b="1" dirty="0" smtClean="0"/>
              <a:t>HAZARD</a:t>
            </a:r>
          </a:p>
          <a:p>
            <a:r>
              <a:rPr lang="en-IE" sz="4400" b="1" dirty="0" smtClean="0"/>
              <a:t>VALID</a:t>
            </a:r>
          </a:p>
          <a:p>
            <a:r>
              <a:rPr lang="en-IE" sz="4400" b="1" dirty="0" smtClean="0"/>
              <a:t>AILMENT</a:t>
            </a:r>
          </a:p>
          <a:p>
            <a:r>
              <a:rPr lang="en-IE" sz="4400" b="1" dirty="0" smtClean="0"/>
              <a:t>BRAILLE</a:t>
            </a:r>
          </a:p>
          <a:p>
            <a:r>
              <a:rPr lang="en-IE" sz="4400" b="1" dirty="0" smtClean="0"/>
              <a:t>RELY</a:t>
            </a:r>
            <a:endParaRPr lang="en-IE" sz="4400" b="1" dirty="0"/>
          </a:p>
        </p:txBody>
      </p:sp>
      <p:sp>
        <p:nvSpPr>
          <p:cNvPr id="4" name="TextBox 3"/>
          <p:cNvSpPr txBox="1"/>
          <p:nvPr/>
        </p:nvSpPr>
        <p:spPr>
          <a:xfrm>
            <a:off x="2051720"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243600273"/>
      </p:ext>
    </p:extLst>
  </p:cSld>
  <p:clrMapOvr>
    <a:masterClrMapping/>
  </p:clrMapOvr>
  <p:transition spd="slow">
    <p:cove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hazard</a:t>
            </a:r>
          </a:p>
        </p:txBody>
      </p:sp>
      <p:sp>
        <p:nvSpPr>
          <p:cNvPr id="4" name="Text Placeholder 3"/>
          <p:cNvSpPr>
            <a:spLocks noGrp="1"/>
          </p:cNvSpPr>
          <p:nvPr>
            <p:ph type="body" idx="1"/>
          </p:nvPr>
        </p:nvSpPr>
        <p:spPr>
          <a:xfrm>
            <a:off x="762000" y="3140968"/>
            <a:ext cx="7554416" cy="2726432"/>
          </a:xfrm>
        </p:spPr>
        <p:txBody>
          <a:bodyPr>
            <a:noAutofit/>
          </a:bodyPr>
          <a:lstStyle/>
          <a:p>
            <a:r>
              <a:rPr lang="en-IE" sz="5400" dirty="0" smtClean="0"/>
              <a:t>The building collapsed creating a dangerous </a:t>
            </a:r>
            <a:r>
              <a:rPr lang="en-IE" sz="5400" b="1" dirty="0" smtClean="0">
                <a:solidFill>
                  <a:schemeClr val="accent1"/>
                </a:solidFill>
              </a:rPr>
              <a:t>hazard</a:t>
            </a:r>
            <a:r>
              <a:rPr lang="en-IE" sz="5400" dirty="0" smtClean="0"/>
              <a:t> to passers-by.</a:t>
            </a:r>
            <a:endParaRPr lang="en-IE" sz="54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A danger or risk.</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7A</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595332978"/>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grandstand</a:t>
            </a:r>
          </a:p>
        </p:txBody>
      </p:sp>
      <p:sp>
        <p:nvSpPr>
          <p:cNvPr id="4" name="Text Placeholder 3"/>
          <p:cNvSpPr>
            <a:spLocks noGrp="1"/>
          </p:cNvSpPr>
          <p:nvPr>
            <p:ph type="body" idx="1"/>
          </p:nvPr>
        </p:nvSpPr>
        <p:spPr>
          <a:xfrm>
            <a:off x="762000" y="3140968"/>
            <a:ext cx="7554416" cy="2726432"/>
          </a:xfrm>
        </p:spPr>
        <p:txBody>
          <a:bodyPr>
            <a:noAutofit/>
          </a:bodyPr>
          <a:lstStyle/>
          <a:p>
            <a:r>
              <a:rPr lang="en-IE" sz="6000" dirty="0" smtClean="0"/>
              <a:t>The crowds in the </a:t>
            </a:r>
            <a:r>
              <a:rPr lang="en-IE" sz="6000" b="1" dirty="0" smtClean="0">
                <a:solidFill>
                  <a:schemeClr val="accent1"/>
                </a:solidFill>
              </a:rPr>
              <a:t>grandstand</a:t>
            </a:r>
            <a:r>
              <a:rPr lang="en-IE" sz="6000" dirty="0" smtClean="0"/>
              <a:t> cheered on the winning horse.</a:t>
            </a:r>
            <a:endParaRPr lang="en-IE" sz="60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The main stand for spectators, usually at a racecourse.</a:t>
            </a:r>
            <a:endParaRPr lang="en-IE" sz="2800" b="1" dirty="0">
              <a:solidFill>
                <a:schemeClr val="bg1"/>
              </a:solidFill>
            </a:endParaRPr>
          </a:p>
        </p:txBody>
      </p:sp>
      <p:sp>
        <p:nvSpPr>
          <p:cNvPr id="7" name="TextBox 6"/>
          <p:cNvSpPr txBox="1"/>
          <p:nvPr/>
        </p:nvSpPr>
        <p:spPr>
          <a:xfrm>
            <a:off x="7380312" y="36946"/>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1B</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575100280"/>
      </p:ext>
    </p:extLst>
  </p:cSld>
  <p:clrMapOvr>
    <a:masterClrMapping/>
  </p:clrMapOvr>
  <p:transition spd="slow">
    <p:cove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valid</a:t>
            </a:r>
          </a:p>
        </p:txBody>
      </p:sp>
      <p:sp>
        <p:nvSpPr>
          <p:cNvPr id="4" name="Text Placeholder 3"/>
          <p:cNvSpPr>
            <a:spLocks noGrp="1"/>
          </p:cNvSpPr>
          <p:nvPr>
            <p:ph type="body" idx="1"/>
          </p:nvPr>
        </p:nvSpPr>
        <p:spPr>
          <a:xfrm>
            <a:off x="762000" y="3140968"/>
            <a:ext cx="7554416" cy="2726432"/>
          </a:xfrm>
        </p:spPr>
        <p:txBody>
          <a:bodyPr>
            <a:noAutofit/>
          </a:bodyPr>
          <a:lstStyle/>
          <a:p>
            <a:r>
              <a:rPr lang="en-IE" sz="5400" dirty="0" smtClean="0"/>
              <a:t>The lady presented her </a:t>
            </a:r>
            <a:r>
              <a:rPr lang="en-IE" sz="5400" b="1" dirty="0" smtClean="0">
                <a:solidFill>
                  <a:schemeClr val="accent1"/>
                </a:solidFill>
              </a:rPr>
              <a:t>valid</a:t>
            </a:r>
            <a:r>
              <a:rPr lang="en-IE" sz="5400" dirty="0" smtClean="0"/>
              <a:t> passport to the customs officer.</a:t>
            </a:r>
            <a:endParaRPr lang="en-IE" sz="54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Legally sound or acceptable, not having reached its expiry date.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7B</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50799784"/>
      </p:ext>
    </p:extLst>
  </p:cSld>
  <p:clrMapOvr>
    <a:masterClrMapping/>
  </p:clrMapOvr>
  <p:transition spd="slow">
    <p:cove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ailment</a:t>
            </a:r>
          </a:p>
        </p:txBody>
      </p:sp>
      <p:sp>
        <p:nvSpPr>
          <p:cNvPr id="4" name="Text Placeholder 3"/>
          <p:cNvSpPr>
            <a:spLocks noGrp="1"/>
          </p:cNvSpPr>
          <p:nvPr>
            <p:ph type="body" idx="1"/>
          </p:nvPr>
        </p:nvSpPr>
        <p:spPr>
          <a:xfrm>
            <a:off x="762000" y="3140968"/>
            <a:ext cx="7554416" cy="2726432"/>
          </a:xfrm>
        </p:spPr>
        <p:txBody>
          <a:bodyPr>
            <a:noAutofit/>
          </a:bodyPr>
          <a:lstStyle/>
          <a:p>
            <a:r>
              <a:rPr lang="en-IE" sz="5400" dirty="0" smtClean="0"/>
              <a:t>The man went to the doctor and told her of his </a:t>
            </a:r>
            <a:r>
              <a:rPr lang="en-IE" sz="5400" b="1" dirty="0" smtClean="0">
                <a:solidFill>
                  <a:schemeClr val="accent1"/>
                </a:solidFill>
              </a:rPr>
              <a:t>ailment</a:t>
            </a:r>
            <a:r>
              <a:rPr lang="en-IE" sz="5400" dirty="0" smtClean="0"/>
              <a:t>.</a:t>
            </a:r>
            <a:endParaRPr lang="en-IE" sz="54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An illness, especially a minor one.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7C</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338950547"/>
      </p:ext>
    </p:extLst>
  </p:cSld>
  <p:clrMapOvr>
    <a:masterClrMapping/>
  </p:clrMapOvr>
  <p:transition spd="slow">
    <p:cove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braille</a:t>
            </a: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blind pupil expertly used his fingertips to read the book in </a:t>
            </a:r>
            <a:r>
              <a:rPr lang="en-IE" sz="5200" b="1" dirty="0" smtClean="0">
                <a:solidFill>
                  <a:schemeClr val="accent1"/>
                </a:solidFill>
              </a:rPr>
              <a:t>Braille</a:t>
            </a:r>
            <a:r>
              <a:rPr lang="en-IE" sz="5200" dirty="0" smtClean="0"/>
              <a:t>.</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A system of writing and printing for the blind.</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7D</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934625391"/>
      </p:ext>
    </p:extLst>
  </p:cSld>
  <p:clrMapOvr>
    <a:masterClrMapping/>
  </p:clrMapOvr>
  <p:transition spd="slow">
    <p:cove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rely</a:t>
            </a: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dancer had to </a:t>
            </a:r>
            <a:r>
              <a:rPr lang="en-IE" sz="5200" b="1" dirty="0" smtClean="0">
                <a:solidFill>
                  <a:schemeClr val="accent1"/>
                </a:solidFill>
              </a:rPr>
              <a:t>rely</a:t>
            </a:r>
            <a:r>
              <a:rPr lang="en-IE" sz="5200" dirty="0" smtClean="0"/>
              <a:t> on her friend for a lift to the afternoon rehearsal.</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To depend on with confidence. To put your trust in someone.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7E</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857218467"/>
      </p:ext>
    </p:extLst>
  </p:cSld>
  <p:clrMapOvr>
    <a:masterClrMapping/>
  </p:clrMapOvr>
  <p:transition spd="slow">
    <p:cove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9600" dirty="0" smtClean="0"/>
              <a:t>WEEK 8</a:t>
            </a:r>
            <a:endParaRPr lang="en-IE" sz="9600" dirty="0"/>
          </a:p>
        </p:txBody>
      </p:sp>
      <p:sp>
        <p:nvSpPr>
          <p:cNvPr id="3" name="Content Placeholder 2"/>
          <p:cNvSpPr>
            <a:spLocks noGrp="1"/>
          </p:cNvSpPr>
          <p:nvPr>
            <p:ph idx="1"/>
          </p:nvPr>
        </p:nvSpPr>
        <p:spPr/>
        <p:txBody>
          <a:bodyPr>
            <a:noAutofit/>
          </a:bodyPr>
          <a:lstStyle/>
          <a:p>
            <a:r>
              <a:rPr lang="en-IE" sz="4400" b="1" dirty="0" smtClean="0"/>
              <a:t>RARE</a:t>
            </a:r>
          </a:p>
          <a:p>
            <a:r>
              <a:rPr lang="en-IE" sz="4400" b="1" dirty="0" smtClean="0"/>
              <a:t>QUANTITY</a:t>
            </a:r>
          </a:p>
          <a:p>
            <a:r>
              <a:rPr lang="en-IE" sz="4400" b="1" dirty="0" smtClean="0"/>
              <a:t>DARN</a:t>
            </a:r>
          </a:p>
          <a:p>
            <a:r>
              <a:rPr lang="en-IE" sz="4400" b="1" dirty="0" smtClean="0"/>
              <a:t>GRASP</a:t>
            </a:r>
          </a:p>
          <a:p>
            <a:r>
              <a:rPr lang="en-IE" sz="4400" b="1" dirty="0" smtClean="0"/>
              <a:t>BOTCH</a:t>
            </a:r>
            <a:endParaRPr lang="en-IE" sz="4400" b="1" dirty="0"/>
          </a:p>
        </p:txBody>
      </p:sp>
      <p:sp>
        <p:nvSpPr>
          <p:cNvPr id="4" name="TextBox 3"/>
          <p:cNvSpPr txBox="1"/>
          <p:nvPr/>
        </p:nvSpPr>
        <p:spPr>
          <a:xfrm>
            <a:off x="2051720"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887078107"/>
      </p:ext>
    </p:extLst>
  </p:cSld>
  <p:clrMapOvr>
    <a:masterClrMapping/>
  </p:clrMapOvr>
  <p:transition spd="slow">
    <p:cove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rare</a:t>
            </a: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lizard species was so </a:t>
            </a:r>
            <a:r>
              <a:rPr lang="en-IE" sz="5200" b="1" dirty="0" smtClean="0">
                <a:solidFill>
                  <a:schemeClr val="accent1"/>
                </a:solidFill>
              </a:rPr>
              <a:t>rare</a:t>
            </a:r>
            <a:r>
              <a:rPr lang="en-IE" sz="5200" dirty="0" smtClean="0"/>
              <a:t>, no-one had ever photographed it before.</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Seldom done or found. Uncommon or unusual.</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8A</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27430570"/>
      </p:ext>
    </p:extLst>
  </p:cSld>
  <p:clrMapOvr>
    <a:masterClrMapping/>
  </p:clrMapOvr>
  <p:transition spd="slow">
    <p:cove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quantity</a:t>
            </a:r>
          </a:p>
        </p:txBody>
      </p:sp>
      <p:sp>
        <p:nvSpPr>
          <p:cNvPr id="4" name="Text Placeholder 3"/>
          <p:cNvSpPr>
            <a:spLocks noGrp="1"/>
          </p:cNvSpPr>
          <p:nvPr>
            <p:ph type="body" idx="1"/>
          </p:nvPr>
        </p:nvSpPr>
        <p:spPr>
          <a:xfrm>
            <a:off x="762000" y="3140968"/>
            <a:ext cx="7554416" cy="2726432"/>
          </a:xfrm>
        </p:spPr>
        <p:txBody>
          <a:bodyPr>
            <a:noAutofit/>
          </a:bodyPr>
          <a:lstStyle/>
          <a:p>
            <a:r>
              <a:rPr lang="en-IE" sz="4800" dirty="0" smtClean="0"/>
              <a:t>The baker followed the recipe using the recommended </a:t>
            </a:r>
            <a:r>
              <a:rPr lang="en-IE" sz="4800" b="1" dirty="0" smtClean="0">
                <a:solidFill>
                  <a:schemeClr val="accent1"/>
                </a:solidFill>
              </a:rPr>
              <a:t>quantity</a:t>
            </a:r>
            <a:r>
              <a:rPr lang="en-IE" sz="4800" dirty="0" smtClean="0"/>
              <a:t> of flour.</a:t>
            </a:r>
            <a:endParaRPr lang="en-IE" sz="48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An amount or measure of something.</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8B</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914740624"/>
      </p:ext>
    </p:extLst>
  </p:cSld>
  <p:clrMapOvr>
    <a:masterClrMapping/>
  </p:clrMapOvr>
  <p:transition spd="slow">
    <p:cove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darn</a:t>
            </a: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sailor had to </a:t>
            </a:r>
            <a:r>
              <a:rPr lang="en-IE" sz="5200" b="1" dirty="0" smtClean="0">
                <a:solidFill>
                  <a:schemeClr val="accent1"/>
                </a:solidFill>
              </a:rPr>
              <a:t>darn</a:t>
            </a:r>
            <a:r>
              <a:rPr lang="en-IE" sz="5200" dirty="0" smtClean="0"/>
              <a:t> the socks as he only had two </a:t>
            </a:r>
            <a:r>
              <a:rPr lang="en-IE" sz="5200" dirty="0" smtClean="0"/>
              <a:t>pairs </a:t>
            </a:r>
            <a:r>
              <a:rPr lang="en-IE" sz="5200" dirty="0" smtClean="0"/>
              <a:t>for the journey.</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755576" y="1700808"/>
            <a:ext cx="7416824" cy="1384995"/>
          </a:xfrm>
          <a:prstGeom prst="rect">
            <a:avLst/>
          </a:prstGeom>
          <a:noFill/>
        </p:spPr>
        <p:txBody>
          <a:bodyPr wrap="square" rtlCol="0">
            <a:spAutoFit/>
          </a:bodyPr>
          <a:lstStyle/>
          <a:p>
            <a:r>
              <a:rPr lang="en-IE" sz="2800" b="1" dirty="0" smtClean="0">
                <a:solidFill>
                  <a:schemeClr val="bg1"/>
                </a:solidFill>
              </a:rPr>
              <a:t>To mend a hole, especially in a knitted garment, by weaving yarn across the hole with a needle.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8C</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01259694"/>
      </p:ext>
    </p:extLst>
  </p:cSld>
  <p:clrMapOvr>
    <a:masterClrMapping/>
  </p:clrMapOvr>
  <p:transition spd="slow">
    <p:cove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grasp</a:t>
            </a: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climber had a firm </a:t>
            </a:r>
            <a:r>
              <a:rPr lang="en-IE" sz="5200" b="1" dirty="0" smtClean="0">
                <a:solidFill>
                  <a:schemeClr val="accent1"/>
                </a:solidFill>
              </a:rPr>
              <a:t>grasp</a:t>
            </a:r>
            <a:r>
              <a:rPr lang="en-IE" sz="5200" dirty="0" smtClean="0"/>
              <a:t> of the rope as he abseiled down the cliff.</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To hold or grip firmly. To understand a fact, meaning or concept.</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8D</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4159670116"/>
      </p:ext>
    </p:extLst>
  </p:cSld>
  <p:clrMapOvr>
    <a:masterClrMapping/>
  </p:clrMapOvr>
  <p:transition spd="slow">
    <p:cove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botch</a:t>
            </a: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mechanic made a </a:t>
            </a:r>
            <a:r>
              <a:rPr lang="en-IE" sz="5200" b="1" dirty="0" smtClean="0">
                <a:solidFill>
                  <a:schemeClr val="accent1"/>
                </a:solidFill>
              </a:rPr>
              <a:t>botch</a:t>
            </a:r>
            <a:r>
              <a:rPr lang="en-IE" sz="5200" dirty="0" smtClean="0"/>
              <a:t> of repairing the oil tank in the car.</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 clumsy or poor piece of work, especially on a repair job.</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8E</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636373885"/>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pew</a:t>
            </a:r>
          </a:p>
        </p:txBody>
      </p:sp>
      <p:sp>
        <p:nvSpPr>
          <p:cNvPr id="4" name="Text Placeholder 3"/>
          <p:cNvSpPr>
            <a:spLocks noGrp="1"/>
          </p:cNvSpPr>
          <p:nvPr>
            <p:ph type="body" idx="1"/>
          </p:nvPr>
        </p:nvSpPr>
        <p:spPr>
          <a:xfrm>
            <a:off x="762000" y="3140968"/>
            <a:ext cx="7554416" cy="2726432"/>
          </a:xfrm>
        </p:spPr>
        <p:txBody>
          <a:bodyPr>
            <a:noAutofit/>
          </a:bodyPr>
          <a:lstStyle/>
          <a:p>
            <a:r>
              <a:rPr lang="en-IE" sz="6000" dirty="0" smtClean="0"/>
              <a:t>The old lady sat quietly in a </a:t>
            </a:r>
            <a:r>
              <a:rPr lang="en-IE" sz="6000" b="1" dirty="0" smtClean="0">
                <a:solidFill>
                  <a:schemeClr val="accent1"/>
                </a:solidFill>
              </a:rPr>
              <a:t>pew</a:t>
            </a:r>
            <a:r>
              <a:rPr lang="en-IE" sz="6000" dirty="0" smtClean="0">
                <a:solidFill>
                  <a:schemeClr val="accent1"/>
                </a:solidFill>
              </a:rPr>
              <a:t> </a:t>
            </a:r>
            <a:r>
              <a:rPr lang="en-IE" sz="6000" dirty="0" smtClean="0"/>
              <a:t>near the front of the church.</a:t>
            </a:r>
            <a:endParaRPr lang="en-IE" sz="60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A long bench with a back, usually in a church.</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1C</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274196362"/>
      </p:ext>
    </p:extLst>
  </p:cSld>
  <p:clrMapOvr>
    <a:masterClrMapping/>
  </p:clrMapOvr>
  <p:transition spd="slow">
    <p:cove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9600" dirty="0" smtClean="0"/>
              <a:t>WEEK 9</a:t>
            </a:r>
            <a:endParaRPr lang="en-IE" sz="9600" dirty="0"/>
          </a:p>
        </p:txBody>
      </p:sp>
      <p:sp>
        <p:nvSpPr>
          <p:cNvPr id="3" name="Content Placeholder 2"/>
          <p:cNvSpPr>
            <a:spLocks noGrp="1"/>
          </p:cNvSpPr>
          <p:nvPr>
            <p:ph idx="1"/>
          </p:nvPr>
        </p:nvSpPr>
        <p:spPr/>
        <p:txBody>
          <a:bodyPr>
            <a:noAutofit/>
          </a:bodyPr>
          <a:lstStyle/>
          <a:p>
            <a:r>
              <a:rPr lang="en-IE" sz="4400" b="1" dirty="0" smtClean="0"/>
              <a:t>BOBBIN</a:t>
            </a:r>
          </a:p>
          <a:p>
            <a:r>
              <a:rPr lang="en-IE" sz="4400" b="1" dirty="0" smtClean="0"/>
              <a:t>LATCH</a:t>
            </a:r>
          </a:p>
          <a:p>
            <a:r>
              <a:rPr lang="en-IE" sz="4400" b="1" dirty="0" smtClean="0"/>
              <a:t>SQUABBLE</a:t>
            </a:r>
          </a:p>
          <a:p>
            <a:r>
              <a:rPr lang="en-IE" sz="4400" b="1" dirty="0" smtClean="0"/>
              <a:t>NABBED</a:t>
            </a:r>
          </a:p>
          <a:p>
            <a:r>
              <a:rPr lang="en-IE" sz="4400" b="1" dirty="0" smtClean="0"/>
              <a:t>DOZE</a:t>
            </a:r>
            <a:endParaRPr lang="en-IE" sz="4400" b="1" dirty="0"/>
          </a:p>
        </p:txBody>
      </p:sp>
      <p:sp>
        <p:nvSpPr>
          <p:cNvPr id="4" name="TextBox 3"/>
          <p:cNvSpPr txBox="1"/>
          <p:nvPr/>
        </p:nvSpPr>
        <p:spPr>
          <a:xfrm>
            <a:off x="2051720"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720405764"/>
      </p:ext>
    </p:extLst>
  </p:cSld>
  <p:clrMapOvr>
    <a:masterClrMapping/>
  </p:clrMapOvr>
  <p:transition spd="slow">
    <p:cove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BOBBIN</a:t>
            </a:r>
          </a:p>
        </p:txBody>
      </p:sp>
      <p:sp>
        <p:nvSpPr>
          <p:cNvPr id="4" name="Text Placeholder 3"/>
          <p:cNvSpPr>
            <a:spLocks noGrp="1"/>
          </p:cNvSpPr>
          <p:nvPr>
            <p:ph type="body" idx="1"/>
          </p:nvPr>
        </p:nvSpPr>
        <p:spPr>
          <a:xfrm>
            <a:off x="762000" y="3140968"/>
            <a:ext cx="7554416" cy="2726432"/>
          </a:xfrm>
        </p:spPr>
        <p:txBody>
          <a:bodyPr>
            <a:noAutofit/>
          </a:bodyPr>
          <a:lstStyle/>
          <a:p>
            <a:r>
              <a:rPr lang="en-IE" sz="5100" dirty="0" smtClean="0"/>
              <a:t>The thread got caught in the </a:t>
            </a:r>
            <a:r>
              <a:rPr lang="en-IE" sz="5100" b="1" dirty="0">
                <a:solidFill>
                  <a:schemeClr val="accent1"/>
                </a:solidFill>
              </a:rPr>
              <a:t>bobbin</a:t>
            </a:r>
            <a:r>
              <a:rPr lang="en-IE" sz="5100" dirty="0" smtClean="0"/>
              <a:t> as the machinist sewed the garment.</a:t>
            </a:r>
            <a:endParaRPr lang="en-IE" sz="51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 spool holding thread or yard especially used in machine sewing.</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9A</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72640856"/>
      </p:ext>
    </p:extLst>
  </p:cSld>
  <p:clrMapOvr>
    <a:masterClrMapping/>
  </p:clrMapOvr>
  <p:transition spd="slow">
    <p:cove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latch</a:t>
            </a: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sheep escaped from the field as the </a:t>
            </a:r>
            <a:r>
              <a:rPr lang="en-IE" sz="5200" b="1" dirty="0">
                <a:solidFill>
                  <a:schemeClr val="accent1"/>
                </a:solidFill>
              </a:rPr>
              <a:t>latch</a:t>
            </a:r>
            <a:r>
              <a:rPr lang="en-IE" sz="5200" dirty="0" smtClean="0"/>
              <a:t> on the gate had been left opened.</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 bar with a catch and lever used to fasten a gate or door.</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9B</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343121150"/>
      </p:ext>
    </p:extLst>
  </p:cSld>
  <p:clrMapOvr>
    <a:masterClrMapping/>
  </p:clrMapOvr>
  <p:transition spd="slow">
    <p:cove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squabble</a:t>
            </a: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small children </a:t>
            </a:r>
            <a:r>
              <a:rPr lang="en-IE" sz="5200" b="1" dirty="0">
                <a:solidFill>
                  <a:schemeClr val="accent1"/>
                </a:solidFill>
              </a:rPr>
              <a:t>squabbled</a:t>
            </a:r>
            <a:r>
              <a:rPr lang="en-IE" sz="5200" dirty="0" smtClean="0"/>
              <a:t> over who should be first in the line.</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A petty quarrel or dispute.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9C</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609727452"/>
      </p:ext>
    </p:extLst>
  </p:cSld>
  <p:clrMapOvr>
    <a:masterClrMapping/>
  </p:clrMapOvr>
  <p:transition spd="slow">
    <p:cove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nabbed</a:t>
            </a: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security officers </a:t>
            </a:r>
            <a:r>
              <a:rPr lang="en-IE" sz="5200" b="1" dirty="0">
                <a:solidFill>
                  <a:schemeClr val="accent1"/>
                </a:solidFill>
              </a:rPr>
              <a:t>nabbed</a:t>
            </a:r>
            <a:r>
              <a:rPr lang="en-IE" sz="5200" dirty="0" smtClean="0"/>
              <a:t> the thieves as they emerged from the shop.</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To seize, grab, catch or arrest especially in wrongdoing.</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9D</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486019438"/>
      </p:ext>
    </p:extLst>
  </p:cSld>
  <p:clrMapOvr>
    <a:masterClrMapping/>
  </p:clrMapOvr>
  <p:transition spd="slow">
    <p:cove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doze</a:t>
            </a: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old man </a:t>
            </a:r>
            <a:r>
              <a:rPr lang="en-IE" sz="5200" b="1" dirty="0">
                <a:solidFill>
                  <a:schemeClr val="accent1"/>
                </a:solidFill>
              </a:rPr>
              <a:t>dozed</a:t>
            </a:r>
            <a:r>
              <a:rPr lang="en-IE" sz="5200" dirty="0" smtClean="0"/>
              <a:t> in his armchair after a late lunch.</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A short, light sleep; to be half asleep.</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9E</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4222467326"/>
      </p:ext>
    </p:extLst>
  </p:cSld>
  <p:clrMapOvr>
    <a:masterClrMapping/>
  </p:clrMapOvr>
  <p:transition spd="slow">
    <p:cove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9600" dirty="0" smtClean="0"/>
              <a:t>WEEK 10</a:t>
            </a:r>
            <a:endParaRPr lang="en-IE" sz="9600" dirty="0"/>
          </a:p>
        </p:txBody>
      </p:sp>
      <p:sp>
        <p:nvSpPr>
          <p:cNvPr id="3" name="Content Placeholder 2"/>
          <p:cNvSpPr>
            <a:spLocks noGrp="1"/>
          </p:cNvSpPr>
          <p:nvPr>
            <p:ph idx="1"/>
          </p:nvPr>
        </p:nvSpPr>
        <p:spPr/>
        <p:txBody>
          <a:bodyPr>
            <a:noAutofit/>
          </a:bodyPr>
          <a:lstStyle/>
          <a:p>
            <a:r>
              <a:rPr lang="en-IE" sz="4400" b="1" dirty="0" smtClean="0"/>
              <a:t>DAWDLE</a:t>
            </a:r>
          </a:p>
          <a:p>
            <a:r>
              <a:rPr lang="en-IE" sz="4400" b="1" dirty="0" smtClean="0"/>
              <a:t>BELLOWS</a:t>
            </a:r>
          </a:p>
          <a:p>
            <a:r>
              <a:rPr lang="en-IE" sz="4400" b="1" dirty="0" smtClean="0"/>
              <a:t>HEADSTRONG</a:t>
            </a:r>
          </a:p>
          <a:p>
            <a:r>
              <a:rPr lang="en-IE" sz="4400" b="1" dirty="0" smtClean="0"/>
              <a:t>LEISURE</a:t>
            </a:r>
          </a:p>
          <a:p>
            <a:r>
              <a:rPr lang="en-IE" sz="4400" b="1" dirty="0" smtClean="0"/>
              <a:t>MAIMED</a:t>
            </a:r>
            <a:endParaRPr lang="en-IE" sz="4400" b="1" dirty="0"/>
          </a:p>
        </p:txBody>
      </p:sp>
      <p:sp>
        <p:nvSpPr>
          <p:cNvPr id="4" name="TextBox 3"/>
          <p:cNvSpPr txBox="1"/>
          <p:nvPr/>
        </p:nvSpPr>
        <p:spPr>
          <a:xfrm>
            <a:off x="2051720"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913813206"/>
      </p:ext>
    </p:extLst>
  </p:cSld>
  <p:clrMapOvr>
    <a:masterClrMapping/>
  </p:clrMapOvr>
  <p:transition spd="slow">
    <p:cove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DAWDLE</a:t>
            </a: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children </a:t>
            </a:r>
            <a:r>
              <a:rPr lang="en-IE" sz="5200" b="1" dirty="0">
                <a:solidFill>
                  <a:schemeClr val="accent1"/>
                </a:solidFill>
              </a:rPr>
              <a:t>dawdled</a:t>
            </a:r>
            <a:r>
              <a:rPr lang="en-IE" sz="5200" dirty="0" smtClean="0"/>
              <a:t> as they returned to class after the morning break.</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To walk slowly and idly, usually in order to delay or waste time.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10A</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238602951"/>
      </p:ext>
    </p:extLst>
  </p:cSld>
  <p:clrMapOvr>
    <a:masterClrMapping/>
  </p:clrMapOvr>
  <p:transition spd="slow">
    <p:cove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BELLOWS</a:t>
            </a: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servant had to use the </a:t>
            </a:r>
            <a:r>
              <a:rPr lang="en-IE" sz="5200" b="1" dirty="0">
                <a:solidFill>
                  <a:schemeClr val="accent1"/>
                </a:solidFill>
              </a:rPr>
              <a:t>bellows</a:t>
            </a:r>
            <a:r>
              <a:rPr lang="en-IE" sz="5200" dirty="0" smtClean="0"/>
              <a:t> to spark the fire into life again.</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 device with an air bag that emits a stream of air, used to blow air into a fire.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10</a:t>
            </a:r>
            <a:r>
              <a:rPr lang="en-IE" sz="2000" dirty="0">
                <a:latin typeface="+mj-lt"/>
              </a:rPr>
              <a:t>B</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189507700"/>
      </p:ext>
    </p:extLst>
  </p:cSld>
  <p:clrMapOvr>
    <a:masterClrMapping/>
  </p:clrMapOvr>
  <p:transition spd="slow">
    <p:cove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HEADSTRONG</a:t>
            </a: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a:t>
            </a:r>
            <a:r>
              <a:rPr lang="en-IE" sz="5200" b="1" dirty="0">
                <a:solidFill>
                  <a:schemeClr val="accent1"/>
                </a:solidFill>
              </a:rPr>
              <a:t>headstrong</a:t>
            </a:r>
            <a:r>
              <a:rPr lang="en-IE" sz="5200" dirty="0" smtClean="0"/>
              <a:t> girl hurled herself into the path of the oncoming carriage.</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Determined to have one’s own way; obstinate, stubborn.</a:t>
            </a:r>
            <a:endParaRPr lang="en-IE" sz="2800" b="1" dirty="0">
              <a:solidFill>
                <a:schemeClr val="bg1"/>
              </a:solidFill>
            </a:endParaRPr>
          </a:p>
        </p:txBody>
      </p:sp>
      <p:sp>
        <p:nvSpPr>
          <p:cNvPr id="7" name="TextBox 6"/>
          <p:cNvSpPr txBox="1"/>
          <p:nvPr/>
        </p:nvSpPr>
        <p:spPr>
          <a:xfrm>
            <a:off x="7308304"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10C</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859139725"/>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pulse</a:t>
            </a:r>
          </a:p>
        </p:txBody>
      </p:sp>
      <p:sp>
        <p:nvSpPr>
          <p:cNvPr id="4" name="Text Placeholder 3"/>
          <p:cNvSpPr>
            <a:spLocks noGrp="1"/>
          </p:cNvSpPr>
          <p:nvPr>
            <p:ph type="body" idx="1"/>
          </p:nvPr>
        </p:nvSpPr>
        <p:spPr>
          <a:xfrm>
            <a:off x="762000" y="3140968"/>
            <a:ext cx="7554416" cy="2726432"/>
          </a:xfrm>
        </p:spPr>
        <p:txBody>
          <a:bodyPr>
            <a:noAutofit/>
          </a:bodyPr>
          <a:lstStyle/>
          <a:p>
            <a:r>
              <a:rPr lang="en-IE" sz="6000" dirty="0" smtClean="0"/>
              <a:t>The doctor took the </a:t>
            </a:r>
            <a:r>
              <a:rPr lang="en-IE" sz="6000" b="1" dirty="0" smtClean="0">
                <a:solidFill>
                  <a:schemeClr val="accent1"/>
                </a:solidFill>
              </a:rPr>
              <a:t>pulse</a:t>
            </a:r>
            <a:r>
              <a:rPr lang="en-IE" sz="6000" dirty="0" smtClean="0"/>
              <a:t> of the patient as she clung onto life.</a:t>
            </a:r>
            <a:endParaRPr lang="en-IE" sz="60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The regular beat of the blood as it flows through the arteries, usually felt in the wrists. </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1D</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707505000"/>
      </p:ext>
    </p:extLst>
  </p:cSld>
  <p:clrMapOvr>
    <a:masterClrMapping/>
  </p:clrMapOvr>
  <p:transition spd="slow">
    <p:cove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LEISURE</a:t>
            </a:r>
          </a:p>
        </p:txBody>
      </p:sp>
      <p:sp>
        <p:nvSpPr>
          <p:cNvPr id="4" name="Text Placeholder 3"/>
          <p:cNvSpPr>
            <a:spLocks noGrp="1"/>
          </p:cNvSpPr>
          <p:nvPr>
            <p:ph type="body" idx="1"/>
          </p:nvPr>
        </p:nvSpPr>
        <p:spPr>
          <a:xfrm>
            <a:off x="762000" y="3140968"/>
            <a:ext cx="7554416" cy="2726432"/>
          </a:xfrm>
        </p:spPr>
        <p:txBody>
          <a:bodyPr>
            <a:noAutofit/>
          </a:bodyPr>
          <a:lstStyle/>
          <a:p>
            <a:r>
              <a:rPr lang="en-IE" sz="4800" dirty="0" smtClean="0"/>
              <a:t>The boy used his </a:t>
            </a:r>
            <a:r>
              <a:rPr lang="en-IE" sz="4800" b="1" dirty="0">
                <a:solidFill>
                  <a:schemeClr val="accent1"/>
                </a:solidFill>
              </a:rPr>
              <a:t>leisure</a:t>
            </a:r>
            <a:r>
              <a:rPr lang="en-IE" sz="4800" dirty="0" smtClean="0"/>
              <a:t> time to engage in his favourite pastime of swimming.</a:t>
            </a:r>
            <a:endParaRPr lang="en-IE" sz="48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Free time from work or other commitments to enjoy hobbies, pastimes or sport.</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10D</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997553080"/>
      </p:ext>
    </p:extLst>
  </p:cSld>
  <p:clrMapOvr>
    <a:masterClrMapping/>
  </p:clrMapOvr>
  <p:transition spd="slow">
    <p:cove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MAIMED</a:t>
            </a: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lady was </a:t>
            </a:r>
            <a:r>
              <a:rPr lang="en-IE" sz="5200" b="1" dirty="0">
                <a:solidFill>
                  <a:schemeClr val="accent1"/>
                </a:solidFill>
              </a:rPr>
              <a:t>maimed</a:t>
            </a:r>
            <a:r>
              <a:rPr lang="en-IE" sz="5200" dirty="0" smtClean="0"/>
              <a:t> as a result of the terrible explosion.</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To cripple, injure, disable or wound</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10E</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79168567"/>
      </p:ext>
    </p:extLst>
  </p:cSld>
  <p:clrMapOvr>
    <a:masterClrMapping/>
  </p:clrMapOvr>
  <p:transition spd="slow">
    <p:cove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9600" dirty="0" smtClean="0"/>
              <a:t>WEEK 11</a:t>
            </a:r>
            <a:endParaRPr lang="en-IE" sz="9600" dirty="0"/>
          </a:p>
        </p:txBody>
      </p:sp>
      <p:sp>
        <p:nvSpPr>
          <p:cNvPr id="3" name="Content Placeholder 2"/>
          <p:cNvSpPr>
            <a:spLocks noGrp="1"/>
          </p:cNvSpPr>
          <p:nvPr>
            <p:ph idx="1"/>
          </p:nvPr>
        </p:nvSpPr>
        <p:spPr/>
        <p:txBody>
          <a:bodyPr>
            <a:noAutofit/>
          </a:bodyPr>
          <a:lstStyle/>
          <a:p>
            <a:r>
              <a:rPr lang="en-IE" sz="4400" b="1" dirty="0" smtClean="0"/>
              <a:t>TOMB</a:t>
            </a:r>
          </a:p>
          <a:p>
            <a:r>
              <a:rPr lang="en-IE" sz="4400" b="1" dirty="0" smtClean="0"/>
              <a:t>PINED</a:t>
            </a:r>
          </a:p>
          <a:p>
            <a:r>
              <a:rPr lang="en-IE" sz="4400" b="1" dirty="0" smtClean="0"/>
              <a:t>VENEER</a:t>
            </a:r>
          </a:p>
          <a:p>
            <a:r>
              <a:rPr lang="en-IE" sz="4400" b="1" dirty="0" smtClean="0"/>
              <a:t>PUNY</a:t>
            </a:r>
          </a:p>
          <a:p>
            <a:r>
              <a:rPr lang="en-IE" sz="4400" b="1" dirty="0" smtClean="0"/>
              <a:t>REMEDY</a:t>
            </a:r>
            <a:endParaRPr lang="en-IE" sz="4400" b="1" dirty="0"/>
          </a:p>
        </p:txBody>
      </p:sp>
      <p:sp>
        <p:nvSpPr>
          <p:cNvPr id="4" name="TextBox 3"/>
          <p:cNvSpPr txBox="1"/>
          <p:nvPr/>
        </p:nvSpPr>
        <p:spPr>
          <a:xfrm>
            <a:off x="2051720"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779463322"/>
      </p:ext>
    </p:extLst>
  </p:cSld>
  <p:clrMapOvr>
    <a:masterClrMapping/>
  </p:clrMapOvr>
  <p:transition spd="slow">
    <p:cove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TOMB</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princess was laid to rest in a specially created </a:t>
            </a:r>
            <a:r>
              <a:rPr lang="en-IE" sz="5200" b="1" dirty="0">
                <a:solidFill>
                  <a:schemeClr val="accent1"/>
                </a:solidFill>
              </a:rPr>
              <a:t>tomb</a:t>
            </a:r>
            <a:r>
              <a:rPr lang="en-IE" sz="5200" dirty="0" smtClean="0"/>
              <a:t> near the palace.</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 large vault, usually under the ground, for burial of the dead.</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11A</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081178137"/>
      </p:ext>
    </p:extLst>
  </p:cSld>
  <p:clrMapOvr>
    <a:masterClrMapping/>
  </p:clrMapOvr>
  <p:transition spd="slow">
    <p:cove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PINED</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carpenter </a:t>
            </a:r>
            <a:r>
              <a:rPr lang="en-IE" sz="5200" b="1" dirty="0">
                <a:solidFill>
                  <a:schemeClr val="accent1"/>
                </a:solidFill>
              </a:rPr>
              <a:t>pined </a:t>
            </a:r>
            <a:r>
              <a:rPr lang="en-IE" sz="5200" dirty="0" smtClean="0"/>
              <a:t>for his wife who had been missing for two weeks.</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To yearn or long eagerly for; usually to yearn for someone deceased or away from home.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11</a:t>
            </a:r>
            <a:r>
              <a:rPr lang="en-IE" sz="2000" dirty="0">
                <a:latin typeface="+mj-lt"/>
              </a:rPr>
              <a:t>B</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584420453"/>
      </p:ext>
    </p:extLst>
  </p:cSld>
  <p:clrMapOvr>
    <a:masterClrMapping/>
  </p:clrMapOvr>
  <p:transition spd="slow">
    <p:cove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VENEER</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She was really a cruel person, with a </a:t>
            </a:r>
            <a:r>
              <a:rPr lang="en-IE" sz="5200" b="1" dirty="0">
                <a:solidFill>
                  <a:schemeClr val="accent1"/>
                </a:solidFill>
              </a:rPr>
              <a:t>veneer</a:t>
            </a:r>
            <a:r>
              <a:rPr lang="en-IE" sz="5200" dirty="0" smtClean="0"/>
              <a:t> of kindliness.</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To give a deceptive outward appearance of good quality</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11C</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25768393"/>
      </p:ext>
    </p:extLst>
  </p:cSld>
  <p:clrMapOvr>
    <a:masterClrMapping/>
  </p:clrMapOvr>
  <p:transition spd="slow">
    <p:cove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PUNY</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a:t>
            </a:r>
            <a:r>
              <a:rPr lang="en-IE" sz="5200" b="1" dirty="0">
                <a:solidFill>
                  <a:schemeClr val="accent1"/>
                </a:solidFill>
              </a:rPr>
              <a:t>puny</a:t>
            </a:r>
            <a:r>
              <a:rPr lang="en-IE" sz="5200" dirty="0" smtClean="0"/>
              <a:t> servant was unable to lift the heavy tray to the table.</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Small in size or stature; weak, feeble.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11D</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4149181895"/>
      </p:ext>
    </p:extLst>
  </p:cSld>
  <p:clrMapOvr>
    <a:masterClrMapping/>
  </p:clrMapOvr>
  <p:transition spd="slow">
    <p:cove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REMEDY</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mother sought a </a:t>
            </a:r>
            <a:r>
              <a:rPr lang="en-IE" sz="5200" b="1" dirty="0">
                <a:solidFill>
                  <a:schemeClr val="accent1"/>
                </a:solidFill>
              </a:rPr>
              <a:t>remedy</a:t>
            </a:r>
            <a:r>
              <a:rPr lang="en-IE" sz="5200" dirty="0" smtClean="0"/>
              <a:t> for her daughter’s strange illness.</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Something that cures or relieves a disease, like a medicine or potion.</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11E</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954176410"/>
      </p:ext>
    </p:extLst>
  </p:cSld>
  <p:clrMapOvr>
    <a:masterClrMapping/>
  </p:clrMapOvr>
  <p:transition spd="slow">
    <p:cove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9600" dirty="0" smtClean="0"/>
              <a:t>WEEK 12</a:t>
            </a:r>
            <a:endParaRPr lang="en-IE" sz="9600" dirty="0"/>
          </a:p>
        </p:txBody>
      </p:sp>
      <p:sp>
        <p:nvSpPr>
          <p:cNvPr id="3" name="Content Placeholder 2"/>
          <p:cNvSpPr>
            <a:spLocks noGrp="1"/>
          </p:cNvSpPr>
          <p:nvPr>
            <p:ph idx="1"/>
          </p:nvPr>
        </p:nvSpPr>
        <p:spPr/>
        <p:txBody>
          <a:bodyPr>
            <a:noAutofit/>
          </a:bodyPr>
          <a:lstStyle/>
          <a:p>
            <a:r>
              <a:rPr lang="en-IE" sz="4400" b="1" dirty="0" smtClean="0"/>
              <a:t>DECEIVE</a:t>
            </a:r>
          </a:p>
          <a:p>
            <a:r>
              <a:rPr lang="en-IE" sz="4400" b="1" dirty="0" smtClean="0"/>
              <a:t>RALLY</a:t>
            </a:r>
          </a:p>
          <a:p>
            <a:r>
              <a:rPr lang="en-IE" sz="4400" b="1" dirty="0" smtClean="0"/>
              <a:t>FEMUR</a:t>
            </a:r>
          </a:p>
          <a:p>
            <a:r>
              <a:rPr lang="en-IE" sz="4400" b="1" dirty="0" smtClean="0"/>
              <a:t>WIELDED</a:t>
            </a:r>
          </a:p>
          <a:p>
            <a:r>
              <a:rPr lang="en-IE" sz="4400" b="1" dirty="0" smtClean="0"/>
              <a:t>GIRTH</a:t>
            </a:r>
            <a:endParaRPr lang="en-IE" sz="4400" b="1" dirty="0"/>
          </a:p>
        </p:txBody>
      </p:sp>
      <p:sp>
        <p:nvSpPr>
          <p:cNvPr id="4" name="TextBox 3"/>
          <p:cNvSpPr txBox="1"/>
          <p:nvPr/>
        </p:nvSpPr>
        <p:spPr>
          <a:xfrm>
            <a:off x="2051720"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827516545"/>
      </p:ext>
    </p:extLst>
  </p:cSld>
  <p:clrMapOvr>
    <a:masterClrMapping/>
  </p:clrMapOvr>
  <p:transition spd="slow">
    <p:cove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DECEIVE</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secretary was </a:t>
            </a:r>
            <a:r>
              <a:rPr lang="en-IE" sz="5200" b="1" dirty="0">
                <a:solidFill>
                  <a:schemeClr val="accent1"/>
                </a:solidFill>
              </a:rPr>
              <a:t>deceived</a:t>
            </a:r>
            <a:r>
              <a:rPr lang="en-IE" sz="5200" dirty="0" smtClean="0"/>
              <a:t> into thinking that she had missed the meeting.</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To make a person believe something that is false; to mislead purposely.</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12A</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558540122"/>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occur</a:t>
            </a:r>
          </a:p>
        </p:txBody>
      </p:sp>
      <p:sp>
        <p:nvSpPr>
          <p:cNvPr id="4" name="Text Placeholder 3"/>
          <p:cNvSpPr>
            <a:spLocks noGrp="1"/>
          </p:cNvSpPr>
          <p:nvPr>
            <p:ph type="body" idx="1"/>
          </p:nvPr>
        </p:nvSpPr>
        <p:spPr>
          <a:xfrm>
            <a:off x="762000" y="3140968"/>
            <a:ext cx="7554416" cy="2726432"/>
          </a:xfrm>
        </p:spPr>
        <p:txBody>
          <a:bodyPr>
            <a:noAutofit/>
          </a:bodyPr>
          <a:lstStyle/>
          <a:p>
            <a:r>
              <a:rPr lang="en-IE" sz="5900" dirty="0" smtClean="0"/>
              <a:t>The leader promised that she would not allow the event to </a:t>
            </a:r>
            <a:r>
              <a:rPr lang="en-IE" sz="5900" b="1" dirty="0" smtClean="0">
                <a:solidFill>
                  <a:schemeClr val="accent1"/>
                </a:solidFill>
              </a:rPr>
              <a:t>occur</a:t>
            </a:r>
            <a:r>
              <a:rPr lang="en-IE" sz="5900" dirty="0" smtClean="0"/>
              <a:t>.</a:t>
            </a:r>
            <a:endParaRPr lang="en-IE" sz="59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To happen, take place or come to pass.</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1E</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125131807"/>
      </p:ext>
    </p:extLst>
  </p:cSld>
  <p:clrMapOvr>
    <a:masterClrMapping/>
  </p:clrMapOvr>
  <p:transition spd="slow">
    <p:cove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RALLY</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community </a:t>
            </a:r>
            <a:r>
              <a:rPr lang="en-IE" sz="5200" b="1" dirty="0">
                <a:solidFill>
                  <a:schemeClr val="accent1"/>
                </a:solidFill>
              </a:rPr>
              <a:t>rallied </a:t>
            </a:r>
            <a:r>
              <a:rPr lang="en-IE" sz="5200" dirty="0" smtClean="0"/>
              <a:t>around the family who had lost their home in a fire.</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To come together as support or encouragement for a cause or action.</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12</a:t>
            </a:r>
            <a:r>
              <a:rPr lang="en-IE" sz="2000" dirty="0">
                <a:latin typeface="+mj-lt"/>
              </a:rPr>
              <a:t>B</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609125764"/>
      </p:ext>
    </p:extLst>
  </p:cSld>
  <p:clrMapOvr>
    <a:masterClrMapping/>
  </p:clrMapOvr>
  <p:transition spd="slow">
    <p:cove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FEMUR</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cyclist broke his </a:t>
            </a:r>
            <a:r>
              <a:rPr lang="en-IE" sz="5200" b="1" dirty="0">
                <a:solidFill>
                  <a:schemeClr val="accent1"/>
                </a:solidFill>
              </a:rPr>
              <a:t>femur</a:t>
            </a:r>
            <a:r>
              <a:rPr lang="en-IE" sz="5200" dirty="0" smtClean="0"/>
              <a:t> in a collision on the country road.</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The large bone between the hip and the knee; the thigh bone.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12C</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13414177"/>
      </p:ext>
    </p:extLst>
  </p:cSld>
  <p:clrMapOvr>
    <a:masterClrMapping/>
  </p:clrMapOvr>
  <p:transition spd="slow">
    <p:cove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WIELDED</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heartless king </a:t>
            </a:r>
            <a:r>
              <a:rPr lang="en-IE" sz="5200" b="1" dirty="0">
                <a:solidFill>
                  <a:schemeClr val="accent1"/>
                </a:solidFill>
              </a:rPr>
              <a:t>wielded </a:t>
            </a:r>
            <a:r>
              <a:rPr lang="en-IE" sz="5200" dirty="0" smtClean="0"/>
              <a:t>power over his poor and deprived subjects.</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To exercise or command power or authority.</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12D</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779052252"/>
      </p:ext>
    </p:extLst>
  </p:cSld>
  <p:clrMapOvr>
    <a:masterClrMapping/>
  </p:clrMapOvr>
  <p:transition spd="slow">
    <p:cove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GIRTH</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a:t>
            </a:r>
            <a:r>
              <a:rPr lang="en-IE" sz="5200" b="1" dirty="0">
                <a:solidFill>
                  <a:schemeClr val="accent1"/>
                </a:solidFill>
              </a:rPr>
              <a:t>girth</a:t>
            </a:r>
            <a:r>
              <a:rPr lang="en-IE" sz="5200" dirty="0" smtClean="0"/>
              <a:t> snapped, causing the rider to fall awkwardly from the horse.</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 band around the body of a horse to secure the saddle.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12E</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387803850"/>
      </p:ext>
    </p:extLst>
  </p:cSld>
  <p:clrMapOvr>
    <a:masterClrMapping/>
  </p:clrMapOvr>
  <p:transition spd="slow">
    <p:cove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9600" dirty="0" smtClean="0"/>
              <a:t>WEEK 13</a:t>
            </a:r>
            <a:endParaRPr lang="en-IE" sz="9600" dirty="0"/>
          </a:p>
        </p:txBody>
      </p:sp>
      <p:sp>
        <p:nvSpPr>
          <p:cNvPr id="3" name="Content Placeholder 2"/>
          <p:cNvSpPr>
            <a:spLocks noGrp="1"/>
          </p:cNvSpPr>
          <p:nvPr>
            <p:ph idx="1"/>
          </p:nvPr>
        </p:nvSpPr>
        <p:spPr/>
        <p:txBody>
          <a:bodyPr>
            <a:noAutofit/>
          </a:bodyPr>
          <a:lstStyle/>
          <a:p>
            <a:r>
              <a:rPr lang="en-IE" sz="4400" b="1" dirty="0" smtClean="0"/>
              <a:t>LIBERTY</a:t>
            </a:r>
          </a:p>
          <a:p>
            <a:r>
              <a:rPr lang="en-IE" sz="4400" b="1" dirty="0" smtClean="0"/>
              <a:t>SOLAR</a:t>
            </a:r>
          </a:p>
          <a:p>
            <a:r>
              <a:rPr lang="en-IE" sz="4400" b="1" dirty="0" smtClean="0"/>
              <a:t>EAGER</a:t>
            </a:r>
          </a:p>
          <a:p>
            <a:r>
              <a:rPr lang="en-IE" sz="4400" b="1" dirty="0" smtClean="0"/>
              <a:t>VISOR</a:t>
            </a:r>
          </a:p>
          <a:p>
            <a:r>
              <a:rPr lang="en-IE" sz="4400" b="1" dirty="0" smtClean="0"/>
              <a:t>BURGLE</a:t>
            </a:r>
            <a:endParaRPr lang="en-IE" sz="4400" b="1" dirty="0"/>
          </a:p>
        </p:txBody>
      </p:sp>
      <p:sp>
        <p:nvSpPr>
          <p:cNvPr id="4" name="TextBox 3"/>
          <p:cNvSpPr txBox="1"/>
          <p:nvPr/>
        </p:nvSpPr>
        <p:spPr>
          <a:xfrm>
            <a:off x="2051720"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148062483"/>
      </p:ext>
    </p:extLst>
  </p:cSld>
  <p:clrMapOvr>
    <a:masterClrMapping/>
  </p:clrMapOvr>
  <p:transition spd="slow">
    <p:cove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LIBERTY</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After proving his innocence, the prisoner regained his </a:t>
            </a:r>
            <a:r>
              <a:rPr lang="en-IE" sz="5200" b="1" dirty="0">
                <a:solidFill>
                  <a:schemeClr val="accent1"/>
                </a:solidFill>
              </a:rPr>
              <a:t>liberty</a:t>
            </a:r>
            <a:r>
              <a:rPr lang="en-IE" sz="5200" dirty="0" smtClean="0"/>
              <a:t>.</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Freedom from captivity, imprisonment, slavery or control.</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13A</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228221109"/>
      </p:ext>
    </p:extLst>
  </p:cSld>
  <p:clrMapOvr>
    <a:masterClrMapping/>
  </p:clrMapOvr>
  <p:transition spd="slow">
    <p:cove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SOLAR</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a:t>
            </a:r>
            <a:r>
              <a:rPr lang="en-IE" sz="5200" b="1" dirty="0">
                <a:solidFill>
                  <a:schemeClr val="accent1"/>
                </a:solidFill>
              </a:rPr>
              <a:t>solar</a:t>
            </a:r>
            <a:r>
              <a:rPr lang="en-IE" sz="5200" dirty="0" smtClean="0"/>
              <a:t>-powered house made huge energy savings every year.</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Relating to the sun.</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13</a:t>
            </a:r>
            <a:r>
              <a:rPr lang="en-IE" sz="2000" dirty="0">
                <a:latin typeface="+mj-lt"/>
              </a:rPr>
              <a:t>B</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479596351"/>
      </p:ext>
    </p:extLst>
  </p:cSld>
  <p:clrMapOvr>
    <a:masterClrMapping/>
  </p:clrMapOvr>
  <p:transition spd="slow">
    <p:cove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EAGER</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athlete was </a:t>
            </a:r>
            <a:r>
              <a:rPr lang="en-IE" sz="5200" b="1" dirty="0">
                <a:solidFill>
                  <a:schemeClr val="accent1"/>
                </a:solidFill>
              </a:rPr>
              <a:t>eager</a:t>
            </a:r>
            <a:r>
              <a:rPr lang="en-IE" sz="5200" dirty="0" smtClean="0"/>
              <a:t> to prove herself by running a record time.</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Having a keen desire; enthusiastic.</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13C</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989754075"/>
      </p:ext>
    </p:extLst>
  </p:cSld>
  <p:clrMapOvr>
    <a:masterClrMapping/>
  </p:clrMapOvr>
  <p:transition spd="slow">
    <p:cove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VISOR</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criminal pulled his </a:t>
            </a:r>
            <a:r>
              <a:rPr lang="en-IE" sz="5200" b="1" dirty="0">
                <a:solidFill>
                  <a:schemeClr val="accent1"/>
                </a:solidFill>
              </a:rPr>
              <a:t>visor</a:t>
            </a:r>
            <a:r>
              <a:rPr lang="en-IE" sz="5200" dirty="0" smtClean="0"/>
              <a:t> down low to avoid being recognised.</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The projecting front part of a cap.</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13D</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499677001"/>
      </p:ext>
    </p:extLst>
  </p:cSld>
  <p:clrMapOvr>
    <a:masterClrMapping/>
  </p:clrMapOvr>
  <p:transition spd="slow">
    <p:cove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BURGLE</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house on the corner of the road had been </a:t>
            </a:r>
            <a:r>
              <a:rPr lang="en-IE" sz="5200" b="1" dirty="0">
                <a:solidFill>
                  <a:schemeClr val="accent1"/>
                </a:solidFill>
              </a:rPr>
              <a:t>burgled</a:t>
            </a:r>
            <a:r>
              <a:rPr lang="en-IE" sz="5200" dirty="0" smtClean="0"/>
              <a:t> twice in the past week.</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To break into a place with the intent to steal.</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13E</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813081454"/>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9600" dirty="0" smtClean="0"/>
              <a:t>WEEK 2</a:t>
            </a:r>
            <a:endParaRPr lang="en-IE" sz="9600" dirty="0"/>
          </a:p>
        </p:txBody>
      </p:sp>
      <p:sp>
        <p:nvSpPr>
          <p:cNvPr id="3" name="Content Placeholder 2"/>
          <p:cNvSpPr>
            <a:spLocks noGrp="1"/>
          </p:cNvSpPr>
          <p:nvPr>
            <p:ph idx="1"/>
          </p:nvPr>
        </p:nvSpPr>
        <p:spPr/>
        <p:txBody>
          <a:bodyPr>
            <a:noAutofit/>
          </a:bodyPr>
          <a:lstStyle/>
          <a:p>
            <a:r>
              <a:rPr lang="en-IE" sz="4400" b="1" dirty="0" smtClean="0"/>
              <a:t>PEARL</a:t>
            </a:r>
          </a:p>
          <a:p>
            <a:r>
              <a:rPr lang="en-IE" sz="4400" b="1" dirty="0" smtClean="0"/>
              <a:t>FOIL</a:t>
            </a:r>
          </a:p>
          <a:p>
            <a:r>
              <a:rPr lang="en-IE" sz="4400" b="1" dirty="0" smtClean="0"/>
              <a:t>CYMBAL</a:t>
            </a:r>
          </a:p>
          <a:p>
            <a:r>
              <a:rPr lang="en-IE" sz="4400" b="1" dirty="0" smtClean="0"/>
              <a:t>JASMINE</a:t>
            </a:r>
          </a:p>
          <a:p>
            <a:r>
              <a:rPr lang="en-IE" sz="4400" b="1" dirty="0" smtClean="0"/>
              <a:t>AMPLE</a:t>
            </a:r>
            <a:endParaRPr lang="en-IE" sz="4400" b="1" dirty="0"/>
          </a:p>
        </p:txBody>
      </p:sp>
      <p:sp>
        <p:nvSpPr>
          <p:cNvPr id="4" name="TextBox 3"/>
          <p:cNvSpPr txBox="1"/>
          <p:nvPr/>
        </p:nvSpPr>
        <p:spPr>
          <a:xfrm>
            <a:off x="2051720"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12136851"/>
      </p:ext>
    </p:extLst>
  </p:cSld>
  <p:clrMapOvr>
    <a:masterClrMapping/>
  </p:clrMapOvr>
  <p:transition spd="slow">
    <p:cove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9600" dirty="0" smtClean="0"/>
              <a:t>WEEK 14</a:t>
            </a:r>
            <a:endParaRPr lang="en-IE" sz="9600" dirty="0"/>
          </a:p>
        </p:txBody>
      </p:sp>
      <p:sp>
        <p:nvSpPr>
          <p:cNvPr id="3" name="Content Placeholder 2"/>
          <p:cNvSpPr>
            <a:spLocks noGrp="1"/>
          </p:cNvSpPr>
          <p:nvPr>
            <p:ph idx="1"/>
          </p:nvPr>
        </p:nvSpPr>
        <p:spPr/>
        <p:txBody>
          <a:bodyPr>
            <a:noAutofit/>
          </a:bodyPr>
          <a:lstStyle/>
          <a:p>
            <a:r>
              <a:rPr lang="en-IE" sz="4400" b="1" dirty="0" smtClean="0"/>
              <a:t>DEBT</a:t>
            </a:r>
          </a:p>
          <a:p>
            <a:r>
              <a:rPr lang="en-IE" sz="4400" b="1" dirty="0" smtClean="0"/>
              <a:t>GINGHAM</a:t>
            </a:r>
          </a:p>
          <a:p>
            <a:r>
              <a:rPr lang="en-IE" sz="4400" b="1" dirty="0" smtClean="0"/>
              <a:t>STRUGGLE</a:t>
            </a:r>
          </a:p>
          <a:p>
            <a:r>
              <a:rPr lang="en-IE" sz="4400" b="1" dirty="0" smtClean="0"/>
              <a:t>STIFLE</a:t>
            </a:r>
          </a:p>
          <a:p>
            <a:r>
              <a:rPr lang="en-IE" sz="4400" b="1" dirty="0" smtClean="0"/>
              <a:t>RUGGED</a:t>
            </a:r>
            <a:endParaRPr lang="en-IE" sz="4400" b="1" dirty="0"/>
          </a:p>
        </p:txBody>
      </p:sp>
      <p:sp>
        <p:nvSpPr>
          <p:cNvPr id="4" name="TextBox 3"/>
          <p:cNvSpPr txBox="1"/>
          <p:nvPr/>
        </p:nvSpPr>
        <p:spPr>
          <a:xfrm>
            <a:off x="2051720"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201420029"/>
      </p:ext>
    </p:extLst>
  </p:cSld>
  <p:clrMapOvr>
    <a:masterClrMapping/>
  </p:clrMapOvr>
  <p:transition spd="slow">
    <p:cove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DEBT</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man paid off his </a:t>
            </a:r>
            <a:r>
              <a:rPr lang="en-IE" sz="5200" b="1" dirty="0">
                <a:solidFill>
                  <a:schemeClr val="accent1"/>
                </a:solidFill>
              </a:rPr>
              <a:t>debts</a:t>
            </a:r>
            <a:r>
              <a:rPr lang="en-IE" sz="5200" dirty="0" smtClean="0"/>
              <a:t> after winning a large sum of money on the Lottery.</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Something that is owed to someone else, especially money.</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14A</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447020512"/>
      </p:ext>
    </p:extLst>
  </p:cSld>
  <p:clrMapOvr>
    <a:masterClrMapping/>
  </p:clrMapOvr>
  <p:transition spd="slow">
    <p:cove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GINGHAM</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girl bought a </a:t>
            </a:r>
            <a:r>
              <a:rPr lang="en-IE" sz="5200" b="1" dirty="0">
                <a:solidFill>
                  <a:schemeClr val="accent1"/>
                </a:solidFill>
              </a:rPr>
              <a:t>gingham</a:t>
            </a:r>
            <a:r>
              <a:rPr lang="en-IE" sz="5200" dirty="0" smtClean="0"/>
              <a:t> dress to wear to the summer party.</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 type of cotton material, usually striped or checked.</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14</a:t>
            </a:r>
            <a:r>
              <a:rPr lang="en-IE" sz="2000" dirty="0">
                <a:latin typeface="+mj-lt"/>
              </a:rPr>
              <a:t>B</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354698887"/>
      </p:ext>
    </p:extLst>
  </p:cSld>
  <p:clrMapOvr>
    <a:masterClrMapping/>
  </p:clrMapOvr>
  <p:transition spd="slow">
    <p:cove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STRUGGLE</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woman </a:t>
            </a:r>
            <a:r>
              <a:rPr lang="en-IE" sz="5200" b="1" dirty="0">
                <a:solidFill>
                  <a:schemeClr val="accent1"/>
                </a:solidFill>
              </a:rPr>
              <a:t>struggled</a:t>
            </a:r>
            <a:r>
              <a:rPr lang="en-IE" sz="5200" dirty="0" smtClean="0"/>
              <a:t> to maintain a grip on the heavy parcels.</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To make determined efforts, especially under great difficulties.</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14C</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682080947"/>
      </p:ext>
    </p:extLst>
  </p:cSld>
  <p:clrMapOvr>
    <a:masterClrMapping/>
  </p:clrMapOvr>
  <p:transition spd="slow">
    <p:cove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STIFLE</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teenager </a:t>
            </a:r>
            <a:r>
              <a:rPr lang="en-IE" sz="5200" b="1" dirty="0">
                <a:solidFill>
                  <a:schemeClr val="accent1"/>
                </a:solidFill>
              </a:rPr>
              <a:t>stifled</a:t>
            </a:r>
            <a:r>
              <a:rPr lang="en-IE" sz="5200" dirty="0" smtClean="0"/>
              <a:t> a yawn as she tried to listen to the speaker on stage.</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To smother, suppress, </a:t>
            </a:r>
            <a:r>
              <a:rPr lang="en-IE" sz="2800" b="1" dirty="0" err="1" smtClean="0">
                <a:solidFill>
                  <a:schemeClr val="bg1"/>
                </a:solidFill>
              </a:rPr>
              <a:t>withold</a:t>
            </a:r>
            <a:r>
              <a:rPr lang="en-IE" sz="2800" b="1" dirty="0" smtClean="0">
                <a:solidFill>
                  <a:schemeClr val="bg1"/>
                </a:solidFill>
              </a:rPr>
              <a:t> or curb.</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14D</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751560571"/>
      </p:ext>
    </p:extLst>
  </p:cSld>
  <p:clrMapOvr>
    <a:masterClrMapping/>
  </p:clrMapOvr>
  <p:transition spd="slow">
    <p:cove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RUGGED</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Standing on the clifftop, the detective took in the </a:t>
            </a:r>
            <a:r>
              <a:rPr lang="en-IE" sz="5200" b="1" dirty="0">
                <a:solidFill>
                  <a:schemeClr val="accent1"/>
                </a:solidFill>
              </a:rPr>
              <a:t>rugged</a:t>
            </a:r>
            <a:r>
              <a:rPr lang="en-IE" sz="5200" dirty="0" smtClean="0"/>
              <a:t> view before her.</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Ground having a rough, uneven, jagged, rocky or hilly surface.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14E</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493048843"/>
      </p:ext>
    </p:extLst>
  </p:cSld>
  <p:clrMapOvr>
    <a:masterClrMapping/>
  </p:clrMapOvr>
  <p:transition spd="slow">
    <p:cove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9600" dirty="0" smtClean="0"/>
              <a:t>WEEK 15</a:t>
            </a:r>
            <a:endParaRPr lang="en-IE" sz="9600" dirty="0"/>
          </a:p>
        </p:txBody>
      </p:sp>
      <p:sp>
        <p:nvSpPr>
          <p:cNvPr id="3" name="Content Placeholder 2"/>
          <p:cNvSpPr>
            <a:spLocks noGrp="1"/>
          </p:cNvSpPr>
          <p:nvPr>
            <p:ph idx="1"/>
          </p:nvPr>
        </p:nvSpPr>
        <p:spPr/>
        <p:txBody>
          <a:bodyPr>
            <a:noAutofit/>
          </a:bodyPr>
          <a:lstStyle/>
          <a:p>
            <a:r>
              <a:rPr lang="en-IE" sz="4400" b="1" dirty="0" smtClean="0"/>
              <a:t>FEUD</a:t>
            </a:r>
          </a:p>
          <a:p>
            <a:r>
              <a:rPr lang="en-IE" sz="4400" b="1" dirty="0" smtClean="0"/>
              <a:t>HOIST</a:t>
            </a:r>
          </a:p>
          <a:p>
            <a:r>
              <a:rPr lang="en-IE" sz="4400" b="1" dirty="0" smtClean="0"/>
              <a:t>WICK</a:t>
            </a:r>
          </a:p>
          <a:p>
            <a:r>
              <a:rPr lang="en-IE" sz="4400" b="1" dirty="0" smtClean="0"/>
              <a:t>PERSPIRE</a:t>
            </a:r>
          </a:p>
          <a:p>
            <a:r>
              <a:rPr lang="en-IE" sz="4400" b="1" dirty="0" smtClean="0"/>
              <a:t>OCCUPY</a:t>
            </a:r>
            <a:endParaRPr lang="en-IE" sz="4400" b="1" dirty="0"/>
          </a:p>
        </p:txBody>
      </p:sp>
      <p:sp>
        <p:nvSpPr>
          <p:cNvPr id="4" name="TextBox 3"/>
          <p:cNvSpPr txBox="1"/>
          <p:nvPr/>
        </p:nvSpPr>
        <p:spPr>
          <a:xfrm>
            <a:off x="2051720"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642026773"/>
      </p:ext>
    </p:extLst>
  </p:cSld>
  <p:clrMapOvr>
    <a:masterClrMapping/>
  </p:clrMapOvr>
  <p:transition spd="slow">
    <p:cove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FEUD</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000" dirty="0" smtClean="0"/>
              <a:t>The youngest son continued the family </a:t>
            </a:r>
            <a:r>
              <a:rPr lang="en-IE" sz="5000" b="1" dirty="0">
                <a:solidFill>
                  <a:schemeClr val="accent1"/>
                </a:solidFill>
              </a:rPr>
              <a:t>feud</a:t>
            </a:r>
            <a:r>
              <a:rPr lang="en-IE" sz="5000" dirty="0" smtClean="0"/>
              <a:t> by attacking his cousin online.</a:t>
            </a:r>
            <a:endParaRPr lang="en-IE" sz="50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 prolonged or bitter quarrel or dispute, especially between two families or tribes.</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15A</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4186215939"/>
      </p:ext>
    </p:extLst>
  </p:cSld>
  <p:clrMapOvr>
    <a:masterClrMapping/>
  </p:clrMapOvr>
  <p:transition spd="slow">
    <p:cove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HOIST</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builder used the pulley to </a:t>
            </a:r>
            <a:r>
              <a:rPr lang="en-IE" sz="5200" b="1" dirty="0">
                <a:solidFill>
                  <a:schemeClr val="accent1"/>
                </a:solidFill>
              </a:rPr>
              <a:t>hoist</a:t>
            </a:r>
            <a:r>
              <a:rPr lang="en-IE" sz="5200" dirty="0" smtClean="0"/>
              <a:t> the bundle of tiles onto the roof.</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To raise, lift or haul up, especially using ropes, pulleys or by other mechanical means.</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15</a:t>
            </a:r>
            <a:r>
              <a:rPr lang="en-IE" sz="2000" dirty="0">
                <a:latin typeface="+mj-lt"/>
              </a:rPr>
              <a:t>B</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294978092"/>
      </p:ext>
    </p:extLst>
  </p:cSld>
  <p:clrMapOvr>
    <a:masterClrMapping/>
  </p:clrMapOvr>
  <p:transition spd="slow">
    <p:cove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WICK</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a:t>T</a:t>
            </a:r>
            <a:r>
              <a:rPr lang="en-IE" sz="5200" dirty="0" smtClean="0"/>
              <a:t>he orange flame danced around the </a:t>
            </a:r>
            <a:r>
              <a:rPr lang="en-IE" sz="5200" b="1" dirty="0">
                <a:solidFill>
                  <a:schemeClr val="accent1"/>
                </a:solidFill>
              </a:rPr>
              <a:t>wick</a:t>
            </a:r>
            <a:r>
              <a:rPr lang="en-IE" sz="5200" dirty="0" smtClean="0"/>
              <a:t> in the lamp on the nightstand.</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Strip of thread or material feeding a flame with fuel in the centre of a candle or lamp.</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15C</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772777899"/>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a:ln w="28575">
                  <a:solidFill>
                    <a:schemeClr val="bg1"/>
                  </a:solidFill>
                </a:ln>
              </a:rPr>
              <a:t>pearl</a:t>
            </a:r>
          </a:p>
        </p:txBody>
      </p:sp>
      <p:sp>
        <p:nvSpPr>
          <p:cNvPr id="4" name="Text Placeholder 3"/>
          <p:cNvSpPr>
            <a:spLocks noGrp="1"/>
          </p:cNvSpPr>
          <p:nvPr>
            <p:ph type="body" idx="1"/>
          </p:nvPr>
        </p:nvSpPr>
        <p:spPr>
          <a:xfrm>
            <a:off x="762000" y="3140968"/>
            <a:ext cx="7554416" cy="2726432"/>
          </a:xfrm>
        </p:spPr>
        <p:txBody>
          <a:bodyPr>
            <a:noAutofit/>
          </a:bodyPr>
          <a:lstStyle/>
          <a:p>
            <a:r>
              <a:rPr lang="en-IE" sz="6000" dirty="0" smtClean="0"/>
              <a:t>The man bought a </a:t>
            </a:r>
            <a:r>
              <a:rPr lang="en-IE" sz="6000" b="1" dirty="0" smtClean="0">
                <a:solidFill>
                  <a:schemeClr val="accent1"/>
                </a:solidFill>
              </a:rPr>
              <a:t>pearl</a:t>
            </a:r>
            <a:r>
              <a:rPr lang="en-IE" sz="6000" dirty="0" smtClean="0">
                <a:solidFill>
                  <a:schemeClr val="accent1"/>
                </a:solidFill>
              </a:rPr>
              <a:t> </a:t>
            </a:r>
            <a:r>
              <a:rPr lang="en-IE" sz="6000" dirty="0" smtClean="0"/>
              <a:t>necklace for his wife’s birthday.</a:t>
            </a:r>
            <a:endParaRPr lang="en-IE" sz="60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 gemstone, usually white or bluish grey, found in the shell of certain oysters.</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2A</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279622268"/>
      </p:ext>
    </p:extLst>
  </p:cSld>
  <p:clrMapOvr>
    <a:masterClrMapping/>
  </p:clrMapOvr>
  <p:transition spd="slow">
    <p:cove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PERSPIRE</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She had no sooner started her exercise regime when she began to </a:t>
            </a:r>
            <a:r>
              <a:rPr lang="en-IE" sz="5200" b="1" dirty="0">
                <a:solidFill>
                  <a:schemeClr val="accent1"/>
                </a:solidFill>
              </a:rPr>
              <a:t>perspire</a:t>
            </a:r>
            <a:r>
              <a:rPr lang="en-IE" sz="5200" dirty="0" smtClean="0"/>
              <a:t>.</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To sweat, especially when very warm as a result of heat or exercise.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15D</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15521921"/>
      </p:ext>
    </p:extLst>
  </p:cSld>
  <p:clrMapOvr>
    <a:masterClrMapping/>
  </p:clrMapOvr>
  <p:transition spd="slow">
    <p:cove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OCCUPY</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jigsaw managed to </a:t>
            </a:r>
            <a:r>
              <a:rPr lang="en-IE" sz="5200" b="1" dirty="0">
                <a:solidFill>
                  <a:schemeClr val="accent1"/>
                </a:solidFill>
              </a:rPr>
              <a:t>occupy</a:t>
            </a:r>
            <a:r>
              <a:rPr lang="en-IE" sz="5200" dirty="0" smtClean="0"/>
              <a:t> the small boy for the afternoon.</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To live in or be the tenant of; to take up or fill (either a space or time or place).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15E</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899978536"/>
      </p:ext>
    </p:extLst>
  </p:cSld>
  <p:clrMapOvr>
    <a:masterClrMapping/>
  </p:clrMapOvr>
  <p:transition spd="slow">
    <p:cove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9600" dirty="0" smtClean="0"/>
              <a:t>WEEK 16</a:t>
            </a:r>
            <a:endParaRPr lang="en-IE" sz="9600" dirty="0"/>
          </a:p>
        </p:txBody>
      </p:sp>
      <p:sp>
        <p:nvSpPr>
          <p:cNvPr id="3" name="Content Placeholder 2"/>
          <p:cNvSpPr>
            <a:spLocks noGrp="1"/>
          </p:cNvSpPr>
          <p:nvPr>
            <p:ph idx="1"/>
          </p:nvPr>
        </p:nvSpPr>
        <p:spPr/>
        <p:txBody>
          <a:bodyPr>
            <a:noAutofit/>
          </a:bodyPr>
          <a:lstStyle/>
          <a:p>
            <a:r>
              <a:rPr lang="en-IE" sz="4400" b="1" dirty="0" smtClean="0"/>
              <a:t>JOVIAL</a:t>
            </a:r>
          </a:p>
          <a:p>
            <a:r>
              <a:rPr lang="en-IE" sz="4400" b="1" dirty="0" smtClean="0"/>
              <a:t>DYED</a:t>
            </a:r>
          </a:p>
          <a:p>
            <a:r>
              <a:rPr lang="en-IE" sz="4400" b="1" dirty="0" smtClean="0"/>
              <a:t>KERB</a:t>
            </a:r>
          </a:p>
          <a:p>
            <a:r>
              <a:rPr lang="en-IE" sz="4400" b="1" dirty="0" smtClean="0"/>
              <a:t>LAUNDRY</a:t>
            </a:r>
          </a:p>
          <a:p>
            <a:r>
              <a:rPr lang="en-IE" sz="4400" b="1" dirty="0" smtClean="0"/>
              <a:t>NUMB</a:t>
            </a:r>
            <a:endParaRPr lang="en-IE" sz="4400" b="1" dirty="0"/>
          </a:p>
        </p:txBody>
      </p:sp>
      <p:sp>
        <p:nvSpPr>
          <p:cNvPr id="4" name="TextBox 3"/>
          <p:cNvSpPr txBox="1"/>
          <p:nvPr/>
        </p:nvSpPr>
        <p:spPr>
          <a:xfrm>
            <a:off x="2051720"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959516601"/>
      </p:ext>
    </p:extLst>
  </p:cSld>
  <p:clrMapOvr>
    <a:masterClrMapping/>
  </p:clrMapOvr>
  <p:transition spd="slow">
    <p:cove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JOVIAL</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homeless woman was </a:t>
            </a:r>
            <a:r>
              <a:rPr lang="en-IE" sz="5200" b="1" dirty="0">
                <a:solidFill>
                  <a:schemeClr val="accent1"/>
                </a:solidFill>
              </a:rPr>
              <a:t>jovial</a:t>
            </a:r>
            <a:r>
              <a:rPr lang="en-IE" sz="5200" dirty="0" smtClean="0"/>
              <a:t> in manner, despite her difficult situation.</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Good humoured, hearty, merry, joyous.</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16A</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213045570"/>
      </p:ext>
    </p:extLst>
  </p:cSld>
  <p:clrMapOvr>
    <a:masterClrMapping/>
  </p:clrMapOvr>
  <p:transition spd="slow">
    <p:cove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DYED</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principal’s face betrayed her disapproval of the girl’s blue-</a:t>
            </a:r>
            <a:r>
              <a:rPr lang="en-IE" sz="5200" b="1" dirty="0">
                <a:solidFill>
                  <a:schemeClr val="accent1"/>
                </a:solidFill>
              </a:rPr>
              <a:t>dyed</a:t>
            </a:r>
            <a:r>
              <a:rPr lang="en-IE" sz="5200" dirty="0" smtClean="0"/>
              <a:t> hair.</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To change the colour of something like hair, fabric or wood.</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16B</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3232265492"/>
      </p:ext>
    </p:extLst>
  </p:cSld>
  <p:clrMapOvr>
    <a:masterClrMapping/>
  </p:clrMapOvr>
  <p:transition spd="slow">
    <p:cove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KERB</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chauffeur parked the limousine along the </a:t>
            </a:r>
            <a:r>
              <a:rPr lang="en-IE" sz="5200" b="1" dirty="0">
                <a:solidFill>
                  <a:schemeClr val="accent1"/>
                </a:solidFill>
              </a:rPr>
              <a:t>kerb</a:t>
            </a:r>
            <a:r>
              <a:rPr lang="en-IE" sz="5200" dirty="0" smtClean="0"/>
              <a:t> outside the courthouse.</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The stone edging to a pavement or path, separating it from the road.</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16C</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949172803"/>
      </p:ext>
    </p:extLst>
  </p:cSld>
  <p:clrMapOvr>
    <a:masterClrMapping/>
  </p:clrMapOvr>
  <p:transition spd="slow">
    <p:cove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LAUNDRY</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girl dropped her dirty soccer kit into the </a:t>
            </a:r>
            <a:r>
              <a:rPr lang="en-IE" sz="5200" b="1" dirty="0">
                <a:solidFill>
                  <a:schemeClr val="accent1"/>
                </a:solidFill>
              </a:rPr>
              <a:t>laundry</a:t>
            </a:r>
            <a:r>
              <a:rPr lang="en-IE" sz="5200" dirty="0" smtClean="0"/>
              <a:t> basket after training.</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Articles of clothing that have been or are to be washed. </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16D</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846414826"/>
      </p:ext>
    </p:extLst>
  </p:cSld>
  <p:clrMapOvr>
    <a:masterClrMapping/>
  </p:clrMapOvr>
  <p:transition spd="slow">
    <p:cove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NUMB</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5200" dirty="0" smtClean="0"/>
              <a:t>The old lady’s toes were </a:t>
            </a:r>
            <a:r>
              <a:rPr lang="en-IE" sz="5200" b="1" dirty="0">
                <a:solidFill>
                  <a:schemeClr val="accent1"/>
                </a:solidFill>
              </a:rPr>
              <a:t>numb</a:t>
            </a:r>
            <a:r>
              <a:rPr lang="en-IE" sz="5200" dirty="0" smtClean="0"/>
              <a:t> as she waited for the bus in the perishing cold.</a:t>
            </a:r>
            <a:endParaRPr lang="en-IE" sz="52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523220"/>
          </a:xfrm>
          <a:prstGeom prst="rect">
            <a:avLst/>
          </a:prstGeom>
          <a:noFill/>
        </p:spPr>
        <p:txBody>
          <a:bodyPr wrap="square" rtlCol="0">
            <a:spAutoFit/>
          </a:bodyPr>
          <a:lstStyle/>
          <a:p>
            <a:r>
              <a:rPr lang="en-IE" sz="2800" b="1" dirty="0" smtClean="0">
                <a:solidFill>
                  <a:schemeClr val="bg1"/>
                </a:solidFill>
              </a:rPr>
              <a:t>Deprived of feeling or the ability to move.</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16E</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987948868"/>
      </p:ext>
    </p:extLst>
  </p:cSld>
  <p:clrMapOvr>
    <a:masterClrMapping/>
  </p:clrMapOvr>
  <p:transition spd="slow">
    <p:cove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9600" dirty="0" smtClean="0"/>
              <a:t>WEEK 17</a:t>
            </a:r>
            <a:endParaRPr lang="en-IE" sz="9600" dirty="0"/>
          </a:p>
        </p:txBody>
      </p:sp>
      <p:sp>
        <p:nvSpPr>
          <p:cNvPr id="3" name="Content Placeholder 2"/>
          <p:cNvSpPr>
            <a:spLocks noGrp="1"/>
          </p:cNvSpPr>
          <p:nvPr>
            <p:ph idx="1"/>
          </p:nvPr>
        </p:nvSpPr>
        <p:spPr/>
        <p:txBody>
          <a:bodyPr>
            <a:noAutofit/>
          </a:bodyPr>
          <a:lstStyle/>
          <a:p>
            <a:r>
              <a:rPr lang="en-IE" sz="4400" b="1" dirty="0" smtClean="0"/>
              <a:t>GNOME</a:t>
            </a:r>
          </a:p>
          <a:p>
            <a:r>
              <a:rPr lang="en-IE" sz="4400" b="1" dirty="0" smtClean="0"/>
              <a:t>NOVICE</a:t>
            </a:r>
          </a:p>
          <a:p>
            <a:r>
              <a:rPr lang="en-IE" sz="4400" b="1" dirty="0" smtClean="0"/>
              <a:t>MURMUR</a:t>
            </a:r>
          </a:p>
          <a:p>
            <a:r>
              <a:rPr lang="en-IE" sz="4400" b="1" dirty="0" smtClean="0"/>
              <a:t>MOCK</a:t>
            </a:r>
          </a:p>
          <a:p>
            <a:r>
              <a:rPr lang="en-IE" sz="4400" b="1" dirty="0" smtClean="0"/>
              <a:t>STOWAWAY</a:t>
            </a:r>
            <a:endParaRPr lang="en-IE" sz="4400" b="1" dirty="0"/>
          </a:p>
        </p:txBody>
      </p:sp>
      <p:sp>
        <p:nvSpPr>
          <p:cNvPr id="4" name="TextBox 3"/>
          <p:cNvSpPr txBox="1"/>
          <p:nvPr/>
        </p:nvSpPr>
        <p:spPr>
          <a:xfrm>
            <a:off x="2051720"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1528031784"/>
      </p:ext>
    </p:extLst>
  </p:cSld>
  <p:clrMapOvr>
    <a:masterClrMapping/>
  </p:clrMapOvr>
  <p:transition spd="slow">
    <p:cove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4624"/>
            <a:ext cx="7543800" cy="1676400"/>
          </a:xfrm>
        </p:spPr>
        <p:txBody>
          <a:bodyPr>
            <a:normAutofit/>
          </a:bodyPr>
          <a:lstStyle/>
          <a:p>
            <a:r>
              <a:rPr lang="en-IE" sz="9600" dirty="0" smtClean="0">
                <a:ln w="28575">
                  <a:solidFill>
                    <a:schemeClr val="bg1"/>
                  </a:solidFill>
                </a:ln>
              </a:rPr>
              <a:t>GNOME</a:t>
            </a:r>
            <a:endParaRPr lang="en-IE" sz="9600" dirty="0">
              <a:ln w="28575">
                <a:solidFill>
                  <a:schemeClr val="bg1"/>
                </a:solidFill>
              </a:ln>
            </a:endParaRPr>
          </a:p>
        </p:txBody>
      </p:sp>
      <p:sp>
        <p:nvSpPr>
          <p:cNvPr id="4" name="Text Placeholder 3"/>
          <p:cNvSpPr>
            <a:spLocks noGrp="1"/>
          </p:cNvSpPr>
          <p:nvPr>
            <p:ph type="body" idx="1"/>
          </p:nvPr>
        </p:nvSpPr>
        <p:spPr>
          <a:xfrm>
            <a:off x="762000" y="3140968"/>
            <a:ext cx="7554416" cy="2726432"/>
          </a:xfrm>
        </p:spPr>
        <p:txBody>
          <a:bodyPr>
            <a:noAutofit/>
          </a:bodyPr>
          <a:lstStyle/>
          <a:p>
            <a:r>
              <a:rPr lang="en-IE" sz="4600" dirty="0" smtClean="0"/>
              <a:t>The detective noticed the impish smile on the garden </a:t>
            </a:r>
            <a:r>
              <a:rPr lang="en-IE" sz="4600" b="1" dirty="0">
                <a:solidFill>
                  <a:schemeClr val="accent1"/>
                </a:solidFill>
              </a:rPr>
              <a:t>gnome</a:t>
            </a:r>
            <a:r>
              <a:rPr lang="en-IE" sz="4600" dirty="0" smtClean="0"/>
              <a:t> as he knocked on the door.</a:t>
            </a:r>
            <a:endParaRPr lang="en-IE" sz="4600" dirty="0"/>
          </a:p>
        </p:txBody>
      </p:sp>
      <p:sp>
        <p:nvSpPr>
          <p:cNvPr id="5" name="TextBox 4"/>
          <p:cNvSpPr txBox="1"/>
          <p:nvPr/>
        </p:nvSpPr>
        <p:spPr>
          <a:xfrm>
            <a:off x="2020821" y="6381328"/>
            <a:ext cx="5544616" cy="276999"/>
          </a:xfrm>
          <a:prstGeom prst="rect">
            <a:avLst/>
          </a:prstGeom>
          <a:noFill/>
        </p:spPr>
        <p:txBody>
          <a:bodyPr wrap="square" rtlCol="0">
            <a:spAutoFit/>
          </a:bodyPr>
          <a:lstStyle/>
          <a:p>
            <a:pPr algn="ctr"/>
            <a:r>
              <a:rPr lang="en-IE" sz="1200" b="1" dirty="0" smtClean="0">
                <a:latin typeface="Segoe Print" panose="02000600000000000000" pitchFamily="2" charset="0"/>
              </a:rPr>
              <a:t>© </a:t>
            </a:r>
            <a:r>
              <a:rPr lang="en-IE" sz="1200" b="1" dirty="0" err="1" smtClean="0">
                <a:latin typeface="Segoe Print" panose="02000600000000000000" pitchFamily="2" charset="0"/>
              </a:rPr>
              <a:t>Seomra</a:t>
            </a:r>
            <a:r>
              <a:rPr lang="en-IE" sz="1200" b="1" dirty="0" smtClean="0">
                <a:latin typeface="Segoe Print" panose="02000600000000000000" pitchFamily="2" charset="0"/>
              </a:rPr>
              <a:t> </a:t>
            </a:r>
            <a:r>
              <a:rPr lang="en-IE" sz="1200" b="1" dirty="0" err="1" smtClean="0">
                <a:latin typeface="Segoe Print" panose="02000600000000000000" pitchFamily="2" charset="0"/>
              </a:rPr>
              <a:t>Ranga</a:t>
            </a:r>
            <a:r>
              <a:rPr lang="en-IE" sz="1200" b="1" dirty="0" smtClean="0">
                <a:latin typeface="Segoe Print" panose="02000600000000000000" pitchFamily="2" charset="0"/>
              </a:rPr>
              <a:t> 2018 www.seomraranga.com</a:t>
            </a:r>
            <a:endParaRPr lang="en-IE" sz="1200" b="1" dirty="0">
              <a:latin typeface="Segoe Print" panose="02000600000000000000" pitchFamily="2" charset="0"/>
            </a:endParaRPr>
          </a:p>
        </p:txBody>
      </p:sp>
      <p:sp>
        <p:nvSpPr>
          <p:cNvPr id="6" name="TextBox 5"/>
          <p:cNvSpPr txBox="1"/>
          <p:nvPr/>
        </p:nvSpPr>
        <p:spPr>
          <a:xfrm>
            <a:off x="971600" y="1700808"/>
            <a:ext cx="7200800" cy="954107"/>
          </a:xfrm>
          <a:prstGeom prst="rect">
            <a:avLst/>
          </a:prstGeom>
          <a:noFill/>
        </p:spPr>
        <p:txBody>
          <a:bodyPr wrap="square" rtlCol="0">
            <a:spAutoFit/>
          </a:bodyPr>
          <a:lstStyle/>
          <a:p>
            <a:r>
              <a:rPr lang="en-IE" sz="2800" b="1" dirty="0" smtClean="0">
                <a:solidFill>
                  <a:schemeClr val="bg1"/>
                </a:solidFill>
              </a:rPr>
              <a:t>A dwarfish, colourful character usually displayed in a garden.</a:t>
            </a:r>
            <a:endParaRPr lang="en-IE" sz="2800" b="1" dirty="0">
              <a:solidFill>
                <a:schemeClr val="bg1"/>
              </a:solidFill>
            </a:endParaRPr>
          </a:p>
        </p:txBody>
      </p:sp>
      <p:sp>
        <p:nvSpPr>
          <p:cNvPr id="7" name="TextBox 6"/>
          <p:cNvSpPr txBox="1"/>
          <p:nvPr/>
        </p:nvSpPr>
        <p:spPr>
          <a:xfrm>
            <a:off x="7236296" y="188640"/>
            <a:ext cx="864096" cy="707886"/>
          </a:xfrm>
          <a:prstGeom prst="rect">
            <a:avLst/>
          </a:prstGeom>
          <a:solidFill>
            <a:schemeClr val="bg1"/>
          </a:solidFill>
          <a:ln w="57150">
            <a:solidFill>
              <a:schemeClr val="tx1"/>
            </a:solidFill>
          </a:ln>
        </p:spPr>
        <p:txBody>
          <a:bodyPr wrap="square" rtlCol="0">
            <a:spAutoFit/>
          </a:bodyPr>
          <a:lstStyle/>
          <a:p>
            <a:pPr algn="ctr"/>
            <a:r>
              <a:rPr lang="en-IE" sz="2000" dirty="0">
                <a:latin typeface="+mj-lt"/>
              </a:rPr>
              <a:t>Week </a:t>
            </a:r>
            <a:r>
              <a:rPr lang="en-IE" sz="2000" dirty="0" smtClean="0">
                <a:latin typeface="+mj-lt"/>
              </a:rPr>
              <a:t>17A</a:t>
            </a:r>
            <a:endParaRPr lang="en-IE" sz="2000" dirty="0">
              <a:latin typeface="+mj-lt"/>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6314668"/>
            <a:ext cx="1619672" cy="410317"/>
          </a:xfrm>
          <a:prstGeom prst="rect">
            <a:avLst/>
          </a:prstGeom>
        </p:spPr>
      </p:pic>
    </p:spTree>
    <p:extLst>
      <p:ext uri="{BB962C8B-B14F-4D97-AF65-F5344CB8AC3E}">
        <p14:creationId xmlns:p14="http://schemas.microsoft.com/office/powerpoint/2010/main" val="2105196390"/>
      </p:ext>
    </p:extLst>
  </p:cSld>
  <p:clrMapOvr>
    <a:masterClrMapping/>
  </p:clrMapOvr>
  <p:transition spd="slow">
    <p:cove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1429</TotalTime>
  <Words>3844</Words>
  <Application>Microsoft Office PowerPoint</Application>
  <PresentationFormat>On-screen Show (4:3)</PresentationFormat>
  <Paragraphs>653</Paragraphs>
  <Slides>122</Slides>
  <Notes>0</Notes>
  <HiddenSlides>0</HiddenSlides>
  <MMClips>0</MMClips>
  <ScaleCrop>false</ScaleCrop>
  <HeadingPairs>
    <vt:vector size="4" baseType="variant">
      <vt:variant>
        <vt:lpstr>Theme</vt:lpstr>
      </vt:variant>
      <vt:variant>
        <vt:i4>1</vt:i4>
      </vt:variant>
      <vt:variant>
        <vt:lpstr>Slide Titles</vt:lpstr>
      </vt:variant>
      <vt:variant>
        <vt:i4>122</vt:i4>
      </vt:variant>
    </vt:vector>
  </HeadingPairs>
  <TitlesOfParts>
    <vt:vector size="123" baseType="lpstr">
      <vt:lpstr>NewsPrint</vt:lpstr>
      <vt:lpstr>Word of the Day</vt:lpstr>
      <vt:lpstr>WEEK 1</vt:lpstr>
      <vt:lpstr>retail</vt:lpstr>
      <vt:lpstr>grandstand</vt:lpstr>
      <vt:lpstr>pew</vt:lpstr>
      <vt:lpstr>pulse</vt:lpstr>
      <vt:lpstr>occur</vt:lpstr>
      <vt:lpstr>WEEK 2</vt:lpstr>
      <vt:lpstr>pearl</vt:lpstr>
      <vt:lpstr>foil</vt:lpstr>
      <vt:lpstr>cymbal</vt:lpstr>
      <vt:lpstr>Jasmine</vt:lpstr>
      <vt:lpstr>ample</vt:lpstr>
      <vt:lpstr>WEEK 3</vt:lpstr>
      <vt:lpstr>antique</vt:lpstr>
      <vt:lpstr>Fantasy</vt:lpstr>
      <vt:lpstr>Slack</vt:lpstr>
      <vt:lpstr>Bracket</vt:lpstr>
      <vt:lpstr>Cavity</vt:lpstr>
      <vt:lpstr>WEEK 4</vt:lpstr>
      <vt:lpstr>dabble</vt:lpstr>
      <vt:lpstr>vacuum</vt:lpstr>
      <vt:lpstr>talon</vt:lpstr>
      <vt:lpstr>baize</vt:lpstr>
      <vt:lpstr>scam</vt:lpstr>
      <vt:lpstr>WEEK 5</vt:lpstr>
      <vt:lpstr>defray</vt:lpstr>
      <vt:lpstr>essay</vt:lpstr>
      <vt:lpstr>heyday</vt:lpstr>
      <vt:lpstr>Mayhem</vt:lpstr>
      <vt:lpstr>gait</vt:lpstr>
      <vt:lpstr>WEEK 6</vt:lpstr>
      <vt:lpstr>slay</vt:lpstr>
      <vt:lpstr>prey</vt:lpstr>
      <vt:lpstr>survey</vt:lpstr>
      <vt:lpstr>freight</vt:lpstr>
      <vt:lpstr>crochet</vt:lpstr>
      <vt:lpstr>WEEK 7</vt:lpstr>
      <vt:lpstr>hazard</vt:lpstr>
      <vt:lpstr>valid</vt:lpstr>
      <vt:lpstr>ailment</vt:lpstr>
      <vt:lpstr>braille</vt:lpstr>
      <vt:lpstr>rely</vt:lpstr>
      <vt:lpstr>WEEK 8</vt:lpstr>
      <vt:lpstr>rare</vt:lpstr>
      <vt:lpstr>quantity</vt:lpstr>
      <vt:lpstr>darn</vt:lpstr>
      <vt:lpstr>grasp</vt:lpstr>
      <vt:lpstr>botch</vt:lpstr>
      <vt:lpstr>WEEK 9</vt:lpstr>
      <vt:lpstr>BOBBIN</vt:lpstr>
      <vt:lpstr>latch</vt:lpstr>
      <vt:lpstr>squabble</vt:lpstr>
      <vt:lpstr>nabbed</vt:lpstr>
      <vt:lpstr>doze</vt:lpstr>
      <vt:lpstr>WEEK 10</vt:lpstr>
      <vt:lpstr>DAWDLE</vt:lpstr>
      <vt:lpstr>BELLOWS</vt:lpstr>
      <vt:lpstr>HEADSTRONG</vt:lpstr>
      <vt:lpstr>LEISURE</vt:lpstr>
      <vt:lpstr>MAIMED</vt:lpstr>
      <vt:lpstr>WEEK 11</vt:lpstr>
      <vt:lpstr>TOMB</vt:lpstr>
      <vt:lpstr>PINED</vt:lpstr>
      <vt:lpstr>VENEER</vt:lpstr>
      <vt:lpstr>PUNY</vt:lpstr>
      <vt:lpstr>REMEDY</vt:lpstr>
      <vt:lpstr>WEEK 12</vt:lpstr>
      <vt:lpstr>DECEIVE</vt:lpstr>
      <vt:lpstr>RALLY</vt:lpstr>
      <vt:lpstr>FEMUR</vt:lpstr>
      <vt:lpstr>WIELDED</vt:lpstr>
      <vt:lpstr>GIRTH</vt:lpstr>
      <vt:lpstr>WEEK 13</vt:lpstr>
      <vt:lpstr>LIBERTY</vt:lpstr>
      <vt:lpstr>SOLAR</vt:lpstr>
      <vt:lpstr>EAGER</vt:lpstr>
      <vt:lpstr>VISOR</vt:lpstr>
      <vt:lpstr>BURGLE</vt:lpstr>
      <vt:lpstr>WEEK 14</vt:lpstr>
      <vt:lpstr>DEBT</vt:lpstr>
      <vt:lpstr>GINGHAM</vt:lpstr>
      <vt:lpstr>STRUGGLE</vt:lpstr>
      <vt:lpstr>STIFLE</vt:lpstr>
      <vt:lpstr>RUGGED</vt:lpstr>
      <vt:lpstr>WEEK 15</vt:lpstr>
      <vt:lpstr>FEUD</vt:lpstr>
      <vt:lpstr>HOIST</vt:lpstr>
      <vt:lpstr>WICK</vt:lpstr>
      <vt:lpstr>PERSPIRE</vt:lpstr>
      <vt:lpstr>OCCUPY</vt:lpstr>
      <vt:lpstr>WEEK 16</vt:lpstr>
      <vt:lpstr>JOVIAL</vt:lpstr>
      <vt:lpstr>DYED</vt:lpstr>
      <vt:lpstr>KERB</vt:lpstr>
      <vt:lpstr>LAUNDRY</vt:lpstr>
      <vt:lpstr>NUMB</vt:lpstr>
      <vt:lpstr>WEEK 17</vt:lpstr>
      <vt:lpstr>GNOME</vt:lpstr>
      <vt:lpstr>NOVICE</vt:lpstr>
      <vt:lpstr>MURMUR</vt:lpstr>
      <vt:lpstr>MOCK</vt:lpstr>
      <vt:lpstr>STOWAWAY</vt:lpstr>
      <vt:lpstr>WEEK 18</vt:lpstr>
      <vt:lpstr>MAUL</vt:lpstr>
      <vt:lpstr>TRIVIAL</vt:lpstr>
      <vt:lpstr>ERODE</vt:lpstr>
      <vt:lpstr>OMEN</vt:lpstr>
      <vt:lpstr>UNEARTH</vt:lpstr>
      <vt:lpstr>WEEK 19</vt:lpstr>
      <vt:lpstr>FLAW</vt:lpstr>
      <vt:lpstr>HOARD</vt:lpstr>
      <vt:lpstr>TOXIC</vt:lpstr>
      <vt:lpstr>DOWNPOUR</vt:lpstr>
      <vt:lpstr>CITRUS</vt:lpstr>
      <vt:lpstr>WEEK 20</vt:lpstr>
      <vt:lpstr>THWART</vt:lpstr>
      <vt:lpstr>PROWL</vt:lpstr>
      <vt:lpstr>PECAN</vt:lpstr>
      <vt:lpstr>ASCEND</vt:lpstr>
      <vt:lpstr>POTION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Word of the Day</dc:title>
  <dc:creator>Damien</dc:creator>
  <cp:lastModifiedBy>Damien</cp:lastModifiedBy>
  <cp:revision>73</cp:revision>
  <dcterms:created xsi:type="dcterms:W3CDTF">2017-02-05T19:33:32Z</dcterms:created>
  <dcterms:modified xsi:type="dcterms:W3CDTF">2018-08-27T20:32:16Z</dcterms:modified>
</cp:coreProperties>
</file>