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2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BC430-3C1A-4832-A97E-749032EBD6B2}" type="datetimeFigureOut">
              <a:rPr lang="en-IE" smtClean="0"/>
              <a:t>14/10/2018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10122-48E3-41C1-8B19-13EE0B4110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5407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17B7E-F370-47A4-AA6C-10BCCCE611CB}" type="datetime1">
              <a:rPr lang="en-IE" smtClean="0"/>
              <a:t>14/10/2018</a:t>
            </a:fld>
            <a:endParaRPr lang="en-IE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E" smtClean="0"/>
              <a:t>www.seomraranga.com</a:t>
            </a:r>
            <a:endParaRPr lang="en-I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08E758-BE4C-48D0-AC62-B6B9124B6E06}" type="slidenum">
              <a:rPr lang="en-IE" smtClean="0"/>
              <a:t>‹#›</a:t>
            </a:fld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7343D6-1A59-4358-843C-AB30CF69F4D7}" type="datetime1">
              <a:rPr lang="en-IE" smtClean="0"/>
              <a:t>14/10/2018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E" smtClean="0"/>
              <a:t>www.seomraranga.com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08E758-BE4C-48D0-AC62-B6B9124B6E06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32504D-2952-4122-BB27-5BE0E949D4C4}" type="datetime1">
              <a:rPr lang="en-IE" smtClean="0"/>
              <a:t>14/10/2018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E" smtClean="0"/>
              <a:t>www.seomraranga.com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08E758-BE4C-48D0-AC62-B6B9124B6E06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A45ECB-7A83-4599-82B7-787621B4AD16}" type="datetime1">
              <a:rPr lang="en-IE" smtClean="0"/>
              <a:t>14/10/2018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E" smtClean="0"/>
              <a:t>www.seomraranga.com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08E758-BE4C-48D0-AC62-B6B9124B6E06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1F416-2C7A-4B04-8D8F-6FAB56624D49}" type="datetime1">
              <a:rPr lang="en-IE" smtClean="0"/>
              <a:t>14/10/2018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E" smtClean="0"/>
              <a:t>www.seomraranga.com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08E758-BE4C-48D0-AC62-B6B9124B6E06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7D14AC-A88B-4996-BBC7-1730BAE080E1}" type="datetime1">
              <a:rPr lang="en-IE" smtClean="0"/>
              <a:t>14/10/2018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E" smtClean="0"/>
              <a:t>www.seomraranga.com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08E758-BE4C-48D0-AC62-B6B9124B6E06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244D6-F8BB-4BA9-A8C5-5FCC08570BE9}" type="datetime1">
              <a:rPr lang="en-IE" smtClean="0"/>
              <a:t>14/10/2018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E" smtClean="0"/>
              <a:t>www.seomraranga.com</a:t>
            </a: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08E758-BE4C-48D0-AC62-B6B9124B6E06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592B7E-745F-421C-96DD-68611872A7EF}" type="datetime1">
              <a:rPr lang="en-IE" smtClean="0"/>
              <a:t>14/10/2018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E" smtClean="0"/>
              <a:t>www.seomraranga.com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08E758-BE4C-48D0-AC62-B6B9124B6E06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DD0F0D-6D2F-4A4D-AEEC-FC69126FC131}" type="datetime1">
              <a:rPr lang="en-IE" smtClean="0"/>
              <a:t>14/10/2018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E" smtClean="0"/>
              <a:t>www.seomraranga.com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08E758-BE4C-48D0-AC62-B6B9124B6E06}" type="slidenum">
              <a:rPr lang="en-IE" smtClean="0"/>
              <a:t>‹#›</a:t>
            </a:fld>
            <a:endParaRPr lang="en-IE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7DA132-349B-43AD-8435-195C5C1088E3}" type="datetime1">
              <a:rPr lang="en-IE" smtClean="0"/>
              <a:t>14/10/2018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E" smtClean="0"/>
              <a:t>www.seomraranga.com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08E758-BE4C-48D0-AC62-B6B9124B6E06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ADE48D-1478-408B-A7D8-2EC9823290FC}" type="datetime1">
              <a:rPr lang="en-IE" smtClean="0"/>
              <a:t>14/10/2018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E" smtClean="0"/>
              <a:t>www.seomraranga.com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08E758-BE4C-48D0-AC62-B6B9124B6E06}" type="slidenum">
              <a:rPr lang="en-IE" smtClean="0"/>
              <a:t>‹#›</a:t>
            </a:fld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9696C0B-5D3C-4361-BA00-CAE8AD867538}" type="datetime1">
              <a:rPr lang="en-IE" smtClean="0"/>
              <a:t>14/10/2018</a:t>
            </a:fld>
            <a:endParaRPr lang="en-I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IE" smtClean="0"/>
              <a:t>www.seomraranga.com</a:t>
            </a:r>
            <a:endParaRPr lang="en-I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E08E758-BE4C-48D0-AC62-B6B9124B6E06}" type="slidenum">
              <a:rPr lang="en-IE" smtClean="0"/>
              <a:t>‹#›</a:t>
            </a:fld>
            <a:endParaRPr lang="en-IE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over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ident.ie/ga/" TargetMode="External"/><Relationship Id="rId2" Type="http://schemas.openxmlformats.org/officeDocument/2006/relationships/hyperlink" Target="https://president.ie/en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hyperlink" Target="https://president.ie/ga/rannog-na-bpaisti" TargetMode="External"/><Relationship Id="rId4" Type="http://schemas.openxmlformats.org/officeDocument/2006/relationships/hyperlink" Target="https://president.ie/en/childrens-sectio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301350"/>
          </a:xfrm>
        </p:spPr>
        <p:txBody>
          <a:bodyPr>
            <a:noAutofit/>
          </a:bodyPr>
          <a:lstStyle/>
          <a:p>
            <a:pPr algn="ctr"/>
            <a:r>
              <a:rPr lang="en-IE" sz="11000" b="1" dirty="0" smtClean="0"/>
              <a:t>The President of Ireland</a:t>
            </a:r>
            <a:endParaRPr lang="en-IE" sz="11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1553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Past Presidents</a:t>
            </a:r>
            <a:endParaRPr lang="en-IE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2708920"/>
            <a:ext cx="4233664" cy="16889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IE" sz="4000" b="1" dirty="0" err="1" smtClean="0">
                <a:solidFill>
                  <a:srgbClr val="572314"/>
                </a:solidFill>
              </a:rPr>
              <a:t>Seán</a:t>
            </a:r>
            <a:r>
              <a:rPr lang="en-IE" sz="4000" b="1" dirty="0" smtClean="0">
                <a:solidFill>
                  <a:srgbClr val="572314"/>
                </a:solidFill>
              </a:rPr>
              <a:t> T. O’ Kelly</a:t>
            </a:r>
          </a:p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1945 - 1959</a:t>
            </a:r>
            <a:endParaRPr lang="en-IE" sz="4000" b="1" dirty="0">
              <a:solidFill>
                <a:srgbClr val="572314"/>
              </a:solidFill>
            </a:endParaRPr>
          </a:p>
        </p:txBody>
      </p:sp>
      <p:pic>
        <p:nvPicPr>
          <p:cNvPr id="3074" name="Picture 2" descr="Séan T O'Ceallaig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060848"/>
            <a:ext cx="2046501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3390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Past Presidents</a:t>
            </a:r>
            <a:endParaRPr lang="en-IE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2708920"/>
            <a:ext cx="4233664" cy="1688976"/>
          </a:xfrm>
        </p:spPr>
        <p:txBody>
          <a:bodyPr>
            <a:normAutofit fontScale="92500"/>
          </a:bodyPr>
          <a:lstStyle/>
          <a:p>
            <a:pPr marL="82296" indent="0" algn="ctr">
              <a:buNone/>
            </a:pPr>
            <a:r>
              <a:rPr lang="en-IE" sz="4000" b="1" dirty="0" err="1" smtClean="0">
                <a:solidFill>
                  <a:srgbClr val="572314"/>
                </a:solidFill>
              </a:rPr>
              <a:t>Eamon</a:t>
            </a:r>
            <a:r>
              <a:rPr lang="en-IE" sz="4000" b="1" dirty="0" smtClean="0">
                <a:solidFill>
                  <a:srgbClr val="572314"/>
                </a:solidFill>
              </a:rPr>
              <a:t> de Valera</a:t>
            </a:r>
          </a:p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1959 - 1973</a:t>
            </a:r>
            <a:endParaRPr lang="en-IE" sz="4000" b="1" dirty="0">
              <a:solidFill>
                <a:srgbClr val="572314"/>
              </a:solidFill>
            </a:endParaRPr>
          </a:p>
        </p:txBody>
      </p:sp>
      <p:pic>
        <p:nvPicPr>
          <p:cNvPr id="4098" name="Picture 2" descr="Eamon DeVale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891" y="2276872"/>
            <a:ext cx="1946671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237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Past Presidents</a:t>
            </a:r>
            <a:endParaRPr lang="en-IE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2708920"/>
            <a:ext cx="4233664" cy="16889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Erskine Childers</a:t>
            </a:r>
          </a:p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1973 - 1974</a:t>
            </a:r>
            <a:endParaRPr lang="en-IE" sz="4000" b="1" dirty="0">
              <a:solidFill>
                <a:srgbClr val="572314"/>
              </a:solidFill>
            </a:endParaRPr>
          </a:p>
        </p:txBody>
      </p:sp>
      <p:pic>
        <p:nvPicPr>
          <p:cNvPr id="5122" name="Picture 2" descr="Erskine Chil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225" y="2276872"/>
            <a:ext cx="1996585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8428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Past Presidents</a:t>
            </a:r>
            <a:endParaRPr lang="en-IE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2708920"/>
            <a:ext cx="4233664" cy="2304256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en-IE" sz="4000" b="1" dirty="0" err="1" smtClean="0">
                <a:solidFill>
                  <a:srgbClr val="572314"/>
                </a:solidFill>
              </a:rPr>
              <a:t>Cearbhall</a:t>
            </a:r>
            <a:r>
              <a:rPr lang="en-IE" sz="4000" b="1" dirty="0" smtClean="0">
                <a:solidFill>
                  <a:srgbClr val="572314"/>
                </a:solidFill>
              </a:rPr>
              <a:t> Ó </a:t>
            </a:r>
            <a:r>
              <a:rPr lang="en-IE" sz="4000" b="1" dirty="0" err="1" smtClean="0">
                <a:solidFill>
                  <a:srgbClr val="572314"/>
                </a:solidFill>
              </a:rPr>
              <a:t>Dálaigh</a:t>
            </a:r>
            <a:endParaRPr lang="en-IE" sz="4000" b="1" dirty="0" smtClean="0">
              <a:solidFill>
                <a:srgbClr val="572314"/>
              </a:solidFill>
            </a:endParaRPr>
          </a:p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1974 - 1976</a:t>
            </a:r>
            <a:endParaRPr lang="en-IE" sz="4000" b="1" dirty="0">
              <a:solidFill>
                <a:srgbClr val="572314"/>
              </a:solidFill>
            </a:endParaRPr>
          </a:p>
        </p:txBody>
      </p:sp>
      <p:pic>
        <p:nvPicPr>
          <p:cNvPr id="6146" name="Picture 2" descr="Cearbhall Ó Dálaig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48880"/>
            <a:ext cx="184684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9742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Past Presidents</a:t>
            </a:r>
            <a:endParaRPr lang="en-IE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2708920"/>
            <a:ext cx="4233664" cy="16889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Patrick </a:t>
            </a:r>
            <a:r>
              <a:rPr lang="en-IE" sz="4000" b="1" dirty="0" err="1" smtClean="0">
                <a:solidFill>
                  <a:srgbClr val="572314"/>
                </a:solidFill>
              </a:rPr>
              <a:t>Hillery</a:t>
            </a:r>
            <a:endParaRPr lang="en-IE" sz="4000" b="1" dirty="0" smtClean="0">
              <a:solidFill>
                <a:srgbClr val="572314"/>
              </a:solidFill>
            </a:endParaRPr>
          </a:p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1976 - 1990</a:t>
            </a:r>
            <a:endParaRPr lang="en-IE" sz="4000" b="1" dirty="0">
              <a:solidFill>
                <a:srgbClr val="572314"/>
              </a:solidFill>
            </a:endParaRPr>
          </a:p>
        </p:txBody>
      </p:sp>
      <p:pic>
        <p:nvPicPr>
          <p:cNvPr id="7170" name="Picture 2" descr="Patrick J Hille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04864"/>
            <a:ext cx="1810122" cy="261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4271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Past Presidents</a:t>
            </a:r>
            <a:endParaRPr lang="en-IE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2708920"/>
            <a:ext cx="4233664" cy="16889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Mary Robinson</a:t>
            </a:r>
          </a:p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1990 - 1997</a:t>
            </a:r>
            <a:endParaRPr lang="en-IE" sz="4000" b="1" dirty="0">
              <a:solidFill>
                <a:srgbClr val="572314"/>
              </a:solidFill>
            </a:endParaRPr>
          </a:p>
        </p:txBody>
      </p:sp>
      <p:pic>
        <p:nvPicPr>
          <p:cNvPr id="8194" name="Picture 2" descr="Mary Robin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132856"/>
            <a:ext cx="1882130" cy="27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0290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Past Presidents</a:t>
            </a:r>
            <a:endParaRPr lang="en-IE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2708920"/>
            <a:ext cx="4233664" cy="16889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Mary </a:t>
            </a:r>
            <a:r>
              <a:rPr lang="en-IE" sz="4000" b="1" dirty="0" err="1" smtClean="0">
                <a:solidFill>
                  <a:srgbClr val="572314"/>
                </a:solidFill>
              </a:rPr>
              <a:t>McAleese</a:t>
            </a:r>
            <a:endParaRPr lang="en-IE" sz="4000" b="1" dirty="0" smtClean="0">
              <a:solidFill>
                <a:srgbClr val="572314"/>
              </a:solidFill>
            </a:endParaRPr>
          </a:p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1997 - 2011</a:t>
            </a:r>
            <a:endParaRPr lang="en-IE" sz="4000" b="1" dirty="0">
              <a:solidFill>
                <a:srgbClr val="572314"/>
              </a:solidFill>
            </a:endParaRPr>
          </a:p>
        </p:txBody>
      </p:sp>
      <p:pic>
        <p:nvPicPr>
          <p:cNvPr id="9218" name="Picture 2" descr="Mary McAlee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982" y="2276872"/>
            <a:ext cx="220814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2617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Past Presidents</a:t>
            </a:r>
            <a:endParaRPr lang="en-IE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2708920"/>
            <a:ext cx="4233664" cy="1688976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Michael D. Higgins</a:t>
            </a:r>
            <a:endParaRPr lang="en-IE" sz="4000" b="1" dirty="0" smtClean="0">
              <a:solidFill>
                <a:srgbClr val="572314"/>
              </a:solidFill>
            </a:endParaRPr>
          </a:p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2011</a:t>
            </a:r>
            <a:r>
              <a:rPr lang="en-IE" sz="4000" b="1" dirty="0" smtClean="0">
                <a:solidFill>
                  <a:srgbClr val="572314"/>
                </a:solidFill>
              </a:rPr>
              <a:t> </a:t>
            </a:r>
            <a:r>
              <a:rPr lang="en-IE" sz="4000" b="1" dirty="0" smtClean="0">
                <a:solidFill>
                  <a:srgbClr val="572314"/>
                </a:solidFill>
              </a:rPr>
              <a:t>- </a:t>
            </a:r>
            <a:r>
              <a:rPr lang="en-IE" sz="4000" b="1" dirty="0" smtClean="0">
                <a:solidFill>
                  <a:srgbClr val="572314"/>
                </a:solidFill>
              </a:rPr>
              <a:t>2018</a:t>
            </a:r>
            <a:endParaRPr lang="en-IE" sz="4000" b="1" dirty="0">
              <a:solidFill>
                <a:srgbClr val="572314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  <p:sp>
        <p:nvSpPr>
          <p:cNvPr id="3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5" name="AutoShape 6" descr="Related 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032" name="Picture 8" descr="Image result for michael d higgi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2856"/>
            <a:ext cx="2952328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9158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More Information</a:t>
            </a:r>
            <a:endParaRPr lang="en-IE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3648" y="2132856"/>
            <a:ext cx="7258000" cy="3456384"/>
          </a:xfrm>
        </p:spPr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For more information on the </a:t>
            </a:r>
            <a:r>
              <a:rPr lang="en-IE" sz="4000" b="1" dirty="0">
                <a:solidFill>
                  <a:srgbClr val="572314"/>
                </a:solidFill>
              </a:rPr>
              <a:t>Irish Presidency visit: </a:t>
            </a:r>
            <a:r>
              <a:rPr lang="en-IE" sz="4000" b="1" dirty="0">
                <a:solidFill>
                  <a:srgbClr val="572314"/>
                </a:solidFill>
                <a:hlinkClick r:id="rId2"/>
              </a:rPr>
              <a:t>https://</a:t>
            </a:r>
            <a:r>
              <a:rPr lang="en-IE" sz="4000" b="1" dirty="0" smtClean="0">
                <a:solidFill>
                  <a:srgbClr val="572314"/>
                </a:solidFill>
                <a:hlinkClick r:id="rId2"/>
              </a:rPr>
              <a:t>president.ie/en</a:t>
            </a:r>
            <a:r>
              <a:rPr lang="en-IE" sz="4000" b="1" dirty="0" smtClean="0">
                <a:solidFill>
                  <a:srgbClr val="572314"/>
                </a:solidFill>
              </a:rPr>
              <a:t> (</a:t>
            </a:r>
            <a:r>
              <a:rPr lang="en-IE" sz="4000" b="1" dirty="0">
                <a:solidFill>
                  <a:srgbClr val="572314"/>
                </a:solidFill>
              </a:rPr>
              <a:t>English section) or </a:t>
            </a:r>
            <a:r>
              <a:rPr lang="en-IE" sz="4000" b="1" dirty="0">
                <a:solidFill>
                  <a:srgbClr val="572314"/>
                </a:solidFill>
                <a:hlinkClick r:id="rId3"/>
              </a:rPr>
              <a:t>https://president.ie/ga</a:t>
            </a:r>
            <a:r>
              <a:rPr lang="en-IE" sz="4000" b="1" dirty="0" smtClean="0">
                <a:solidFill>
                  <a:srgbClr val="572314"/>
                </a:solidFill>
                <a:hlinkClick r:id="rId3"/>
              </a:rPr>
              <a:t>/</a:t>
            </a:r>
            <a:r>
              <a:rPr lang="en-IE" sz="4000" b="1" dirty="0" smtClean="0">
                <a:solidFill>
                  <a:srgbClr val="572314"/>
                </a:solidFill>
              </a:rPr>
              <a:t> (</a:t>
            </a:r>
            <a:r>
              <a:rPr lang="en-IE" sz="4000" b="1" dirty="0" err="1" smtClean="0">
                <a:solidFill>
                  <a:srgbClr val="572314"/>
                </a:solidFill>
              </a:rPr>
              <a:t>Leagan</a:t>
            </a:r>
            <a:r>
              <a:rPr lang="en-IE" sz="4000" b="1" dirty="0" smtClean="0">
                <a:solidFill>
                  <a:srgbClr val="572314"/>
                </a:solidFill>
              </a:rPr>
              <a:t> </a:t>
            </a:r>
            <a:r>
              <a:rPr lang="en-IE" sz="4000" b="1" dirty="0" err="1" smtClean="0">
                <a:solidFill>
                  <a:srgbClr val="572314"/>
                </a:solidFill>
              </a:rPr>
              <a:t>Gaeilge</a:t>
            </a:r>
            <a:r>
              <a:rPr lang="en-IE" sz="4000" b="1" dirty="0" smtClean="0">
                <a:solidFill>
                  <a:srgbClr val="572314"/>
                </a:solidFill>
              </a:rPr>
              <a:t>)</a:t>
            </a:r>
          </a:p>
          <a:p>
            <a:pPr marL="82296" indent="0">
              <a:buNone/>
            </a:pPr>
            <a:endParaRPr lang="en-IE" sz="4000" b="1" dirty="0" smtClean="0">
              <a:solidFill>
                <a:srgbClr val="572314"/>
              </a:solidFill>
            </a:endParaRPr>
          </a:p>
          <a:p>
            <a:pPr marL="82296" indent="0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Check out the Children’s Section of the </a:t>
            </a:r>
            <a:r>
              <a:rPr lang="en-IE" sz="4000" b="1" dirty="0">
                <a:solidFill>
                  <a:srgbClr val="572314"/>
                </a:solidFill>
              </a:rPr>
              <a:t>President’s website: </a:t>
            </a:r>
            <a:r>
              <a:rPr lang="en-IE" sz="4000" b="1" dirty="0">
                <a:solidFill>
                  <a:srgbClr val="572314"/>
                </a:solidFill>
                <a:hlinkClick r:id="rId4"/>
              </a:rPr>
              <a:t>https://</a:t>
            </a:r>
            <a:r>
              <a:rPr lang="en-IE" sz="4000" b="1" dirty="0" smtClean="0">
                <a:solidFill>
                  <a:srgbClr val="572314"/>
                </a:solidFill>
                <a:hlinkClick r:id="rId4"/>
              </a:rPr>
              <a:t>president.ie/en/childrens-section</a:t>
            </a:r>
            <a:r>
              <a:rPr lang="en-IE" sz="4000" b="1" dirty="0" smtClean="0">
                <a:solidFill>
                  <a:srgbClr val="572314"/>
                </a:solidFill>
              </a:rPr>
              <a:t> (</a:t>
            </a:r>
            <a:r>
              <a:rPr lang="en-IE" sz="4000" b="1" dirty="0">
                <a:solidFill>
                  <a:srgbClr val="572314"/>
                </a:solidFill>
              </a:rPr>
              <a:t>English section) or </a:t>
            </a:r>
            <a:r>
              <a:rPr lang="en-IE" sz="4000" b="1" dirty="0">
                <a:solidFill>
                  <a:srgbClr val="572314"/>
                </a:solidFill>
                <a:hlinkClick r:id="rId5"/>
              </a:rPr>
              <a:t>https://</a:t>
            </a:r>
            <a:r>
              <a:rPr lang="en-IE" sz="4000" b="1" dirty="0" smtClean="0">
                <a:solidFill>
                  <a:srgbClr val="572314"/>
                </a:solidFill>
                <a:hlinkClick r:id="rId5"/>
              </a:rPr>
              <a:t>president.ie/ga/rannog-na-bpaisti</a:t>
            </a:r>
            <a:r>
              <a:rPr lang="en-IE" sz="4000" b="1" dirty="0" smtClean="0">
                <a:solidFill>
                  <a:srgbClr val="572314"/>
                </a:solidFill>
              </a:rPr>
              <a:t> (</a:t>
            </a:r>
            <a:r>
              <a:rPr lang="en-IE" sz="4000" b="1" dirty="0" err="1" smtClean="0">
                <a:solidFill>
                  <a:srgbClr val="572314"/>
                </a:solidFill>
              </a:rPr>
              <a:t>Leagan</a:t>
            </a:r>
            <a:r>
              <a:rPr lang="en-IE" sz="4000" b="1" dirty="0" smtClean="0">
                <a:solidFill>
                  <a:srgbClr val="572314"/>
                </a:solidFill>
              </a:rPr>
              <a:t> </a:t>
            </a:r>
            <a:r>
              <a:rPr lang="en-IE" sz="4000" b="1" dirty="0" err="1" smtClean="0">
                <a:solidFill>
                  <a:srgbClr val="572314"/>
                </a:solidFill>
              </a:rPr>
              <a:t>Gaeilge</a:t>
            </a:r>
            <a:r>
              <a:rPr lang="en-IE" sz="4000" b="1" dirty="0" smtClean="0">
                <a:solidFill>
                  <a:srgbClr val="572314"/>
                </a:solidFill>
              </a:rPr>
              <a:t>)</a:t>
            </a:r>
            <a:endParaRPr lang="en-IE" sz="4000" b="1" dirty="0">
              <a:solidFill>
                <a:srgbClr val="572314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  <p:sp>
        <p:nvSpPr>
          <p:cNvPr id="3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5" name="AutoShape 6" descr="Related 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41247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The Office of President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E" dirty="0" smtClean="0">
                <a:solidFill>
                  <a:srgbClr val="572314"/>
                </a:solidFill>
              </a:rPr>
              <a:t>The Office was established by the Irish Constitution in 1937</a:t>
            </a:r>
          </a:p>
          <a:p>
            <a:pPr algn="just"/>
            <a:r>
              <a:rPr lang="en-IE" dirty="0" smtClean="0">
                <a:solidFill>
                  <a:srgbClr val="572314"/>
                </a:solidFill>
              </a:rPr>
              <a:t>The President is the highest office-holder in the country</a:t>
            </a:r>
          </a:p>
          <a:p>
            <a:pPr algn="just"/>
            <a:r>
              <a:rPr lang="en-IE" dirty="0">
                <a:solidFill>
                  <a:srgbClr val="572314"/>
                </a:solidFill>
              </a:rPr>
              <a:t>The functions of the President are performed on the advice of the </a:t>
            </a:r>
            <a:r>
              <a:rPr lang="en-IE" dirty="0" smtClean="0">
                <a:solidFill>
                  <a:srgbClr val="572314"/>
                </a:solidFill>
              </a:rPr>
              <a:t>Government</a:t>
            </a:r>
          </a:p>
          <a:p>
            <a:pPr algn="just">
              <a:lnSpc>
                <a:spcPct val="110000"/>
              </a:lnSpc>
            </a:pPr>
            <a:r>
              <a:rPr lang="en-IE" dirty="0">
                <a:solidFill>
                  <a:srgbClr val="572314"/>
                </a:solidFill>
              </a:rPr>
              <a:t>The President is not answerable to either House of the </a:t>
            </a:r>
            <a:r>
              <a:rPr lang="en-IE" dirty="0" err="1">
                <a:solidFill>
                  <a:srgbClr val="572314"/>
                </a:solidFill>
              </a:rPr>
              <a:t>Oireachtas</a:t>
            </a:r>
            <a:r>
              <a:rPr lang="en-IE" dirty="0">
                <a:solidFill>
                  <a:srgbClr val="572314"/>
                </a:solidFill>
              </a:rPr>
              <a:t> or to any court in the performance of his or her functions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Electing a President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E" dirty="0" smtClean="0">
                <a:solidFill>
                  <a:srgbClr val="572314"/>
                </a:solidFill>
              </a:rPr>
              <a:t>Any Irish citizen over the age of 35 years can become a Presidential candidate</a:t>
            </a:r>
          </a:p>
          <a:p>
            <a:pPr algn="just"/>
            <a:r>
              <a:rPr lang="en-IE" dirty="0" smtClean="0">
                <a:solidFill>
                  <a:srgbClr val="572314"/>
                </a:solidFill>
              </a:rPr>
              <a:t>The term of office is seven years</a:t>
            </a:r>
          </a:p>
          <a:p>
            <a:pPr algn="just"/>
            <a:r>
              <a:rPr lang="en-IE" dirty="0" smtClean="0">
                <a:solidFill>
                  <a:srgbClr val="572314"/>
                </a:solidFill>
              </a:rPr>
              <a:t>The President may be re-elected only once</a:t>
            </a:r>
          </a:p>
          <a:p>
            <a:pPr algn="just"/>
            <a:r>
              <a:rPr lang="en-IE" dirty="0">
                <a:solidFill>
                  <a:srgbClr val="572314"/>
                </a:solidFill>
              </a:rPr>
              <a:t>Every citizen of Ireland ordinarily resident in the State who is aged 18 </a:t>
            </a:r>
            <a:r>
              <a:rPr lang="en-IE" dirty="0" smtClean="0">
                <a:solidFill>
                  <a:srgbClr val="572314"/>
                </a:solidFill>
              </a:rPr>
              <a:t>years or </a:t>
            </a:r>
            <a:r>
              <a:rPr lang="en-IE" dirty="0">
                <a:solidFill>
                  <a:srgbClr val="572314"/>
                </a:solidFill>
              </a:rPr>
              <a:t>over and whose name is entered on the register of electors is entitled to </a:t>
            </a:r>
            <a:r>
              <a:rPr lang="en-IE" dirty="0" smtClean="0">
                <a:solidFill>
                  <a:srgbClr val="572314"/>
                </a:solidFill>
              </a:rPr>
              <a:t>vote</a:t>
            </a:r>
            <a:endParaRPr lang="en-IE" dirty="0">
              <a:solidFill>
                <a:srgbClr val="572314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8421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Nomination of Candidates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rgbClr val="572314"/>
                </a:solidFill>
              </a:rPr>
              <a:t>A candidate must be nominated by either:</a:t>
            </a:r>
          </a:p>
          <a:p>
            <a:pPr marL="82296" indent="0">
              <a:buNone/>
            </a:pPr>
            <a:r>
              <a:rPr lang="en-IE" dirty="0">
                <a:solidFill>
                  <a:srgbClr val="572314"/>
                </a:solidFill>
              </a:rPr>
              <a:t>(a) not less than 20 members of the </a:t>
            </a:r>
            <a:r>
              <a:rPr lang="en-IE" dirty="0" err="1">
                <a:solidFill>
                  <a:srgbClr val="572314"/>
                </a:solidFill>
              </a:rPr>
              <a:t>Oireachtas</a:t>
            </a:r>
            <a:r>
              <a:rPr lang="en-IE" dirty="0">
                <a:solidFill>
                  <a:srgbClr val="572314"/>
                </a:solidFill>
              </a:rPr>
              <a:t> </a:t>
            </a:r>
            <a:r>
              <a:rPr lang="en-IE" dirty="0" smtClean="0">
                <a:solidFill>
                  <a:srgbClr val="572314"/>
                </a:solidFill>
              </a:rPr>
              <a:t>(</a:t>
            </a:r>
            <a:r>
              <a:rPr lang="en-IE" dirty="0" err="1" smtClean="0">
                <a:solidFill>
                  <a:srgbClr val="572314"/>
                </a:solidFill>
              </a:rPr>
              <a:t>Dáil</a:t>
            </a:r>
            <a:r>
              <a:rPr lang="en-IE" dirty="0" smtClean="0">
                <a:solidFill>
                  <a:srgbClr val="572314"/>
                </a:solidFill>
              </a:rPr>
              <a:t> and </a:t>
            </a:r>
            <a:r>
              <a:rPr lang="en-IE" dirty="0" err="1" smtClean="0">
                <a:solidFill>
                  <a:srgbClr val="572314"/>
                </a:solidFill>
              </a:rPr>
              <a:t>Seanad</a:t>
            </a:r>
            <a:r>
              <a:rPr lang="en-IE" dirty="0" smtClean="0">
                <a:solidFill>
                  <a:srgbClr val="572314"/>
                </a:solidFill>
              </a:rPr>
              <a:t>), </a:t>
            </a:r>
            <a:r>
              <a:rPr lang="en-IE" b="1" dirty="0">
                <a:solidFill>
                  <a:srgbClr val="572314"/>
                </a:solidFill>
              </a:rPr>
              <a:t>or</a:t>
            </a:r>
          </a:p>
          <a:p>
            <a:pPr marL="82296" indent="0">
              <a:buNone/>
            </a:pPr>
            <a:r>
              <a:rPr lang="en-IE" dirty="0">
                <a:solidFill>
                  <a:srgbClr val="572314"/>
                </a:solidFill>
              </a:rPr>
              <a:t>(b) at least 4 county and/or city </a:t>
            </a:r>
            <a:r>
              <a:rPr lang="en-IE" dirty="0" smtClean="0">
                <a:solidFill>
                  <a:srgbClr val="572314"/>
                </a:solidFill>
              </a:rPr>
              <a:t>councils</a:t>
            </a:r>
          </a:p>
          <a:p>
            <a:r>
              <a:rPr lang="en-IE" dirty="0">
                <a:solidFill>
                  <a:srgbClr val="572314"/>
                </a:solidFill>
              </a:rPr>
              <a:t>If only one </a:t>
            </a:r>
            <a:r>
              <a:rPr lang="en-IE" dirty="0" smtClean="0">
                <a:solidFill>
                  <a:srgbClr val="572314"/>
                </a:solidFill>
              </a:rPr>
              <a:t>candidate is nominated</a:t>
            </a:r>
            <a:r>
              <a:rPr lang="en-IE" dirty="0">
                <a:solidFill>
                  <a:srgbClr val="572314"/>
                </a:solidFill>
              </a:rPr>
              <a:t>, the presidential returning officer declares that candidate </a:t>
            </a:r>
            <a:r>
              <a:rPr lang="en-IE" dirty="0" smtClean="0">
                <a:solidFill>
                  <a:srgbClr val="572314"/>
                </a:solidFill>
              </a:rPr>
              <a:t>elected</a:t>
            </a:r>
          </a:p>
          <a:p>
            <a:r>
              <a:rPr lang="en-IE" dirty="0" smtClean="0">
                <a:solidFill>
                  <a:srgbClr val="572314"/>
                </a:solidFill>
              </a:rPr>
              <a:t>If </a:t>
            </a:r>
            <a:r>
              <a:rPr lang="en-IE" dirty="0">
                <a:solidFill>
                  <a:srgbClr val="572314"/>
                </a:solidFill>
              </a:rPr>
              <a:t>two </a:t>
            </a:r>
            <a:r>
              <a:rPr lang="en-IE" dirty="0" smtClean="0">
                <a:solidFill>
                  <a:srgbClr val="572314"/>
                </a:solidFill>
              </a:rPr>
              <a:t>or more </a:t>
            </a:r>
            <a:r>
              <a:rPr lang="en-IE" dirty="0">
                <a:solidFill>
                  <a:srgbClr val="572314"/>
                </a:solidFill>
              </a:rPr>
              <a:t>candidates </a:t>
            </a:r>
            <a:r>
              <a:rPr lang="en-IE" dirty="0" smtClean="0">
                <a:solidFill>
                  <a:srgbClr val="572314"/>
                </a:solidFill>
              </a:rPr>
              <a:t>are nominated</a:t>
            </a:r>
            <a:r>
              <a:rPr lang="en-IE" dirty="0">
                <a:solidFill>
                  <a:srgbClr val="572314"/>
                </a:solidFill>
              </a:rPr>
              <a:t>, </a:t>
            </a:r>
            <a:r>
              <a:rPr lang="en-IE" dirty="0" smtClean="0">
                <a:solidFill>
                  <a:srgbClr val="572314"/>
                </a:solidFill>
              </a:rPr>
              <a:t>an election takes place</a:t>
            </a:r>
            <a:endParaRPr lang="en-IE" dirty="0">
              <a:solidFill>
                <a:srgbClr val="572314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672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Voting for President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rgbClr val="572314"/>
                </a:solidFill>
              </a:rPr>
              <a:t>The President is elected by the direct vote of the </a:t>
            </a:r>
            <a:r>
              <a:rPr lang="en-IE" dirty="0" smtClean="0">
                <a:solidFill>
                  <a:srgbClr val="572314"/>
                </a:solidFill>
              </a:rPr>
              <a:t>people.</a:t>
            </a:r>
          </a:p>
          <a:p>
            <a:r>
              <a:rPr lang="en-IE" dirty="0" smtClean="0">
                <a:solidFill>
                  <a:srgbClr val="572314"/>
                </a:solidFill>
              </a:rPr>
              <a:t>Voting </a:t>
            </a:r>
            <a:r>
              <a:rPr lang="en-IE" dirty="0">
                <a:solidFill>
                  <a:srgbClr val="572314"/>
                </a:solidFill>
              </a:rPr>
              <a:t>is by secret ballot </a:t>
            </a:r>
            <a:r>
              <a:rPr lang="en-IE" dirty="0" smtClean="0">
                <a:solidFill>
                  <a:srgbClr val="572314"/>
                </a:solidFill>
              </a:rPr>
              <a:t>on the </a:t>
            </a:r>
            <a:r>
              <a:rPr lang="en-IE" dirty="0">
                <a:solidFill>
                  <a:srgbClr val="572314"/>
                </a:solidFill>
              </a:rPr>
              <a:t>single transferable vote </a:t>
            </a:r>
            <a:r>
              <a:rPr lang="en-IE" dirty="0" smtClean="0">
                <a:solidFill>
                  <a:srgbClr val="572314"/>
                </a:solidFill>
              </a:rPr>
              <a:t>system – this means voters indicate their preference by indicating 1, 2, 3 on the ballot paper.</a:t>
            </a:r>
          </a:p>
          <a:p>
            <a:r>
              <a:rPr lang="en-IE" dirty="0" smtClean="0">
                <a:solidFill>
                  <a:srgbClr val="572314"/>
                </a:solidFill>
              </a:rPr>
              <a:t>The </a:t>
            </a:r>
            <a:r>
              <a:rPr lang="en-IE" dirty="0">
                <a:solidFill>
                  <a:srgbClr val="572314"/>
                </a:solidFill>
              </a:rPr>
              <a:t>names of the candidates appear in alphabetical order </a:t>
            </a:r>
            <a:r>
              <a:rPr lang="en-IE" dirty="0" smtClean="0">
                <a:solidFill>
                  <a:srgbClr val="572314"/>
                </a:solidFill>
              </a:rPr>
              <a:t>on the ballot paper and </a:t>
            </a:r>
            <a:r>
              <a:rPr lang="en-IE" dirty="0">
                <a:solidFill>
                  <a:srgbClr val="572314"/>
                </a:solidFill>
              </a:rPr>
              <a:t>no political affiliations </a:t>
            </a:r>
            <a:r>
              <a:rPr lang="en-IE" dirty="0" smtClean="0">
                <a:solidFill>
                  <a:srgbClr val="572314"/>
                </a:solidFill>
              </a:rPr>
              <a:t>are given</a:t>
            </a:r>
            <a:r>
              <a:rPr lang="en-IE" dirty="0">
                <a:solidFill>
                  <a:srgbClr val="572314"/>
                </a:solidFill>
              </a:rPr>
              <a:t>.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000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Counting of Votes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rgbClr val="572314"/>
                </a:solidFill>
              </a:rPr>
              <a:t>The </a:t>
            </a:r>
            <a:r>
              <a:rPr lang="en-IE" dirty="0" smtClean="0">
                <a:solidFill>
                  <a:srgbClr val="572314"/>
                </a:solidFill>
              </a:rPr>
              <a:t>counting of votes takes place at 9am on the day after the election</a:t>
            </a:r>
          </a:p>
          <a:p>
            <a:r>
              <a:rPr lang="en-IE" dirty="0" smtClean="0">
                <a:solidFill>
                  <a:srgbClr val="572314"/>
                </a:solidFill>
              </a:rPr>
              <a:t>The quota (the number of votes necessary for election) is calculated by the presiding officer in each constituency</a:t>
            </a:r>
          </a:p>
          <a:p>
            <a:r>
              <a:rPr lang="en-IE" dirty="0" smtClean="0">
                <a:solidFill>
                  <a:srgbClr val="572314"/>
                </a:solidFill>
              </a:rPr>
              <a:t>Because there is only one position to be filled (President) the quota is 50% of the valid votes +1</a:t>
            </a:r>
            <a:endParaRPr lang="en-IE" dirty="0">
              <a:solidFill>
                <a:srgbClr val="572314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032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Taking up Office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rgbClr val="572314"/>
                </a:solidFill>
              </a:rPr>
              <a:t>The newly elected President takes up office on the day following the expiration of </a:t>
            </a:r>
            <a:r>
              <a:rPr lang="en-IE" dirty="0" smtClean="0">
                <a:solidFill>
                  <a:srgbClr val="572314"/>
                </a:solidFill>
              </a:rPr>
              <a:t>the term </a:t>
            </a:r>
            <a:r>
              <a:rPr lang="en-IE" dirty="0">
                <a:solidFill>
                  <a:srgbClr val="572314"/>
                </a:solidFill>
              </a:rPr>
              <a:t>of office of the outgoing President and holds office for seven years from </a:t>
            </a:r>
            <a:r>
              <a:rPr lang="en-IE" dirty="0" smtClean="0">
                <a:solidFill>
                  <a:srgbClr val="572314"/>
                </a:solidFill>
              </a:rPr>
              <a:t>that date</a:t>
            </a:r>
            <a:endParaRPr lang="en-IE" dirty="0">
              <a:solidFill>
                <a:srgbClr val="572314"/>
              </a:solidFill>
            </a:endParaRPr>
          </a:p>
          <a:p>
            <a:r>
              <a:rPr lang="en-IE" dirty="0" smtClean="0">
                <a:solidFill>
                  <a:srgbClr val="572314"/>
                </a:solidFill>
              </a:rPr>
              <a:t>The new President takes up residence in </a:t>
            </a:r>
            <a:r>
              <a:rPr lang="en-IE" dirty="0" err="1" smtClean="0">
                <a:solidFill>
                  <a:srgbClr val="572314"/>
                </a:solidFill>
              </a:rPr>
              <a:t>Áras</a:t>
            </a:r>
            <a:r>
              <a:rPr lang="en-IE" dirty="0" smtClean="0">
                <a:solidFill>
                  <a:srgbClr val="572314"/>
                </a:solidFill>
              </a:rPr>
              <a:t> an </a:t>
            </a:r>
            <a:r>
              <a:rPr lang="en-IE" dirty="0" err="1" smtClean="0">
                <a:solidFill>
                  <a:srgbClr val="572314"/>
                </a:solidFill>
              </a:rPr>
              <a:t>Uachtaráin</a:t>
            </a:r>
            <a:r>
              <a:rPr lang="en-IE" dirty="0" smtClean="0">
                <a:solidFill>
                  <a:srgbClr val="572314"/>
                </a:solidFill>
              </a:rPr>
              <a:t> in the Phoenix Park, Dublin</a:t>
            </a:r>
            <a:endParaRPr lang="en-IE" dirty="0">
              <a:solidFill>
                <a:srgbClr val="572314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659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572314"/>
                </a:solidFill>
              </a:rPr>
              <a:t>The Presidential Standard</a:t>
            </a:r>
            <a:endParaRPr lang="en-IE" b="1" dirty="0">
              <a:solidFill>
                <a:srgbClr val="572314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211960" y="1600200"/>
            <a:ext cx="447484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E" sz="2400" dirty="0" smtClean="0">
                <a:solidFill>
                  <a:srgbClr val="572314"/>
                </a:solidFill>
                <a:effectLst/>
                <a:latin typeface="Comic Sans MS" pitchFamily="66" charset="0"/>
              </a:rPr>
              <a:t>The Irish Presidential Standard, a flag used by the President of Ireland since 1945, shows a golden </a:t>
            </a:r>
            <a:r>
              <a:rPr lang="en-IE" sz="2400" i="1" dirty="0" err="1" smtClean="0">
                <a:solidFill>
                  <a:srgbClr val="572314"/>
                </a:solidFill>
                <a:effectLst/>
                <a:latin typeface="Comic Sans MS" pitchFamily="66" charset="0"/>
              </a:rPr>
              <a:t>Cláirseach</a:t>
            </a:r>
            <a:r>
              <a:rPr lang="en-IE" sz="2400" i="1" dirty="0" smtClean="0">
                <a:solidFill>
                  <a:srgbClr val="572314"/>
                </a:solidFill>
                <a:effectLst/>
                <a:latin typeface="Comic Sans MS" pitchFamily="66" charset="0"/>
              </a:rPr>
              <a:t> </a:t>
            </a:r>
            <a:r>
              <a:rPr lang="en-IE" sz="2400" dirty="0" smtClean="0">
                <a:solidFill>
                  <a:srgbClr val="572314"/>
                </a:solidFill>
                <a:effectLst/>
                <a:latin typeface="Comic Sans MS" pitchFamily="66" charset="0"/>
              </a:rPr>
              <a:t>(Harp) with silver strings on a background of St. Patrick’s Blue. It is flown over the President’s residence, over Dublin Castle when the president is resident there and on vehicles used by the President.</a:t>
            </a:r>
            <a:endParaRPr lang="en-IE" sz="2400" dirty="0">
              <a:solidFill>
                <a:srgbClr val="572314"/>
              </a:solidFill>
              <a:latin typeface="Comic Sans MS" pitchFamily="66" charset="0"/>
            </a:endParaRPr>
          </a:p>
        </p:txBody>
      </p:sp>
      <p:pic>
        <p:nvPicPr>
          <p:cNvPr id="1026" name="Picture 2" descr="http://upload.wikimedia.org/wikipedia/commons/thumb/f/f3/Flag_President_of_Ireland.svg/333px-Flag_President_of_Ireland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16" y="2708920"/>
            <a:ext cx="2871694" cy="144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0848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Past Presidents</a:t>
            </a:r>
            <a:endParaRPr lang="en-IE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4048" y="2708920"/>
            <a:ext cx="3657600" cy="16889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Douglas Hyde</a:t>
            </a:r>
          </a:p>
          <a:p>
            <a:pPr marL="82296" indent="0" algn="ctr">
              <a:buNone/>
            </a:pPr>
            <a:r>
              <a:rPr lang="en-IE" sz="4000" b="1" dirty="0" smtClean="0">
                <a:solidFill>
                  <a:srgbClr val="572314"/>
                </a:solidFill>
              </a:rPr>
              <a:t>1938 - 1945</a:t>
            </a:r>
            <a:endParaRPr lang="en-IE" sz="4000" b="1" dirty="0">
              <a:solidFill>
                <a:srgbClr val="572314"/>
              </a:solidFill>
            </a:endParaRPr>
          </a:p>
        </p:txBody>
      </p:sp>
      <p:pic>
        <p:nvPicPr>
          <p:cNvPr id="2050" name="Picture 2" descr="http://www.president.ie/images/presidents/hyde_pic_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88840"/>
            <a:ext cx="2296789" cy="331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07904" y="6408828"/>
            <a:ext cx="3600400" cy="332234"/>
          </a:xfrm>
        </p:spPr>
        <p:txBody>
          <a:bodyPr/>
          <a:lstStyle/>
          <a:p>
            <a:r>
              <a:rPr lang="en-IE" b="1" dirty="0" smtClean="0"/>
              <a:t>© </a:t>
            </a:r>
            <a:r>
              <a:rPr lang="en-IE" b="1" dirty="0" err="1" smtClean="0"/>
              <a:t>Seomra</a:t>
            </a:r>
            <a:r>
              <a:rPr lang="en-IE" b="1" dirty="0" smtClean="0"/>
              <a:t> </a:t>
            </a:r>
            <a:r>
              <a:rPr lang="en-IE" b="1" dirty="0" err="1" smtClean="0"/>
              <a:t>Ranga</a:t>
            </a:r>
            <a:r>
              <a:rPr lang="en-IE" b="1" dirty="0" smtClean="0"/>
              <a:t> 2018 www.seomraranga.com</a:t>
            </a:r>
            <a:endParaRPr lang="en-IE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408828"/>
            <a:ext cx="1512168" cy="38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840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2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3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4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640</Words>
  <Application>Microsoft Office PowerPoint</Application>
  <PresentationFormat>On-screen Show (4:3)</PresentationFormat>
  <Paragraphs>79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The President of Ireland</vt:lpstr>
      <vt:lpstr>The Office of President</vt:lpstr>
      <vt:lpstr>Electing a President</vt:lpstr>
      <vt:lpstr>Nomination of Candidates</vt:lpstr>
      <vt:lpstr>Voting for President</vt:lpstr>
      <vt:lpstr>Counting of Votes</vt:lpstr>
      <vt:lpstr>Taking up Office</vt:lpstr>
      <vt:lpstr>The Presidential Standard</vt:lpstr>
      <vt:lpstr>Past Presidents</vt:lpstr>
      <vt:lpstr>Past Presidents</vt:lpstr>
      <vt:lpstr>Past Presidents</vt:lpstr>
      <vt:lpstr>Past Presidents</vt:lpstr>
      <vt:lpstr>Past Presidents</vt:lpstr>
      <vt:lpstr>Past Presidents</vt:lpstr>
      <vt:lpstr>Past Presidents</vt:lpstr>
      <vt:lpstr>Past Presidents</vt:lpstr>
      <vt:lpstr>Past Presidents</vt:lpstr>
      <vt:lpstr>More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Damien</dc:creator>
  <cp:lastModifiedBy>Damien</cp:lastModifiedBy>
  <cp:revision>11</cp:revision>
  <dcterms:created xsi:type="dcterms:W3CDTF">2011-09-22T18:17:02Z</dcterms:created>
  <dcterms:modified xsi:type="dcterms:W3CDTF">2018-10-14T17:01:51Z</dcterms:modified>
</cp:coreProperties>
</file>