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64" r:id="rId4"/>
    <p:sldId id="260" r:id="rId5"/>
    <p:sldId id="261" r:id="rId6"/>
    <p:sldId id="262" r:id="rId7"/>
    <p:sldId id="263" r:id="rId8"/>
    <p:sldId id="265" r:id="rId9"/>
    <p:sldId id="268" r:id="rId10"/>
    <p:sldId id="267" r:id="rId11"/>
    <p:sldId id="266" r:id="rId12"/>
    <p:sldId id="258" r:id="rId13"/>
    <p:sldId id="259"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0"/>
            <a:ext cx="752475"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1"/>
          <p:cNvSpPr>
            <a:spLocks noGrp="1"/>
          </p:cNvSpPr>
          <p:nvPr>
            <p:ph type="ctrTitle"/>
          </p:nvPr>
        </p:nvSpPr>
        <p:spPr>
          <a:xfrm>
            <a:off x="1216152" y="1267485"/>
            <a:ext cx="7235981" cy="5133316"/>
          </a:xfrm>
        </p:spPr>
        <p:txBody>
          <a:bodyPr/>
          <a:lstStyle>
            <a:lvl1pPr>
              <a:defRPr sz="11500"/>
            </a:lvl1pPr>
          </a:lstStyle>
          <a:p>
            <a:r>
              <a:rPr lang="en-US" smtClean="0"/>
              <a:t>Click to edit Master title style</a:t>
            </a:r>
            <a:endParaRPr lang="en-US" dirty="0"/>
          </a:p>
        </p:txBody>
      </p:sp>
      <p:sp>
        <p:nvSpPr>
          <p:cNvPr id="3" name="Subtitle 2"/>
          <p:cNvSpPr>
            <a:spLocks noGrp="1"/>
          </p:cNvSpPr>
          <p:nvPr>
            <p:ph type="subTitle" idx="1"/>
          </p:nvPr>
        </p:nvSpPr>
        <p:spPr>
          <a:xfrm>
            <a:off x="1216151" y="201702"/>
            <a:ext cx="6189583" cy="949569"/>
          </a:xfrm>
        </p:spPr>
        <p:txBody>
          <a:bodyPr>
            <a:normAutofit/>
          </a:bodyPr>
          <a:lstStyle>
            <a:lvl1pPr marL="0" indent="0" algn="r">
              <a:buNone/>
              <a:defRPr sz="2400">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010A9DD-72D7-4B84-9C6D-1663A7C5997A}" type="datetimeFigureOut">
              <a:rPr lang="en-IE" smtClean="0"/>
              <a:t>14/10/2018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a:xfrm>
            <a:off x="8150469" y="236415"/>
            <a:ext cx="785301" cy="365125"/>
          </a:xfrm>
        </p:spPr>
        <p:txBody>
          <a:bodyPr/>
          <a:lstStyle>
            <a:lvl1pPr>
              <a:defRPr sz="1400"/>
            </a:lvl1pPr>
          </a:lstStyle>
          <a:p>
            <a:fld id="{7A6D5A5A-42BC-4A5B-9117-EACD5973BF25}" type="slidenum">
              <a:rPr lang="en-IE" smtClean="0"/>
              <a:t>‹#›</a:t>
            </a:fld>
            <a:endParaRPr lang="en-IE"/>
          </a:p>
        </p:txBody>
      </p:sp>
      <p:grpSp>
        <p:nvGrpSpPr>
          <p:cNvPr id="7" name="Group 6"/>
          <p:cNvGrpSpPr/>
          <p:nvPr/>
        </p:nvGrpSpPr>
        <p:grpSpPr>
          <a:xfrm>
            <a:off x="7467600" y="209550"/>
            <a:ext cx="657226" cy="431800"/>
            <a:chOff x="7467600" y="209550"/>
            <a:chExt cx="657226" cy="431800"/>
          </a:xfrm>
          <a:solidFill>
            <a:schemeClr val="tx2">
              <a:lumMod val="60000"/>
              <a:lumOff val="40000"/>
            </a:schemeClr>
          </a:solidFill>
        </p:grpSpPr>
        <p:sp>
          <p:nvSpPr>
            <p:cNvPr id="8" name="Freeform 5"/>
            <p:cNvSpPr>
              <a:spLocks/>
            </p:cNvSpPr>
            <p:nvPr/>
          </p:nvSpPr>
          <p:spPr bwMode="auto">
            <a:xfrm>
              <a:off x="7467600"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5"/>
            <p:cNvSpPr>
              <a:spLocks/>
            </p:cNvSpPr>
            <p:nvPr/>
          </p:nvSpPr>
          <p:spPr bwMode="auto">
            <a:xfrm>
              <a:off x="7677151"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5"/>
            <p:cNvSpPr>
              <a:spLocks/>
            </p:cNvSpPr>
            <p:nvPr/>
          </p:nvSpPr>
          <p:spPr bwMode="auto">
            <a:xfrm>
              <a:off x="7881939"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1"/>
                                        </p:tgtEl>
                                      </p:cBhvr>
                                    </p:animEffect>
                                    <p:set>
                                      <p:cBhvr>
                                        <p:cTn id="7" dur="1" fill="hold">
                                          <p:stCondLst>
                                            <p:cond delay="1999"/>
                                          </p:stCondLst>
                                        </p:cTn>
                                        <p:tgtEl>
                                          <p:spTgt spid="11"/>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10A9DD-72D7-4B84-9C6D-1663A7C5997A}" type="datetimeFigureOut">
              <a:rPr lang="en-IE" smtClean="0"/>
              <a:t>14/10/2018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A6D5A5A-42BC-4A5B-9117-EACD5973BF25}" type="slidenum">
              <a:rPr lang="en-IE" smtClean="0"/>
              <a:t>‹#›</a:t>
            </a:fld>
            <a:endParaRPr lang="en-IE"/>
          </a:p>
        </p:txBody>
      </p:sp>
    </p:spTree>
  </p:cSld>
  <p:clrMapOvr>
    <a:masterClrMapping/>
  </p:clrMapOvr>
  <p:transition spd="slow">
    <p:pull/>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10A9DD-72D7-4B84-9C6D-1663A7C5997A}" type="datetimeFigureOut">
              <a:rPr lang="en-IE" smtClean="0"/>
              <a:t>14/10/2018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7A6D5A5A-42BC-4A5B-9117-EACD5973BF25}" type="slidenum">
              <a:rPr lang="en-IE" smtClean="0"/>
              <a:t>‹#›</a:t>
            </a:fld>
            <a:endParaRPr lang="en-IE"/>
          </a:p>
        </p:txBody>
      </p:sp>
    </p:spTree>
  </p:cSld>
  <p:clrMapOvr>
    <a:masterClrMapping/>
  </p:clrMapOvr>
  <p:transition spd="slow">
    <p:pull/>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smtClean="0"/>
              <a:t>Click to edit Master title style</a:t>
            </a:r>
            <a:endParaRPr lang="en-US" dirty="0"/>
          </a:p>
        </p:txBody>
      </p:sp>
      <p:sp>
        <p:nvSpPr>
          <p:cNvPr id="3" name="Content Placeholder 2"/>
          <p:cNvSpPr>
            <a:spLocks noGrp="1"/>
          </p:cNvSpPr>
          <p:nvPr>
            <p:ph idx="1"/>
          </p:nvPr>
        </p:nvSpPr>
        <p:spPr>
          <a:xfrm>
            <a:off x="1219200" y="838200"/>
            <a:ext cx="7467600" cy="4419600"/>
          </a:xfrm>
        </p:spPr>
        <p:txBody>
          <a:bodyPr>
            <a:normAutofit/>
          </a:bodyPr>
          <a:lstStyle>
            <a:lvl1pPr>
              <a:defRPr sz="2800"/>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010A9DD-72D7-4B84-9C6D-1663A7C5997A}" type="datetimeFigureOut">
              <a:rPr lang="en-IE" smtClean="0"/>
              <a:t>14/10/2018</a:t>
            </a:fld>
            <a:endParaRPr lang="en-IE"/>
          </a:p>
        </p:txBody>
      </p:sp>
      <p:sp>
        <p:nvSpPr>
          <p:cNvPr id="10" name="Slide Number Placeholder 9"/>
          <p:cNvSpPr>
            <a:spLocks noGrp="1"/>
          </p:cNvSpPr>
          <p:nvPr>
            <p:ph type="sldNum" sz="quarter" idx="11"/>
          </p:nvPr>
        </p:nvSpPr>
        <p:spPr/>
        <p:txBody>
          <a:bodyPr/>
          <a:lstStyle/>
          <a:p>
            <a:fld id="{7A6D5A5A-42BC-4A5B-9117-EACD5973BF25}" type="slidenum">
              <a:rPr lang="en-IE" smtClean="0"/>
              <a:t>‹#›</a:t>
            </a:fld>
            <a:endParaRPr lang="en-IE"/>
          </a:p>
        </p:txBody>
      </p:sp>
      <p:sp>
        <p:nvSpPr>
          <p:cNvPr id="12" name="Footer Placeholder 11"/>
          <p:cNvSpPr>
            <a:spLocks noGrp="1"/>
          </p:cNvSpPr>
          <p:nvPr>
            <p:ph type="ftr" sz="quarter" idx="12"/>
          </p:nvPr>
        </p:nvSpPr>
        <p:spPr/>
        <p:txBody>
          <a:bodyPr/>
          <a:lstStyle/>
          <a:p>
            <a:endParaRPr lang="en-IE"/>
          </a:p>
        </p:txBody>
      </p:sp>
    </p:spTree>
  </p:cSld>
  <p:clrMapOvr>
    <a:masterClrMapping/>
  </p:clrMapOvr>
  <p:transition spd="slow">
    <p:pull/>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9199" y="4484080"/>
            <a:ext cx="7239001" cy="762000"/>
          </a:xfrm>
        </p:spPr>
        <p:txBody>
          <a:bodyPr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smtClean="0"/>
              <a:t>Click to edit Master title style</a:t>
            </a:r>
            <a:endParaRPr lang="en-US" dirty="0"/>
          </a:p>
        </p:txBody>
      </p:sp>
      <p:sp>
        <p:nvSpPr>
          <p:cNvPr id="19" name="Date Placeholder 18"/>
          <p:cNvSpPr>
            <a:spLocks noGrp="1"/>
          </p:cNvSpPr>
          <p:nvPr>
            <p:ph type="dt" sz="half" idx="10"/>
          </p:nvPr>
        </p:nvSpPr>
        <p:spPr/>
        <p:txBody>
          <a:bodyPr/>
          <a:lstStyle/>
          <a:p>
            <a:fld id="{9010A9DD-72D7-4B84-9C6D-1663A7C5997A}" type="datetimeFigureOut">
              <a:rPr lang="en-IE" smtClean="0"/>
              <a:t>14/10/2018</a:t>
            </a:fld>
            <a:endParaRPr lang="en-IE"/>
          </a:p>
        </p:txBody>
      </p:sp>
      <p:sp>
        <p:nvSpPr>
          <p:cNvPr id="20" name="Slide Number Placeholder 19"/>
          <p:cNvSpPr>
            <a:spLocks noGrp="1"/>
          </p:cNvSpPr>
          <p:nvPr>
            <p:ph type="sldNum" sz="quarter" idx="11"/>
          </p:nvPr>
        </p:nvSpPr>
        <p:spPr/>
        <p:txBody>
          <a:bodyPr/>
          <a:lstStyle/>
          <a:p>
            <a:fld id="{7A6D5A5A-42BC-4A5B-9117-EACD5973BF25}" type="slidenum">
              <a:rPr lang="en-IE" smtClean="0"/>
              <a:t>‹#›</a:t>
            </a:fld>
            <a:endParaRPr lang="en-IE"/>
          </a:p>
        </p:txBody>
      </p:sp>
      <p:sp>
        <p:nvSpPr>
          <p:cNvPr id="21" name="Footer Placeholder 20"/>
          <p:cNvSpPr>
            <a:spLocks noGrp="1"/>
          </p:cNvSpPr>
          <p:nvPr>
            <p:ph type="ftr" sz="quarter" idx="12"/>
          </p:nvPr>
        </p:nvSpPr>
        <p:spPr/>
        <p:txBody>
          <a:bodyPr/>
          <a:lstStyle/>
          <a:p>
            <a:endParaRPr lang="en-IE"/>
          </a:p>
        </p:txBody>
      </p:sp>
    </p:spTree>
  </p:cSld>
  <p:clrMapOvr>
    <a:masterClrMapping/>
  </p:clrMapOvr>
  <p:transition spd="slow">
    <p:pull/>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9010A9DD-72D7-4B84-9C6D-1663A7C5997A}" type="datetimeFigureOut">
              <a:rPr lang="en-IE" smtClean="0"/>
              <a:t>14/10/2018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7A6D5A5A-42BC-4A5B-9117-EACD5973BF25}" type="slidenum">
              <a:rPr lang="en-IE" smtClean="0"/>
              <a:t>‹#›</a:t>
            </a:fld>
            <a:endParaRPr lang="en-IE"/>
          </a:p>
        </p:txBody>
      </p:sp>
      <p:sp>
        <p:nvSpPr>
          <p:cNvPr id="9" name="Content Placeholder 8"/>
          <p:cNvSpPr>
            <a:spLocks noGrp="1"/>
          </p:cNvSpPr>
          <p:nvPr>
            <p:ph sz="quarter" idx="13"/>
          </p:nvPr>
        </p:nvSpPr>
        <p:spPr>
          <a:xfrm>
            <a:off x="1216152" y="841248"/>
            <a:ext cx="3730752"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5102352" y="841248"/>
            <a:ext cx="3730752"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slow">
    <p:pull/>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219200" y="841248"/>
            <a:ext cx="3733800"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5105400" y="841248"/>
            <a:ext cx="3735267"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9010A9DD-72D7-4B84-9C6D-1663A7C5997A}" type="datetimeFigureOut">
              <a:rPr lang="en-IE" smtClean="0"/>
              <a:t>14/10/2018</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7A6D5A5A-42BC-4A5B-9117-EACD5973BF25}" type="slidenum">
              <a:rPr lang="en-IE" smtClean="0"/>
              <a:t>‹#›</a:t>
            </a:fld>
            <a:endParaRPr lang="en-IE"/>
          </a:p>
        </p:txBody>
      </p:sp>
      <p:sp>
        <p:nvSpPr>
          <p:cNvPr id="11" name="Content Placeholder 10"/>
          <p:cNvSpPr>
            <a:spLocks noGrp="1"/>
          </p:cNvSpPr>
          <p:nvPr>
            <p:ph sz="quarter" idx="13"/>
          </p:nvPr>
        </p:nvSpPr>
        <p:spPr>
          <a:xfrm>
            <a:off x="1216152" y="1380744"/>
            <a:ext cx="3730752" cy="38404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14"/>
          </p:nvPr>
        </p:nvSpPr>
        <p:spPr>
          <a:xfrm>
            <a:off x="5102352" y="1380743"/>
            <a:ext cx="3730752" cy="38404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slow">
    <p:pull/>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010A9DD-72D7-4B84-9C6D-1663A7C5997A}" type="datetimeFigureOut">
              <a:rPr lang="en-IE" smtClean="0"/>
              <a:t>14/10/2018</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7A6D5A5A-42BC-4A5B-9117-EACD5973BF25}" type="slidenum">
              <a:rPr lang="en-IE" smtClean="0"/>
              <a:t>‹#›</a:t>
            </a:fld>
            <a:endParaRPr lang="en-IE"/>
          </a:p>
        </p:txBody>
      </p:sp>
    </p:spTree>
  </p:cSld>
  <p:clrMapOvr>
    <a:masterClrMapping/>
  </p:clrMapOvr>
  <p:transition spd="slow">
    <p:pull/>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010A9DD-72D7-4B84-9C6D-1663A7C5997A}" type="datetimeFigureOut">
              <a:rPr lang="en-IE" smtClean="0"/>
              <a:t>14/10/2018</a:t>
            </a:fld>
            <a:endParaRPr lang="en-IE"/>
          </a:p>
        </p:txBody>
      </p:sp>
      <p:sp>
        <p:nvSpPr>
          <p:cNvPr id="6" name="Slide Number Placeholder 5"/>
          <p:cNvSpPr>
            <a:spLocks noGrp="1"/>
          </p:cNvSpPr>
          <p:nvPr>
            <p:ph type="sldNum" sz="quarter" idx="11"/>
          </p:nvPr>
        </p:nvSpPr>
        <p:spPr/>
        <p:txBody>
          <a:bodyPr/>
          <a:lstStyle/>
          <a:p>
            <a:fld id="{7A6D5A5A-42BC-4A5B-9117-EACD5973BF25}" type="slidenum">
              <a:rPr lang="en-IE" smtClean="0"/>
              <a:t>‹#›</a:t>
            </a:fld>
            <a:endParaRPr lang="en-IE"/>
          </a:p>
        </p:txBody>
      </p:sp>
      <p:sp>
        <p:nvSpPr>
          <p:cNvPr id="7" name="Footer Placeholder 6"/>
          <p:cNvSpPr>
            <a:spLocks noGrp="1"/>
          </p:cNvSpPr>
          <p:nvPr>
            <p:ph type="ftr" sz="quarter" idx="12"/>
          </p:nvPr>
        </p:nvSpPr>
        <p:spPr/>
        <p:txBody>
          <a:bodyPr/>
          <a:lstStyle/>
          <a:p>
            <a:endParaRPr lang="en-IE"/>
          </a:p>
        </p:txBody>
      </p:sp>
    </p:spTree>
  </p:cSld>
  <p:clrMapOvr>
    <a:masterClrMapping/>
  </p:clrMapOvr>
  <p:transition spd="slow">
    <p:pull/>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0" y="395287"/>
            <a:ext cx="3008313" cy="1162050"/>
          </a:xfrm>
        </p:spPr>
        <p:txBody>
          <a:bodyPr anchor="b"/>
          <a:lstStyle>
            <a:lvl1pPr algn="l">
              <a:defRPr sz="2000" b="1">
                <a:ln>
                  <a:noFill/>
                </a:ln>
                <a:solidFill>
                  <a:srgbClr val="FF7605"/>
                </a:solidFill>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5715000" y="1557337"/>
            <a:ext cx="3008313" cy="4386263"/>
          </a:xfrm>
        </p:spPr>
        <p:txBody>
          <a:bodyPr/>
          <a:lstStyle>
            <a:lvl1pPr marL="0" indent="0">
              <a:buNone/>
              <a:defRPr sz="140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Content Placeholder 13"/>
          <p:cNvSpPr>
            <a:spLocks noGrp="1"/>
          </p:cNvSpPr>
          <p:nvPr>
            <p:ph sz="quarter" idx="13"/>
          </p:nvPr>
        </p:nvSpPr>
        <p:spPr>
          <a:xfrm>
            <a:off x="914400" y="381000"/>
            <a:ext cx="4800600" cy="5943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8"/>
          <p:cNvSpPr>
            <a:spLocks noGrp="1"/>
          </p:cNvSpPr>
          <p:nvPr>
            <p:ph type="dt" sz="half" idx="14"/>
          </p:nvPr>
        </p:nvSpPr>
        <p:spPr/>
        <p:txBody>
          <a:bodyPr/>
          <a:lstStyle/>
          <a:p>
            <a:fld id="{9010A9DD-72D7-4B84-9C6D-1663A7C5997A}" type="datetimeFigureOut">
              <a:rPr lang="en-IE" smtClean="0"/>
              <a:t>14/10/2018</a:t>
            </a:fld>
            <a:endParaRPr lang="en-IE"/>
          </a:p>
        </p:txBody>
      </p:sp>
      <p:sp>
        <p:nvSpPr>
          <p:cNvPr id="10" name="Slide Number Placeholder 9"/>
          <p:cNvSpPr>
            <a:spLocks noGrp="1"/>
          </p:cNvSpPr>
          <p:nvPr>
            <p:ph type="sldNum" sz="quarter" idx="15"/>
          </p:nvPr>
        </p:nvSpPr>
        <p:spPr/>
        <p:txBody>
          <a:bodyPr/>
          <a:lstStyle/>
          <a:p>
            <a:fld id="{7A6D5A5A-42BC-4A5B-9117-EACD5973BF25}" type="slidenum">
              <a:rPr lang="en-IE" smtClean="0"/>
              <a:t>‹#›</a:t>
            </a:fld>
            <a:endParaRPr lang="en-IE"/>
          </a:p>
        </p:txBody>
      </p:sp>
      <p:sp>
        <p:nvSpPr>
          <p:cNvPr id="13" name="Footer Placeholder 12"/>
          <p:cNvSpPr>
            <a:spLocks noGrp="1"/>
          </p:cNvSpPr>
          <p:nvPr>
            <p:ph type="ftr" sz="quarter" idx="16"/>
          </p:nvPr>
        </p:nvSpPr>
        <p:spPr/>
        <p:txBody>
          <a:bodyPr/>
          <a:lstStyle/>
          <a:p>
            <a:endParaRPr lang="en-IE"/>
          </a:p>
        </p:txBody>
      </p:sp>
    </p:spTree>
  </p:cSld>
  <p:clrMapOvr>
    <a:masterClrMapping/>
  </p:clrMapOvr>
  <p:transition spd="slow">
    <p:pull/>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624754"/>
            <a:ext cx="5486400" cy="404446"/>
          </a:xfrm>
        </p:spPr>
        <p:txBody>
          <a:bodyPr bIns="0" anchor="b"/>
          <a:lstStyle>
            <a:lvl1pPr algn="l">
              <a:defRPr sz="2000" b="1">
                <a:ln w="12700">
                  <a:noFill/>
                </a:ln>
                <a:solidFill>
                  <a:schemeClr val="tx1"/>
                </a:solidFill>
                <a:effectLst/>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323975" y="381000"/>
            <a:ext cx="5867400" cy="40814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219200" y="5029200"/>
            <a:ext cx="4038600" cy="1371600"/>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10A9DD-72D7-4B84-9C6D-1663A7C5997A}" type="datetimeFigureOut">
              <a:rPr lang="en-IE" smtClean="0"/>
              <a:t>14/10/2018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7A6D5A5A-42BC-4A5B-9117-EACD5973BF25}" type="slidenum">
              <a:rPr lang="en-IE" smtClean="0"/>
              <a:t>‹#›</a:t>
            </a:fld>
            <a:endParaRPr lang="en-IE"/>
          </a:p>
        </p:txBody>
      </p:sp>
    </p:spTree>
  </p:cSld>
  <p:clrMapOvr>
    <a:masterClrMapping/>
  </p:clrMapOvr>
  <p:transition spd="slow">
    <p:pull/>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228600" cy="6858000"/>
          </a:xfrm>
          <a:prstGeom prst="rect">
            <a:avLst/>
          </a:prstGeom>
          <a:gradFill>
            <a:gsLst>
              <a:gs pos="0">
                <a:schemeClr val="accent1"/>
              </a:gs>
              <a:gs pos="52000">
                <a:schemeClr val="accent6">
                  <a:lumMod val="75000"/>
                </a:schemeClr>
              </a:gs>
              <a:gs pos="100000">
                <a:schemeClr val="accent6">
                  <a:lumMod val="50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13" name="Rectangle 12"/>
          <p:cNvSpPr/>
          <p:nvPr/>
        </p:nvSpPr>
        <p:spPr>
          <a:xfrm>
            <a:off x="0" y="0"/>
            <a:ext cx="228600"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Placeholder 1"/>
          <p:cNvSpPr>
            <a:spLocks noGrp="1"/>
          </p:cNvSpPr>
          <p:nvPr>
            <p:ph type="title"/>
          </p:nvPr>
        </p:nvSpPr>
        <p:spPr>
          <a:xfrm>
            <a:off x="1219200" y="5257800"/>
            <a:ext cx="7239000" cy="1143000"/>
          </a:xfrm>
          <a:prstGeom prst="rect">
            <a:avLst/>
          </a:prstGeom>
        </p:spPr>
        <p:txBody>
          <a:bodyPr vert="horz" lIns="91440" tIns="45720" rIns="91440" bIns="45720" rtlCol="0" anchor="b">
            <a:noAutofit/>
          </a:bodyPr>
          <a:lstStyle/>
          <a:p>
            <a:endParaRPr lang="en-US" dirty="0"/>
          </a:p>
        </p:txBody>
      </p:sp>
      <p:sp>
        <p:nvSpPr>
          <p:cNvPr id="3" name="Text Placeholder 2"/>
          <p:cNvSpPr>
            <a:spLocks noGrp="1"/>
          </p:cNvSpPr>
          <p:nvPr>
            <p:ph type="body" idx="1"/>
          </p:nvPr>
        </p:nvSpPr>
        <p:spPr>
          <a:xfrm>
            <a:off x="1219200" y="838200"/>
            <a:ext cx="7467600" cy="4419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1259680" y="6553200"/>
            <a:ext cx="7162800" cy="228600"/>
          </a:xfrm>
          <a:prstGeom prst="rect">
            <a:avLst/>
          </a:prstGeom>
        </p:spPr>
        <p:txBody>
          <a:bodyPr vert="horz" lIns="91440" tIns="45720" rIns="91440" bIns="45720" rtlCol="0" anchor="ctr"/>
          <a:lstStyle>
            <a:lvl1pPr algn="l">
              <a:defRPr sz="1200">
                <a:solidFill>
                  <a:schemeClr val="tx1">
                    <a:lumMod val="60000"/>
                    <a:lumOff val="40000"/>
                  </a:schemeClr>
                </a:solidFill>
              </a:defRPr>
            </a:lvl1pPr>
          </a:lstStyle>
          <a:p>
            <a:endParaRPr lang="en-IE"/>
          </a:p>
        </p:txBody>
      </p:sp>
      <p:sp>
        <p:nvSpPr>
          <p:cNvPr id="6" name="Slide Number Placeholder 5"/>
          <p:cNvSpPr>
            <a:spLocks noGrp="1"/>
          </p:cNvSpPr>
          <p:nvPr>
            <p:ph type="sldNum" sz="quarter" idx="4"/>
          </p:nvPr>
        </p:nvSpPr>
        <p:spPr>
          <a:xfrm>
            <a:off x="8686800" y="5740400"/>
            <a:ext cx="381000" cy="365125"/>
          </a:xfrm>
          <a:prstGeom prst="rect">
            <a:avLst/>
          </a:prstGeom>
        </p:spPr>
        <p:txBody>
          <a:bodyPr vert="horz" lIns="91440" tIns="45720" rIns="91440" bIns="45720" rtlCol="0" anchor="ctr"/>
          <a:lstStyle>
            <a:lvl1pPr algn="l">
              <a:defRPr sz="1200" b="0">
                <a:solidFill>
                  <a:schemeClr val="tx2">
                    <a:lumMod val="60000"/>
                    <a:lumOff val="40000"/>
                  </a:schemeClr>
                </a:solidFill>
              </a:defRPr>
            </a:lvl1pPr>
          </a:lstStyle>
          <a:p>
            <a:fld id="{7A6D5A5A-42BC-4A5B-9117-EACD5973BF25}" type="slidenum">
              <a:rPr lang="en-IE" smtClean="0"/>
              <a:t>‹#›</a:t>
            </a:fld>
            <a:endParaRPr lang="en-IE"/>
          </a:p>
        </p:txBody>
      </p:sp>
      <p:sp>
        <p:nvSpPr>
          <p:cNvPr id="16" name="Freeform 5"/>
          <p:cNvSpPr>
            <a:spLocks/>
          </p:cNvSpPr>
          <p:nvPr/>
        </p:nvSpPr>
        <p:spPr bwMode="auto">
          <a:xfrm>
            <a:off x="8453438" y="571500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2"/>
          </p:nvPr>
        </p:nvSpPr>
        <p:spPr>
          <a:xfrm rot="16200000">
            <a:off x="-1198682" y="4821116"/>
            <a:ext cx="2625969" cy="228600"/>
          </a:xfrm>
          <a:prstGeom prst="rect">
            <a:avLst/>
          </a:prstGeom>
        </p:spPr>
        <p:txBody>
          <a:bodyPr vert="horz" lIns="91440" tIns="45720" rIns="91440" bIns="45720" rtlCol="0" anchor="ctr"/>
          <a:lstStyle>
            <a:lvl1pPr algn="l">
              <a:defRPr sz="1200">
                <a:solidFill>
                  <a:srgbClr val="FFFFFF"/>
                </a:solidFill>
              </a:defRPr>
            </a:lvl1pPr>
          </a:lstStyle>
          <a:p>
            <a:fld id="{9010A9DD-72D7-4B84-9C6D-1663A7C5997A}" type="datetimeFigureOut">
              <a:rPr lang="en-IE" smtClean="0"/>
              <a:t>14/10/2018</a:t>
            </a:fld>
            <a:endParaRPr lang="en-IE"/>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3"/>
                                        </p:tgtEl>
                                      </p:cBhvr>
                                    </p:animEffect>
                                    <p:set>
                                      <p:cBhvr>
                                        <p:cTn id="7" dur="1" fill="hold">
                                          <p:stCondLst>
                                            <p:cond delay="1999"/>
                                          </p:stCondLst>
                                        </p:cTn>
                                        <p:tgtEl>
                                          <p:spTgt spid="13"/>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Lst>
  </p:timing>
  <p:txStyles>
    <p:titleStyle>
      <a:lvl1pPr algn="l" defTabSz="914400" rtl="0" eaLnBrk="1" latinLnBrk="0" hangingPunct="1">
        <a:spcBef>
          <a:spcPct val="0"/>
        </a:spcBef>
        <a:buNone/>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president.ie/en"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president.ie/ga/rannog-na-bpaisti" TargetMode="External"/><Relationship Id="rId5" Type="http://schemas.openxmlformats.org/officeDocument/2006/relationships/hyperlink" Target="https://president.ie/en/childrens-section" TargetMode="External"/><Relationship Id="rId4" Type="http://schemas.openxmlformats.org/officeDocument/2006/relationships/hyperlink" Target="https://president.ie/ga/"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624" y="1412776"/>
            <a:ext cx="7235981" cy="2592288"/>
          </a:xfrm>
        </p:spPr>
        <p:txBody>
          <a:bodyPr/>
          <a:lstStyle/>
          <a:p>
            <a:pPr algn="ctr"/>
            <a:r>
              <a:rPr lang="en-IE" sz="8800" dirty="0" smtClean="0">
                <a:solidFill>
                  <a:schemeClr val="accent1">
                    <a:lumMod val="50000"/>
                  </a:schemeClr>
                </a:solidFill>
              </a:rPr>
              <a:t>The Role of the President</a:t>
            </a:r>
            <a:endParaRPr lang="en-IE" sz="8800" dirty="0">
              <a:solidFill>
                <a:schemeClr val="accent1">
                  <a:lumMod val="50000"/>
                </a:schemeClr>
              </a:solidFill>
            </a:endParaRPr>
          </a:p>
        </p:txBody>
      </p:sp>
      <p:sp>
        <p:nvSpPr>
          <p:cNvPr id="4" name="Footer Placeholder 3"/>
          <p:cNvSpPr>
            <a:spLocks noGrp="1"/>
          </p:cNvSpPr>
          <p:nvPr>
            <p:ph type="ftr" sz="quarter" idx="11"/>
          </p:nvPr>
        </p:nvSpPr>
        <p:spPr>
          <a:xfrm>
            <a:off x="3707904" y="6408828"/>
            <a:ext cx="3600400" cy="332234"/>
          </a:xfrm>
        </p:spPr>
        <p:txBody>
          <a:bodyPr/>
          <a:lstStyle/>
          <a:p>
            <a:r>
              <a:rPr lang="en-IE" b="1" dirty="0" smtClean="0">
                <a:solidFill>
                  <a:schemeClr val="accent6">
                    <a:lumMod val="50000"/>
                  </a:schemeClr>
                </a:solidFill>
              </a:rPr>
              <a:t>© </a:t>
            </a:r>
            <a:r>
              <a:rPr lang="en-IE" b="1" dirty="0" err="1" smtClean="0">
                <a:solidFill>
                  <a:schemeClr val="accent6">
                    <a:lumMod val="50000"/>
                  </a:schemeClr>
                </a:solidFill>
              </a:rPr>
              <a:t>Seomra</a:t>
            </a:r>
            <a:r>
              <a:rPr lang="en-IE" b="1" dirty="0" smtClean="0">
                <a:solidFill>
                  <a:schemeClr val="accent6">
                    <a:lumMod val="50000"/>
                  </a:schemeClr>
                </a:solidFill>
              </a:rPr>
              <a:t> </a:t>
            </a:r>
            <a:r>
              <a:rPr lang="en-IE" b="1" dirty="0" err="1" smtClean="0">
                <a:solidFill>
                  <a:schemeClr val="accent6">
                    <a:lumMod val="50000"/>
                  </a:schemeClr>
                </a:solidFill>
              </a:rPr>
              <a:t>Ranga</a:t>
            </a:r>
            <a:r>
              <a:rPr lang="en-IE" b="1" dirty="0" smtClean="0">
                <a:solidFill>
                  <a:schemeClr val="accent6">
                    <a:lumMod val="50000"/>
                  </a:schemeClr>
                </a:solidFill>
              </a:rPr>
              <a:t> 2018 www.seomraranga.com</a:t>
            </a:r>
            <a:endParaRPr lang="en-IE" b="1" dirty="0">
              <a:solidFill>
                <a:schemeClr val="accent6">
                  <a:lumMod val="50000"/>
                </a:schemeClr>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4" y="6408828"/>
            <a:ext cx="1512168" cy="385603"/>
          </a:xfrm>
          <a:prstGeom prst="rect">
            <a:avLst/>
          </a:prstGeom>
        </p:spPr>
      </p:pic>
      <p:pic>
        <p:nvPicPr>
          <p:cNvPr id="6" name="Picture 2" descr="http://upload.wikimedia.org/wikipedia/commons/thumb/f/f3/Flag_President_of_Ireland.svg/333px-Flag_President_of_Ireland.sv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9872" y="4365104"/>
            <a:ext cx="2871694" cy="14401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5663240"/>
      </p:ext>
    </p:extLst>
  </p:cSld>
  <p:clrMapOvr>
    <a:masterClrMapping/>
  </p:clrMapOvr>
  <p:transition spd="slow">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1484784"/>
            <a:ext cx="7235981" cy="3888432"/>
          </a:xfrm>
        </p:spPr>
        <p:txBody>
          <a:bodyPr/>
          <a:lstStyle/>
          <a:p>
            <a:r>
              <a:rPr lang="en-IE" sz="3200" b="0" dirty="0">
                <a:solidFill>
                  <a:srgbClr val="572314"/>
                </a:solidFill>
                <a:effectLst/>
                <a:latin typeface="+mn-lt"/>
              </a:rPr>
              <a:t>* The President regularly receives visitors to </a:t>
            </a:r>
            <a:r>
              <a:rPr lang="en-IE" sz="3200" b="0" dirty="0" err="1">
                <a:solidFill>
                  <a:srgbClr val="572314"/>
                </a:solidFill>
                <a:effectLst/>
                <a:latin typeface="+mn-lt"/>
              </a:rPr>
              <a:t>Áras</a:t>
            </a:r>
            <a:r>
              <a:rPr lang="en-IE" sz="3200" b="0" dirty="0">
                <a:solidFill>
                  <a:srgbClr val="572314"/>
                </a:solidFill>
                <a:effectLst/>
                <a:latin typeface="+mn-lt"/>
              </a:rPr>
              <a:t> an </a:t>
            </a:r>
            <a:r>
              <a:rPr lang="en-IE" sz="3200" b="0" dirty="0" err="1">
                <a:solidFill>
                  <a:srgbClr val="572314"/>
                </a:solidFill>
                <a:effectLst/>
                <a:latin typeface="+mn-lt"/>
              </a:rPr>
              <a:t>Uachtaráin</a:t>
            </a:r>
            <a:r>
              <a:rPr lang="en-IE" sz="3200" b="0" dirty="0" smtClean="0">
                <a:solidFill>
                  <a:srgbClr val="572314"/>
                </a:solidFill>
                <a:effectLst/>
                <a:latin typeface="+mn-lt"/>
              </a:rPr>
              <a:t>. These may include other Heads of State or International </a:t>
            </a:r>
            <a:r>
              <a:rPr lang="en-IE" sz="3200" b="0" dirty="0" err="1" smtClean="0">
                <a:solidFill>
                  <a:srgbClr val="572314"/>
                </a:solidFill>
                <a:effectLst/>
                <a:latin typeface="+mn-lt"/>
              </a:rPr>
              <a:t>dignatories</a:t>
            </a:r>
            <a:r>
              <a:rPr lang="en-IE" sz="3200" b="0" dirty="0" smtClean="0">
                <a:solidFill>
                  <a:srgbClr val="572314"/>
                </a:solidFill>
                <a:effectLst/>
                <a:latin typeface="+mn-lt"/>
              </a:rPr>
              <a:t>, or individuals/groups of people who have excelled in sporting/artistic/social/personal achievements</a:t>
            </a:r>
            <a:endParaRPr lang="en-IE" sz="3200" b="0" dirty="0">
              <a:solidFill>
                <a:srgbClr val="572314"/>
              </a:solidFill>
              <a:effectLst/>
              <a:latin typeface="+mn-lt"/>
            </a:endParaRPr>
          </a:p>
        </p:txBody>
      </p:sp>
      <p:sp>
        <p:nvSpPr>
          <p:cNvPr id="4" name="Footer Placeholder 3"/>
          <p:cNvSpPr>
            <a:spLocks noGrp="1"/>
          </p:cNvSpPr>
          <p:nvPr>
            <p:ph type="ftr" sz="quarter" idx="11"/>
          </p:nvPr>
        </p:nvSpPr>
        <p:spPr>
          <a:xfrm>
            <a:off x="3707904" y="6408828"/>
            <a:ext cx="3600400" cy="332234"/>
          </a:xfrm>
        </p:spPr>
        <p:txBody>
          <a:bodyPr/>
          <a:lstStyle/>
          <a:p>
            <a:r>
              <a:rPr lang="en-IE" b="1" dirty="0" smtClean="0">
                <a:solidFill>
                  <a:schemeClr val="accent6">
                    <a:lumMod val="50000"/>
                  </a:schemeClr>
                </a:solidFill>
              </a:rPr>
              <a:t>© </a:t>
            </a:r>
            <a:r>
              <a:rPr lang="en-IE" b="1" dirty="0" err="1" smtClean="0">
                <a:solidFill>
                  <a:schemeClr val="accent6">
                    <a:lumMod val="50000"/>
                  </a:schemeClr>
                </a:solidFill>
              </a:rPr>
              <a:t>Seomra</a:t>
            </a:r>
            <a:r>
              <a:rPr lang="en-IE" b="1" dirty="0" smtClean="0">
                <a:solidFill>
                  <a:schemeClr val="accent6">
                    <a:lumMod val="50000"/>
                  </a:schemeClr>
                </a:solidFill>
              </a:rPr>
              <a:t> </a:t>
            </a:r>
            <a:r>
              <a:rPr lang="en-IE" b="1" dirty="0" err="1" smtClean="0">
                <a:solidFill>
                  <a:schemeClr val="accent6">
                    <a:lumMod val="50000"/>
                  </a:schemeClr>
                </a:solidFill>
              </a:rPr>
              <a:t>Ranga</a:t>
            </a:r>
            <a:r>
              <a:rPr lang="en-IE" b="1" dirty="0" smtClean="0">
                <a:solidFill>
                  <a:schemeClr val="accent6">
                    <a:lumMod val="50000"/>
                  </a:schemeClr>
                </a:solidFill>
              </a:rPr>
              <a:t> 2018 www.seomraranga.com</a:t>
            </a:r>
            <a:endParaRPr lang="en-IE" b="1" dirty="0">
              <a:solidFill>
                <a:schemeClr val="accent6">
                  <a:lumMod val="50000"/>
                </a:schemeClr>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4" y="6408828"/>
            <a:ext cx="1512168" cy="385603"/>
          </a:xfrm>
          <a:prstGeom prst="rect">
            <a:avLst/>
          </a:prstGeom>
        </p:spPr>
      </p:pic>
      <p:sp>
        <p:nvSpPr>
          <p:cNvPr id="3" name="TextBox 2"/>
          <p:cNvSpPr txBox="1"/>
          <p:nvPr/>
        </p:nvSpPr>
        <p:spPr>
          <a:xfrm>
            <a:off x="899592" y="188640"/>
            <a:ext cx="6552728" cy="738664"/>
          </a:xfrm>
          <a:prstGeom prst="rect">
            <a:avLst/>
          </a:prstGeom>
          <a:noFill/>
        </p:spPr>
        <p:txBody>
          <a:bodyPr wrap="square" rtlCol="0">
            <a:spAutoFit/>
          </a:bodyPr>
          <a:lstStyle/>
          <a:p>
            <a:r>
              <a:rPr lang="en-IE" sz="4200" b="1" dirty="0" smtClean="0">
                <a:solidFill>
                  <a:schemeClr val="accent6">
                    <a:lumMod val="50000"/>
                  </a:schemeClr>
                </a:solidFill>
              </a:rPr>
              <a:t>Visits to </a:t>
            </a:r>
            <a:r>
              <a:rPr lang="en-IE" sz="4200" b="1" dirty="0" err="1" smtClean="0">
                <a:solidFill>
                  <a:schemeClr val="accent6">
                    <a:lumMod val="50000"/>
                  </a:schemeClr>
                </a:solidFill>
              </a:rPr>
              <a:t>Áras</a:t>
            </a:r>
            <a:r>
              <a:rPr lang="en-IE" sz="4200" b="1" dirty="0" smtClean="0">
                <a:solidFill>
                  <a:schemeClr val="accent6">
                    <a:lumMod val="50000"/>
                  </a:schemeClr>
                </a:solidFill>
              </a:rPr>
              <a:t> an </a:t>
            </a:r>
            <a:r>
              <a:rPr lang="en-IE" sz="4200" b="1" dirty="0" err="1" smtClean="0">
                <a:solidFill>
                  <a:schemeClr val="accent6">
                    <a:lumMod val="50000"/>
                  </a:schemeClr>
                </a:solidFill>
              </a:rPr>
              <a:t>Uachtaráin</a:t>
            </a:r>
            <a:endParaRPr lang="en-IE" sz="4200" b="1" dirty="0">
              <a:solidFill>
                <a:schemeClr val="accent6">
                  <a:lumMod val="50000"/>
                </a:schemeClr>
              </a:solidFill>
            </a:endParaRPr>
          </a:p>
        </p:txBody>
      </p:sp>
    </p:spTree>
    <p:extLst>
      <p:ext uri="{BB962C8B-B14F-4D97-AF65-F5344CB8AC3E}">
        <p14:creationId xmlns:p14="http://schemas.microsoft.com/office/powerpoint/2010/main" val="1367252948"/>
      </p:ext>
    </p:extLst>
  </p:cSld>
  <p:clrMapOvr>
    <a:masterClrMapping/>
  </p:clrMapOvr>
  <p:transition spd="slow">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1268760"/>
            <a:ext cx="7235981" cy="4877960"/>
          </a:xfrm>
        </p:spPr>
        <p:txBody>
          <a:bodyPr/>
          <a:lstStyle/>
          <a:p>
            <a:r>
              <a:rPr lang="en-IE" sz="2800" b="0" dirty="0" smtClean="0">
                <a:solidFill>
                  <a:srgbClr val="572314"/>
                </a:solidFill>
                <a:effectLst/>
                <a:latin typeface="+mn-lt"/>
              </a:rPr>
              <a:t>There </a:t>
            </a:r>
            <a:r>
              <a:rPr lang="en-IE" sz="2800" b="0" dirty="0">
                <a:solidFill>
                  <a:srgbClr val="572314"/>
                </a:solidFill>
                <a:effectLst/>
                <a:latin typeface="+mn-lt"/>
              </a:rPr>
              <a:t>are </a:t>
            </a:r>
            <a:r>
              <a:rPr lang="en-IE" sz="2800" b="0" dirty="0" smtClean="0">
                <a:solidFill>
                  <a:srgbClr val="572314"/>
                </a:solidFill>
                <a:effectLst/>
                <a:latin typeface="+mn-lt"/>
              </a:rPr>
              <a:t>two </a:t>
            </a:r>
            <a:r>
              <a:rPr lang="en-IE" sz="2800" b="0" dirty="0">
                <a:solidFill>
                  <a:srgbClr val="572314"/>
                </a:solidFill>
                <a:effectLst/>
                <a:latin typeface="+mn-lt"/>
              </a:rPr>
              <a:t>situations </a:t>
            </a:r>
            <a:r>
              <a:rPr lang="en-IE" sz="2800" b="0" dirty="0" smtClean="0">
                <a:solidFill>
                  <a:srgbClr val="572314"/>
                </a:solidFill>
                <a:effectLst/>
                <a:latin typeface="+mn-lt"/>
              </a:rPr>
              <a:t>where </a:t>
            </a:r>
            <a:r>
              <a:rPr lang="en-IE" sz="2800" b="0" dirty="0">
                <a:solidFill>
                  <a:srgbClr val="572314"/>
                </a:solidFill>
                <a:effectLst/>
                <a:latin typeface="+mn-lt"/>
              </a:rPr>
              <a:t>a President may be removed from </a:t>
            </a:r>
            <a:r>
              <a:rPr lang="en-IE" sz="2800" b="0" dirty="0" smtClean="0">
                <a:solidFill>
                  <a:srgbClr val="572314"/>
                </a:solidFill>
                <a:effectLst/>
                <a:latin typeface="+mn-lt"/>
              </a:rPr>
              <a:t>office.</a:t>
            </a:r>
            <a:br>
              <a:rPr lang="en-IE" sz="2800" b="0" dirty="0" smtClean="0">
                <a:solidFill>
                  <a:srgbClr val="572314"/>
                </a:solidFill>
                <a:effectLst/>
                <a:latin typeface="+mn-lt"/>
              </a:rPr>
            </a:br>
            <a:r>
              <a:rPr lang="en-IE" sz="2800" b="0" dirty="0" smtClean="0">
                <a:solidFill>
                  <a:srgbClr val="572314"/>
                </a:solidFill>
                <a:effectLst/>
                <a:latin typeface="+mn-lt"/>
              </a:rPr>
              <a:t>1. If </a:t>
            </a:r>
            <a:r>
              <a:rPr lang="en-IE" sz="2800" b="0" dirty="0">
                <a:solidFill>
                  <a:srgbClr val="572314"/>
                </a:solidFill>
                <a:effectLst/>
                <a:latin typeface="+mn-lt"/>
              </a:rPr>
              <a:t>five Supreme Court judges or more decide that a President has become permanently </a:t>
            </a:r>
            <a:r>
              <a:rPr lang="en-IE" sz="2800" b="0" dirty="0" smtClean="0">
                <a:solidFill>
                  <a:srgbClr val="572314"/>
                </a:solidFill>
                <a:effectLst/>
                <a:latin typeface="+mn-lt"/>
              </a:rPr>
              <a:t>incapacitated (too ill to hold office), </a:t>
            </a:r>
            <a:r>
              <a:rPr lang="en-IE" sz="2800" b="0" dirty="0">
                <a:solidFill>
                  <a:srgbClr val="572314"/>
                </a:solidFill>
                <a:effectLst/>
                <a:latin typeface="+mn-lt"/>
              </a:rPr>
              <a:t>the President's term of office will come to an end.</a:t>
            </a:r>
            <a:br>
              <a:rPr lang="en-IE" sz="2800" b="0" dirty="0">
                <a:solidFill>
                  <a:srgbClr val="572314"/>
                </a:solidFill>
                <a:effectLst/>
                <a:latin typeface="+mn-lt"/>
              </a:rPr>
            </a:br>
            <a:r>
              <a:rPr lang="en-IE" sz="2800" b="0" dirty="0" smtClean="0">
                <a:solidFill>
                  <a:srgbClr val="572314"/>
                </a:solidFill>
                <a:effectLst/>
                <a:latin typeface="+mn-lt"/>
              </a:rPr>
              <a:t>2. The </a:t>
            </a:r>
            <a:r>
              <a:rPr lang="en-IE" sz="2800" b="0" dirty="0">
                <a:solidFill>
                  <a:srgbClr val="572314"/>
                </a:solidFill>
                <a:effectLst/>
                <a:latin typeface="+mn-lt"/>
              </a:rPr>
              <a:t>President may also be impeached by either House of the </a:t>
            </a:r>
            <a:r>
              <a:rPr lang="en-IE" sz="2800" b="0" dirty="0" err="1">
                <a:solidFill>
                  <a:srgbClr val="572314"/>
                </a:solidFill>
                <a:effectLst/>
                <a:latin typeface="+mn-lt"/>
              </a:rPr>
              <a:t>Oireachtas</a:t>
            </a:r>
            <a:r>
              <a:rPr lang="en-IE" sz="2800" b="0" dirty="0">
                <a:solidFill>
                  <a:srgbClr val="572314"/>
                </a:solidFill>
                <a:effectLst/>
                <a:latin typeface="+mn-lt"/>
              </a:rPr>
              <a:t> for "stated misbehaviour". Stated misbehaviour might include a criminal offence or a misuse of the President's powers.</a:t>
            </a:r>
          </a:p>
        </p:txBody>
      </p:sp>
      <p:sp>
        <p:nvSpPr>
          <p:cNvPr id="4" name="Footer Placeholder 3"/>
          <p:cNvSpPr>
            <a:spLocks noGrp="1"/>
          </p:cNvSpPr>
          <p:nvPr>
            <p:ph type="ftr" sz="quarter" idx="11"/>
          </p:nvPr>
        </p:nvSpPr>
        <p:spPr>
          <a:xfrm>
            <a:off x="3707904" y="6408828"/>
            <a:ext cx="3600400" cy="332234"/>
          </a:xfrm>
        </p:spPr>
        <p:txBody>
          <a:bodyPr/>
          <a:lstStyle/>
          <a:p>
            <a:r>
              <a:rPr lang="en-IE" b="1" dirty="0" smtClean="0">
                <a:solidFill>
                  <a:schemeClr val="accent6">
                    <a:lumMod val="50000"/>
                  </a:schemeClr>
                </a:solidFill>
              </a:rPr>
              <a:t>© </a:t>
            </a:r>
            <a:r>
              <a:rPr lang="en-IE" b="1" dirty="0" err="1" smtClean="0">
                <a:solidFill>
                  <a:schemeClr val="accent6">
                    <a:lumMod val="50000"/>
                  </a:schemeClr>
                </a:solidFill>
              </a:rPr>
              <a:t>Seomra</a:t>
            </a:r>
            <a:r>
              <a:rPr lang="en-IE" b="1" dirty="0" smtClean="0">
                <a:solidFill>
                  <a:schemeClr val="accent6">
                    <a:lumMod val="50000"/>
                  </a:schemeClr>
                </a:solidFill>
              </a:rPr>
              <a:t> </a:t>
            </a:r>
            <a:r>
              <a:rPr lang="en-IE" b="1" dirty="0" err="1" smtClean="0">
                <a:solidFill>
                  <a:schemeClr val="accent6">
                    <a:lumMod val="50000"/>
                  </a:schemeClr>
                </a:solidFill>
              </a:rPr>
              <a:t>Ranga</a:t>
            </a:r>
            <a:r>
              <a:rPr lang="en-IE" b="1" dirty="0" smtClean="0">
                <a:solidFill>
                  <a:schemeClr val="accent6">
                    <a:lumMod val="50000"/>
                  </a:schemeClr>
                </a:solidFill>
              </a:rPr>
              <a:t> 2018 www.seomraranga.com</a:t>
            </a:r>
            <a:endParaRPr lang="en-IE" b="1" dirty="0">
              <a:solidFill>
                <a:schemeClr val="accent6">
                  <a:lumMod val="50000"/>
                </a:schemeClr>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4" y="6408828"/>
            <a:ext cx="1512168" cy="385603"/>
          </a:xfrm>
          <a:prstGeom prst="rect">
            <a:avLst/>
          </a:prstGeom>
        </p:spPr>
      </p:pic>
      <p:sp>
        <p:nvSpPr>
          <p:cNvPr id="3" name="TextBox 2"/>
          <p:cNvSpPr txBox="1"/>
          <p:nvPr/>
        </p:nvSpPr>
        <p:spPr>
          <a:xfrm>
            <a:off x="899592" y="188640"/>
            <a:ext cx="6552728" cy="738664"/>
          </a:xfrm>
          <a:prstGeom prst="rect">
            <a:avLst/>
          </a:prstGeom>
          <a:noFill/>
        </p:spPr>
        <p:txBody>
          <a:bodyPr wrap="square" rtlCol="0">
            <a:spAutoFit/>
          </a:bodyPr>
          <a:lstStyle/>
          <a:p>
            <a:r>
              <a:rPr lang="en-IE" sz="4200" b="1" dirty="0" smtClean="0">
                <a:solidFill>
                  <a:schemeClr val="accent6">
                    <a:lumMod val="50000"/>
                  </a:schemeClr>
                </a:solidFill>
              </a:rPr>
              <a:t>Removal from Office</a:t>
            </a:r>
            <a:endParaRPr lang="en-IE" sz="4200" b="1" dirty="0">
              <a:solidFill>
                <a:schemeClr val="accent6">
                  <a:lumMod val="50000"/>
                </a:schemeClr>
              </a:solidFill>
            </a:endParaRPr>
          </a:p>
        </p:txBody>
      </p:sp>
    </p:spTree>
    <p:extLst>
      <p:ext uri="{BB962C8B-B14F-4D97-AF65-F5344CB8AC3E}">
        <p14:creationId xmlns:p14="http://schemas.microsoft.com/office/powerpoint/2010/main" val="3876198573"/>
      </p:ext>
    </p:extLst>
  </p:cSld>
  <p:clrMapOvr>
    <a:masterClrMapping/>
  </p:clrMapOvr>
  <p:transition spd="slow">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1484784"/>
            <a:ext cx="7235981" cy="4320480"/>
          </a:xfrm>
        </p:spPr>
        <p:txBody>
          <a:bodyPr/>
          <a:lstStyle/>
          <a:p>
            <a:r>
              <a:rPr lang="en-IE" sz="2400" b="0" dirty="0" smtClean="0">
                <a:solidFill>
                  <a:srgbClr val="572314"/>
                </a:solidFill>
                <a:effectLst/>
                <a:latin typeface="+mn-lt"/>
              </a:rPr>
              <a:t>* </a:t>
            </a:r>
            <a:r>
              <a:rPr lang="en-IE" sz="2800" b="0" dirty="0" smtClean="0">
                <a:solidFill>
                  <a:srgbClr val="572314"/>
                </a:solidFill>
                <a:effectLst/>
                <a:latin typeface="Calibri" panose="020F0502020204030204" pitchFamily="34" charset="0"/>
              </a:rPr>
              <a:t>The first Irish President was Douglas Hyde</a:t>
            </a:r>
            <a:br>
              <a:rPr lang="en-IE" sz="2800" b="0" dirty="0" smtClean="0">
                <a:solidFill>
                  <a:srgbClr val="572314"/>
                </a:solidFill>
                <a:effectLst/>
                <a:latin typeface="Calibri" panose="020F0502020204030204" pitchFamily="34" charset="0"/>
              </a:rPr>
            </a:br>
            <a:r>
              <a:rPr lang="en-IE" sz="2800" b="0" dirty="0" smtClean="0">
                <a:solidFill>
                  <a:srgbClr val="572314"/>
                </a:solidFill>
                <a:effectLst/>
                <a:latin typeface="Calibri" panose="020F0502020204030204" pitchFamily="34" charset="0"/>
              </a:rPr>
              <a:t>* The </a:t>
            </a:r>
            <a:r>
              <a:rPr lang="en-IE" sz="2800" b="0" dirty="0">
                <a:solidFill>
                  <a:srgbClr val="572314"/>
                </a:solidFill>
                <a:effectLst/>
                <a:latin typeface="Calibri" panose="020F0502020204030204" pitchFamily="34" charset="0"/>
              </a:rPr>
              <a:t>President is the highest office-holder in the </a:t>
            </a:r>
            <a:r>
              <a:rPr lang="en-IE" sz="2800" b="0" dirty="0" smtClean="0">
                <a:solidFill>
                  <a:srgbClr val="572314"/>
                </a:solidFill>
                <a:effectLst/>
                <a:latin typeface="Calibri" panose="020F0502020204030204" pitchFamily="34" charset="0"/>
              </a:rPr>
              <a:t>country</a:t>
            </a:r>
            <a:br>
              <a:rPr lang="en-IE" sz="2800" b="0" dirty="0" smtClean="0">
                <a:solidFill>
                  <a:srgbClr val="572314"/>
                </a:solidFill>
                <a:effectLst/>
                <a:latin typeface="Calibri" panose="020F0502020204030204" pitchFamily="34" charset="0"/>
              </a:rPr>
            </a:br>
            <a:r>
              <a:rPr lang="en-IE" sz="2800" b="0" dirty="0" smtClean="0">
                <a:solidFill>
                  <a:srgbClr val="572314"/>
                </a:solidFill>
                <a:effectLst/>
                <a:latin typeface="Calibri" panose="020F0502020204030204" pitchFamily="34" charset="0"/>
              </a:rPr>
              <a:t>* The </a:t>
            </a:r>
            <a:r>
              <a:rPr lang="en-IE" sz="2800" b="0" dirty="0">
                <a:solidFill>
                  <a:srgbClr val="572314"/>
                </a:solidFill>
                <a:effectLst/>
                <a:latin typeface="Calibri" panose="020F0502020204030204" pitchFamily="34" charset="0"/>
              </a:rPr>
              <a:t>President is not answerable to either House of the </a:t>
            </a:r>
            <a:r>
              <a:rPr lang="en-IE" sz="2800" b="0" dirty="0" err="1">
                <a:solidFill>
                  <a:srgbClr val="572314"/>
                </a:solidFill>
                <a:effectLst/>
                <a:latin typeface="Calibri" panose="020F0502020204030204" pitchFamily="34" charset="0"/>
              </a:rPr>
              <a:t>Oireachtas</a:t>
            </a:r>
            <a:r>
              <a:rPr lang="en-IE" sz="2800" b="0" dirty="0">
                <a:solidFill>
                  <a:srgbClr val="572314"/>
                </a:solidFill>
                <a:effectLst/>
                <a:latin typeface="Calibri" panose="020F0502020204030204" pitchFamily="34" charset="0"/>
              </a:rPr>
              <a:t> or to any court in the performance of his or her </a:t>
            </a:r>
            <a:r>
              <a:rPr lang="en-IE" sz="2800" b="0" dirty="0" smtClean="0">
                <a:solidFill>
                  <a:srgbClr val="572314"/>
                </a:solidFill>
                <a:effectLst/>
                <a:latin typeface="Calibri" panose="020F0502020204030204" pitchFamily="34" charset="0"/>
              </a:rPr>
              <a:t>functions</a:t>
            </a:r>
            <a:br>
              <a:rPr lang="en-IE" sz="2800" b="0" dirty="0" smtClean="0">
                <a:solidFill>
                  <a:srgbClr val="572314"/>
                </a:solidFill>
                <a:effectLst/>
                <a:latin typeface="Calibri" panose="020F0502020204030204" pitchFamily="34" charset="0"/>
              </a:rPr>
            </a:br>
            <a:r>
              <a:rPr lang="en-IE" sz="2800" b="0" dirty="0" smtClean="0">
                <a:solidFill>
                  <a:srgbClr val="572314"/>
                </a:solidFill>
                <a:effectLst/>
                <a:latin typeface="Calibri" panose="020F0502020204030204" pitchFamily="34" charset="0"/>
              </a:rPr>
              <a:t>* The new President takes the oath of office at an inauguration ceremony in Dublin Castle</a:t>
            </a:r>
            <a:r>
              <a:rPr lang="en-IE" sz="2800" dirty="0">
                <a:solidFill>
                  <a:srgbClr val="572314"/>
                </a:solidFill>
                <a:effectLst/>
                <a:latin typeface="Calibri" panose="020F0502020204030204" pitchFamily="34" charset="0"/>
              </a:rPr>
              <a:t/>
            </a:r>
            <a:br>
              <a:rPr lang="en-IE" sz="2800" dirty="0">
                <a:solidFill>
                  <a:srgbClr val="572314"/>
                </a:solidFill>
                <a:effectLst/>
                <a:latin typeface="Calibri" panose="020F0502020204030204" pitchFamily="34" charset="0"/>
              </a:rPr>
            </a:br>
            <a:endParaRPr lang="en-IE" sz="2800" dirty="0">
              <a:solidFill>
                <a:schemeClr val="accent1">
                  <a:lumMod val="50000"/>
                </a:schemeClr>
              </a:solidFill>
              <a:effectLst/>
              <a:latin typeface="Calibri" panose="020F0502020204030204" pitchFamily="34" charset="0"/>
            </a:endParaRPr>
          </a:p>
        </p:txBody>
      </p:sp>
      <p:sp>
        <p:nvSpPr>
          <p:cNvPr id="4" name="Footer Placeholder 3"/>
          <p:cNvSpPr>
            <a:spLocks noGrp="1"/>
          </p:cNvSpPr>
          <p:nvPr>
            <p:ph type="ftr" sz="quarter" idx="11"/>
          </p:nvPr>
        </p:nvSpPr>
        <p:spPr>
          <a:xfrm>
            <a:off x="3707904" y="6408828"/>
            <a:ext cx="3600400" cy="332234"/>
          </a:xfrm>
        </p:spPr>
        <p:txBody>
          <a:bodyPr/>
          <a:lstStyle/>
          <a:p>
            <a:r>
              <a:rPr lang="en-IE" b="1" dirty="0" smtClean="0">
                <a:solidFill>
                  <a:schemeClr val="accent6">
                    <a:lumMod val="50000"/>
                  </a:schemeClr>
                </a:solidFill>
              </a:rPr>
              <a:t>© </a:t>
            </a:r>
            <a:r>
              <a:rPr lang="en-IE" b="1" dirty="0" err="1" smtClean="0">
                <a:solidFill>
                  <a:schemeClr val="accent6">
                    <a:lumMod val="50000"/>
                  </a:schemeClr>
                </a:solidFill>
              </a:rPr>
              <a:t>Seomra</a:t>
            </a:r>
            <a:r>
              <a:rPr lang="en-IE" b="1" dirty="0" smtClean="0">
                <a:solidFill>
                  <a:schemeClr val="accent6">
                    <a:lumMod val="50000"/>
                  </a:schemeClr>
                </a:solidFill>
              </a:rPr>
              <a:t> </a:t>
            </a:r>
            <a:r>
              <a:rPr lang="en-IE" b="1" dirty="0" err="1" smtClean="0">
                <a:solidFill>
                  <a:schemeClr val="accent6">
                    <a:lumMod val="50000"/>
                  </a:schemeClr>
                </a:solidFill>
              </a:rPr>
              <a:t>Ranga</a:t>
            </a:r>
            <a:r>
              <a:rPr lang="en-IE" b="1" dirty="0" smtClean="0">
                <a:solidFill>
                  <a:schemeClr val="accent6">
                    <a:lumMod val="50000"/>
                  </a:schemeClr>
                </a:solidFill>
              </a:rPr>
              <a:t> 2018 www.seomraranga.com</a:t>
            </a:r>
            <a:endParaRPr lang="en-IE" b="1" dirty="0">
              <a:solidFill>
                <a:schemeClr val="accent6">
                  <a:lumMod val="50000"/>
                </a:schemeClr>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4" y="6408828"/>
            <a:ext cx="1512168" cy="385603"/>
          </a:xfrm>
          <a:prstGeom prst="rect">
            <a:avLst/>
          </a:prstGeom>
        </p:spPr>
      </p:pic>
      <p:sp>
        <p:nvSpPr>
          <p:cNvPr id="3" name="TextBox 2"/>
          <p:cNvSpPr txBox="1"/>
          <p:nvPr/>
        </p:nvSpPr>
        <p:spPr>
          <a:xfrm>
            <a:off x="899592" y="188640"/>
            <a:ext cx="6336704" cy="769441"/>
          </a:xfrm>
          <a:prstGeom prst="rect">
            <a:avLst/>
          </a:prstGeom>
          <a:noFill/>
        </p:spPr>
        <p:txBody>
          <a:bodyPr wrap="square" rtlCol="0">
            <a:spAutoFit/>
          </a:bodyPr>
          <a:lstStyle/>
          <a:p>
            <a:r>
              <a:rPr lang="en-IE" sz="4400" b="1" dirty="0" smtClean="0">
                <a:solidFill>
                  <a:schemeClr val="accent6">
                    <a:lumMod val="50000"/>
                  </a:schemeClr>
                </a:solidFill>
              </a:rPr>
              <a:t>Did You Know?</a:t>
            </a:r>
            <a:endParaRPr lang="en-IE" sz="4400" b="1" dirty="0">
              <a:solidFill>
                <a:schemeClr val="accent6">
                  <a:lumMod val="50000"/>
                </a:schemeClr>
              </a:solidFill>
            </a:endParaRPr>
          </a:p>
        </p:txBody>
      </p:sp>
    </p:spTree>
    <p:extLst>
      <p:ext uri="{BB962C8B-B14F-4D97-AF65-F5344CB8AC3E}">
        <p14:creationId xmlns:p14="http://schemas.microsoft.com/office/powerpoint/2010/main" val="4157380664"/>
      </p:ext>
    </p:extLst>
  </p:cSld>
  <p:clrMapOvr>
    <a:masterClrMapping/>
  </p:clrMapOvr>
  <p:transition spd="slow">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1484784"/>
            <a:ext cx="7235981" cy="4320480"/>
          </a:xfrm>
        </p:spPr>
        <p:txBody>
          <a:bodyPr/>
          <a:lstStyle/>
          <a:p>
            <a:r>
              <a:rPr lang="en-IE" sz="2400" b="0" dirty="0" smtClean="0">
                <a:solidFill>
                  <a:srgbClr val="572314"/>
                </a:solidFill>
                <a:effectLst/>
                <a:latin typeface="+mn-lt"/>
              </a:rPr>
              <a:t>* </a:t>
            </a:r>
            <a:r>
              <a:rPr lang="en-IE" sz="2800" b="0" dirty="0" smtClean="0">
                <a:solidFill>
                  <a:srgbClr val="572314"/>
                </a:solidFill>
                <a:effectLst/>
                <a:latin typeface="Calibri" panose="020F0502020204030204" pitchFamily="34" charset="0"/>
              </a:rPr>
              <a:t>The President must get the permission of the government to leave the country, even for a private holiday</a:t>
            </a:r>
            <a:br>
              <a:rPr lang="en-IE" sz="2800" b="0" dirty="0" smtClean="0">
                <a:solidFill>
                  <a:srgbClr val="572314"/>
                </a:solidFill>
                <a:effectLst/>
                <a:latin typeface="Calibri" panose="020F0502020204030204" pitchFamily="34" charset="0"/>
              </a:rPr>
            </a:br>
            <a:r>
              <a:rPr lang="en-IE" sz="2800" b="0" dirty="0" smtClean="0">
                <a:solidFill>
                  <a:srgbClr val="572314"/>
                </a:solidFill>
                <a:effectLst/>
                <a:latin typeface="Calibri" panose="020F0502020204030204" pitchFamily="34" charset="0"/>
              </a:rPr>
              <a:t>* The Term of Office of the President is seven years</a:t>
            </a:r>
            <a:br>
              <a:rPr lang="en-IE" sz="2800" b="0" dirty="0" smtClean="0">
                <a:solidFill>
                  <a:srgbClr val="572314"/>
                </a:solidFill>
                <a:effectLst/>
                <a:latin typeface="Calibri" panose="020F0502020204030204" pitchFamily="34" charset="0"/>
              </a:rPr>
            </a:br>
            <a:r>
              <a:rPr lang="en-IE" sz="2800" b="0" dirty="0" smtClean="0">
                <a:solidFill>
                  <a:srgbClr val="572314"/>
                </a:solidFill>
                <a:effectLst/>
                <a:latin typeface="Calibri" panose="020F0502020204030204" pitchFamily="34" charset="0"/>
              </a:rPr>
              <a:t>* The salary of the President is €249,014 per year</a:t>
            </a:r>
            <a:br>
              <a:rPr lang="en-IE" sz="2800" b="0" dirty="0" smtClean="0">
                <a:solidFill>
                  <a:srgbClr val="572314"/>
                </a:solidFill>
                <a:effectLst/>
                <a:latin typeface="Calibri" panose="020F0502020204030204" pitchFamily="34" charset="0"/>
              </a:rPr>
            </a:br>
            <a:r>
              <a:rPr lang="en-IE" sz="2800" b="0" dirty="0" smtClean="0">
                <a:solidFill>
                  <a:srgbClr val="572314"/>
                </a:solidFill>
                <a:effectLst/>
                <a:latin typeface="Calibri" panose="020F0502020204030204" pitchFamily="34" charset="0"/>
              </a:rPr>
              <a:t>* There are 92 rooms in the President’s residence, </a:t>
            </a:r>
            <a:r>
              <a:rPr lang="en-IE" sz="2800" b="0" dirty="0" err="1" smtClean="0">
                <a:solidFill>
                  <a:srgbClr val="572314"/>
                </a:solidFill>
                <a:effectLst/>
                <a:latin typeface="Calibri" panose="020F0502020204030204" pitchFamily="34" charset="0"/>
              </a:rPr>
              <a:t>Áras</a:t>
            </a:r>
            <a:r>
              <a:rPr lang="en-IE" sz="2800" b="0" dirty="0" smtClean="0">
                <a:solidFill>
                  <a:srgbClr val="572314"/>
                </a:solidFill>
                <a:effectLst/>
                <a:latin typeface="Calibri" panose="020F0502020204030204" pitchFamily="34" charset="0"/>
              </a:rPr>
              <a:t> an </a:t>
            </a:r>
            <a:r>
              <a:rPr lang="en-IE" sz="2800" b="0" dirty="0" err="1" smtClean="0">
                <a:solidFill>
                  <a:srgbClr val="572314"/>
                </a:solidFill>
                <a:effectLst/>
                <a:latin typeface="Calibri" panose="020F0502020204030204" pitchFamily="34" charset="0"/>
              </a:rPr>
              <a:t>Uachtaráin</a:t>
            </a:r>
            <a:r>
              <a:rPr lang="en-IE" sz="2800" b="0" dirty="0" smtClean="0">
                <a:solidFill>
                  <a:srgbClr val="572314"/>
                </a:solidFill>
                <a:effectLst/>
                <a:latin typeface="Calibri" panose="020F0502020204030204" pitchFamily="34" charset="0"/>
              </a:rPr>
              <a:t/>
            </a:r>
            <a:br>
              <a:rPr lang="en-IE" sz="2800" b="0" dirty="0" smtClean="0">
                <a:solidFill>
                  <a:srgbClr val="572314"/>
                </a:solidFill>
                <a:effectLst/>
                <a:latin typeface="Calibri" panose="020F0502020204030204" pitchFamily="34" charset="0"/>
              </a:rPr>
            </a:br>
            <a:endParaRPr lang="en-IE" sz="2800" dirty="0">
              <a:solidFill>
                <a:schemeClr val="accent1">
                  <a:lumMod val="50000"/>
                </a:schemeClr>
              </a:solidFill>
              <a:effectLst/>
              <a:latin typeface="Calibri" panose="020F0502020204030204" pitchFamily="34" charset="0"/>
            </a:endParaRPr>
          </a:p>
        </p:txBody>
      </p:sp>
      <p:sp>
        <p:nvSpPr>
          <p:cNvPr id="4" name="Footer Placeholder 3"/>
          <p:cNvSpPr>
            <a:spLocks noGrp="1"/>
          </p:cNvSpPr>
          <p:nvPr>
            <p:ph type="ftr" sz="quarter" idx="11"/>
          </p:nvPr>
        </p:nvSpPr>
        <p:spPr>
          <a:xfrm>
            <a:off x="3707904" y="6408828"/>
            <a:ext cx="3600400" cy="332234"/>
          </a:xfrm>
        </p:spPr>
        <p:txBody>
          <a:bodyPr/>
          <a:lstStyle/>
          <a:p>
            <a:r>
              <a:rPr lang="en-IE" b="1" dirty="0" smtClean="0">
                <a:solidFill>
                  <a:schemeClr val="accent6">
                    <a:lumMod val="50000"/>
                  </a:schemeClr>
                </a:solidFill>
              </a:rPr>
              <a:t>© </a:t>
            </a:r>
            <a:r>
              <a:rPr lang="en-IE" b="1" dirty="0" err="1" smtClean="0">
                <a:solidFill>
                  <a:schemeClr val="accent6">
                    <a:lumMod val="50000"/>
                  </a:schemeClr>
                </a:solidFill>
              </a:rPr>
              <a:t>Seomra</a:t>
            </a:r>
            <a:r>
              <a:rPr lang="en-IE" b="1" dirty="0" smtClean="0">
                <a:solidFill>
                  <a:schemeClr val="accent6">
                    <a:lumMod val="50000"/>
                  </a:schemeClr>
                </a:solidFill>
              </a:rPr>
              <a:t> </a:t>
            </a:r>
            <a:r>
              <a:rPr lang="en-IE" b="1" dirty="0" err="1" smtClean="0">
                <a:solidFill>
                  <a:schemeClr val="accent6">
                    <a:lumMod val="50000"/>
                  </a:schemeClr>
                </a:solidFill>
              </a:rPr>
              <a:t>Ranga</a:t>
            </a:r>
            <a:r>
              <a:rPr lang="en-IE" b="1" dirty="0" smtClean="0">
                <a:solidFill>
                  <a:schemeClr val="accent6">
                    <a:lumMod val="50000"/>
                  </a:schemeClr>
                </a:solidFill>
              </a:rPr>
              <a:t> 2018 www.seomraranga.com</a:t>
            </a:r>
            <a:endParaRPr lang="en-IE" b="1" dirty="0">
              <a:solidFill>
                <a:schemeClr val="accent6">
                  <a:lumMod val="50000"/>
                </a:schemeClr>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4" y="6408828"/>
            <a:ext cx="1512168" cy="385603"/>
          </a:xfrm>
          <a:prstGeom prst="rect">
            <a:avLst/>
          </a:prstGeom>
        </p:spPr>
      </p:pic>
      <p:sp>
        <p:nvSpPr>
          <p:cNvPr id="3" name="TextBox 2"/>
          <p:cNvSpPr txBox="1"/>
          <p:nvPr/>
        </p:nvSpPr>
        <p:spPr>
          <a:xfrm>
            <a:off x="899592" y="188640"/>
            <a:ext cx="6336704" cy="769441"/>
          </a:xfrm>
          <a:prstGeom prst="rect">
            <a:avLst/>
          </a:prstGeom>
          <a:noFill/>
        </p:spPr>
        <p:txBody>
          <a:bodyPr wrap="square" rtlCol="0">
            <a:spAutoFit/>
          </a:bodyPr>
          <a:lstStyle/>
          <a:p>
            <a:r>
              <a:rPr lang="en-IE" sz="4400" b="1" dirty="0" smtClean="0">
                <a:solidFill>
                  <a:schemeClr val="accent6">
                    <a:lumMod val="50000"/>
                  </a:schemeClr>
                </a:solidFill>
              </a:rPr>
              <a:t>Did You Know?</a:t>
            </a:r>
            <a:endParaRPr lang="en-IE" sz="4400" b="1" dirty="0">
              <a:solidFill>
                <a:schemeClr val="accent6">
                  <a:lumMod val="50000"/>
                </a:schemeClr>
              </a:solidFill>
            </a:endParaRPr>
          </a:p>
        </p:txBody>
      </p:sp>
    </p:spTree>
    <p:extLst>
      <p:ext uri="{BB962C8B-B14F-4D97-AF65-F5344CB8AC3E}">
        <p14:creationId xmlns:p14="http://schemas.microsoft.com/office/powerpoint/2010/main" val="779415017"/>
      </p:ext>
    </p:extLst>
  </p:cSld>
  <p:clrMapOvr>
    <a:masterClrMapping/>
  </p:clrMapOvr>
  <p:transition spd="slow">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707904" y="6408828"/>
            <a:ext cx="3600400" cy="332234"/>
          </a:xfrm>
        </p:spPr>
        <p:txBody>
          <a:bodyPr/>
          <a:lstStyle/>
          <a:p>
            <a:r>
              <a:rPr lang="en-IE" b="1" dirty="0" smtClean="0">
                <a:solidFill>
                  <a:schemeClr val="accent6">
                    <a:lumMod val="50000"/>
                  </a:schemeClr>
                </a:solidFill>
              </a:rPr>
              <a:t>© </a:t>
            </a:r>
            <a:r>
              <a:rPr lang="en-IE" b="1" dirty="0" err="1" smtClean="0">
                <a:solidFill>
                  <a:schemeClr val="accent6">
                    <a:lumMod val="50000"/>
                  </a:schemeClr>
                </a:solidFill>
              </a:rPr>
              <a:t>Seomra</a:t>
            </a:r>
            <a:r>
              <a:rPr lang="en-IE" b="1" dirty="0" smtClean="0">
                <a:solidFill>
                  <a:schemeClr val="accent6">
                    <a:lumMod val="50000"/>
                  </a:schemeClr>
                </a:solidFill>
              </a:rPr>
              <a:t> </a:t>
            </a:r>
            <a:r>
              <a:rPr lang="en-IE" b="1" dirty="0" err="1" smtClean="0">
                <a:solidFill>
                  <a:schemeClr val="accent6">
                    <a:lumMod val="50000"/>
                  </a:schemeClr>
                </a:solidFill>
              </a:rPr>
              <a:t>Ranga</a:t>
            </a:r>
            <a:r>
              <a:rPr lang="en-IE" b="1" dirty="0" smtClean="0">
                <a:solidFill>
                  <a:schemeClr val="accent6">
                    <a:lumMod val="50000"/>
                  </a:schemeClr>
                </a:solidFill>
              </a:rPr>
              <a:t> 2018 www.seomraranga.com</a:t>
            </a:r>
            <a:endParaRPr lang="en-IE" b="1" dirty="0">
              <a:solidFill>
                <a:schemeClr val="accent6">
                  <a:lumMod val="50000"/>
                </a:schemeClr>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4" y="6408828"/>
            <a:ext cx="1512168" cy="385603"/>
          </a:xfrm>
          <a:prstGeom prst="rect">
            <a:avLst/>
          </a:prstGeom>
        </p:spPr>
      </p:pic>
      <p:sp>
        <p:nvSpPr>
          <p:cNvPr id="3" name="TextBox 2"/>
          <p:cNvSpPr txBox="1"/>
          <p:nvPr/>
        </p:nvSpPr>
        <p:spPr>
          <a:xfrm>
            <a:off x="899592" y="188640"/>
            <a:ext cx="6336704" cy="769441"/>
          </a:xfrm>
          <a:prstGeom prst="rect">
            <a:avLst/>
          </a:prstGeom>
          <a:noFill/>
        </p:spPr>
        <p:txBody>
          <a:bodyPr wrap="square" rtlCol="0">
            <a:spAutoFit/>
          </a:bodyPr>
          <a:lstStyle/>
          <a:p>
            <a:r>
              <a:rPr lang="en-IE" sz="4400" b="1" dirty="0" smtClean="0">
                <a:solidFill>
                  <a:schemeClr val="accent6">
                    <a:lumMod val="50000"/>
                  </a:schemeClr>
                </a:solidFill>
              </a:rPr>
              <a:t>More Information</a:t>
            </a:r>
            <a:endParaRPr lang="en-IE" sz="4400" b="1" dirty="0">
              <a:solidFill>
                <a:schemeClr val="accent6">
                  <a:lumMod val="50000"/>
                </a:schemeClr>
              </a:solidFill>
            </a:endParaRPr>
          </a:p>
        </p:txBody>
      </p:sp>
      <p:sp>
        <p:nvSpPr>
          <p:cNvPr id="7" name="Content Placeholder 3"/>
          <p:cNvSpPr txBox="1">
            <a:spLocks/>
          </p:cNvSpPr>
          <p:nvPr/>
        </p:nvSpPr>
        <p:spPr>
          <a:xfrm>
            <a:off x="1115616" y="2132856"/>
            <a:ext cx="7258000" cy="3456384"/>
          </a:xfrm>
          <a:prstGeom prst="rect">
            <a:avLst/>
          </a:prstGeom>
        </p:spPr>
        <p:txBody>
          <a:bodyPr>
            <a:normAutofit fontScale="62500" lnSpcReduction="20000"/>
          </a:bodyPr>
          <a:lst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a:lstStyle>
          <a:p>
            <a:pPr marL="82296" indent="0">
              <a:buFont typeface="Arial" pitchFamily="34" charset="0"/>
              <a:buNone/>
            </a:pPr>
            <a:r>
              <a:rPr lang="en-IE" sz="4000" b="1" smtClean="0">
                <a:solidFill>
                  <a:srgbClr val="572314"/>
                </a:solidFill>
              </a:rPr>
              <a:t>For more information on the Irish Presidency visit: </a:t>
            </a:r>
            <a:r>
              <a:rPr lang="en-IE" sz="4000" b="1" smtClean="0">
                <a:solidFill>
                  <a:srgbClr val="572314"/>
                </a:solidFill>
                <a:hlinkClick r:id="rId3"/>
              </a:rPr>
              <a:t>https://president.ie/en</a:t>
            </a:r>
            <a:r>
              <a:rPr lang="en-IE" sz="4000" b="1" smtClean="0">
                <a:solidFill>
                  <a:srgbClr val="572314"/>
                </a:solidFill>
              </a:rPr>
              <a:t> (English section) or </a:t>
            </a:r>
            <a:r>
              <a:rPr lang="en-IE" sz="4000" b="1" smtClean="0">
                <a:solidFill>
                  <a:srgbClr val="572314"/>
                </a:solidFill>
                <a:hlinkClick r:id="rId4"/>
              </a:rPr>
              <a:t>https://president.ie/ga/</a:t>
            </a:r>
            <a:r>
              <a:rPr lang="en-IE" sz="4000" b="1" smtClean="0">
                <a:solidFill>
                  <a:srgbClr val="572314"/>
                </a:solidFill>
              </a:rPr>
              <a:t> (Leagan Gaeilge)</a:t>
            </a:r>
          </a:p>
          <a:p>
            <a:pPr marL="82296" indent="0">
              <a:buFont typeface="Arial" pitchFamily="34" charset="0"/>
              <a:buNone/>
            </a:pPr>
            <a:endParaRPr lang="en-IE" sz="4000" b="1" smtClean="0">
              <a:solidFill>
                <a:srgbClr val="572314"/>
              </a:solidFill>
            </a:endParaRPr>
          </a:p>
          <a:p>
            <a:pPr marL="82296" indent="0">
              <a:buFont typeface="Arial" pitchFamily="34" charset="0"/>
              <a:buNone/>
            </a:pPr>
            <a:r>
              <a:rPr lang="en-IE" sz="4000" b="1" smtClean="0">
                <a:solidFill>
                  <a:srgbClr val="572314"/>
                </a:solidFill>
              </a:rPr>
              <a:t>Check out the Children’s Section of the President’s website: </a:t>
            </a:r>
            <a:r>
              <a:rPr lang="en-IE" sz="4000" b="1" smtClean="0">
                <a:solidFill>
                  <a:srgbClr val="572314"/>
                </a:solidFill>
                <a:hlinkClick r:id="rId5"/>
              </a:rPr>
              <a:t>https://president.ie/en/childrens-section</a:t>
            </a:r>
            <a:r>
              <a:rPr lang="en-IE" sz="4000" b="1" smtClean="0">
                <a:solidFill>
                  <a:srgbClr val="572314"/>
                </a:solidFill>
              </a:rPr>
              <a:t> (English section) or </a:t>
            </a:r>
            <a:r>
              <a:rPr lang="en-IE" sz="4000" b="1" smtClean="0">
                <a:solidFill>
                  <a:srgbClr val="572314"/>
                </a:solidFill>
                <a:hlinkClick r:id="rId6"/>
              </a:rPr>
              <a:t>https://president.ie/ga/rannog-na-bpaisti</a:t>
            </a:r>
            <a:r>
              <a:rPr lang="en-IE" sz="4000" b="1" smtClean="0">
                <a:solidFill>
                  <a:srgbClr val="572314"/>
                </a:solidFill>
              </a:rPr>
              <a:t> (Leagan Gaeilge)</a:t>
            </a:r>
            <a:endParaRPr lang="en-IE" sz="4000" b="1" dirty="0">
              <a:solidFill>
                <a:srgbClr val="572314"/>
              </a:solidFill>
            </a:endParaRPr>
          </a:p>
        </p:txBody>
      </p:sp>
    </p:spTree>
    <p:extLst>
      <p:ext uri="{BB962C8B-B14F-4D97-AF65-F5344CB8AC3E}">
        <p14:creationId xmlns:p14="http://schemas.microsoft.com/office/powerpoint/2010/main" val="264476949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xEl>
                                              <p:pRg st="2" end="2"/>
                                            </p:txEl>
                                          </p:spTgt>
                                        </p:tgtEl>
                                        <p:attrNameLst>
                                          <p:attrName>style.visibility</p:attrName>
                                        </p:attrNameLst>
                                      </p:cBhvr>
                                      <p:to>
                                        <p:strVal val="visible"/>
                                      </p:to>
                                    </p:set>
                                    <p:animEffect transition="in" filter="fade">
                                      <p:cBhvr>
                                        <p:cTn id="14" dur="1000"/>
                                        <p:tgtEl>
                                          <p:spTgt spid="7">
                                            <p:txEl>
                                              <p:pRg st="2" end="2"/>
                                            </p:txEl>
                                          </p:spTgt>
                                        </p:tgtEl>
                                      </p:cBhvr>
                                    </p:animEffect>
                                    <p:anim calcmode="lin" valueType="num">
                                      <p:cBhvr>
                                        <p:cTn id="15"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1484784"/>
            <a:ext cx="7235981" cy="3888432"/>
          </a:xfrm>
        </p:spPr>
        <p:txBody>
          <a:bodyPr/>
          <a:lstStyle/>
          <a:p>
            <a:r>
              <a:rPr lang="en-IE" sz="2400" b="0" dirty="0" smtClean="0">
                <a:solidFill>
                  <a:srgbClr val="572314"/>
                </a:solidFill>
                <a:effectLst/>
                <a:latin typeface="+mn-lt"/>
              </a:rPr>
              <a:t>* The </a:t>
            </a:r>
            <a:r>
              <a:rPr lang="en-IE" sz="2400" b="0" dirty="0">
                <a:solidFill>
                  <a:srgbClr val="572314"/>
                </a:solidFill>
                <a:effectLst/>
                <a:latin typeface="+mn-lt"/>
              </a:rPr>
              <a:t>Office was established by the Irish Constitution in </a:t>
            </a:r>
            <a:r>
              <a:rPr lang="en-IE" sz="2400" b="0" dirty="0" smtClean="0">
                <a:solidFill>
                  <a:srgbClr val="572314"/>
                </a:solidFill>
                <a:effectLst/>
                <a:latin typeface="+mn-lt"/>
              </a:rPr>
              <a:t>1937</a:t>
            </a:r>
            <a:br>
              <a:rPr lang="en-IE" sz="2400" b="0" dirty="0" smtClean="0">
                <a:solidFill>
                  <a:srgbClr val="572314"/>
                </a:solidFill>
                <a:effectLst/>
                <a:latin typeface="+mn-lt"/>
              </a:rPr>
            </a:br>
            <a:r>
              <a:rPr lang="en-IE" sz="2400" b="0" dirty="0" smtClean="0">
                <a:solidFill>
                  <a:srgbClr val="572314"/>
                </a:solidFill>
                <a:effectLst/>
                <a:latin typeface="+mn-lt"/>
              </a:rPr>
              <a:t>* The </a:t>
            </a:r>
            <a:r>
              <a:rPr lang="en-IE" sz="2400" b="0" dirty="0">
                <a:solidFill>
                  <a:srgbClr val="572314"/>
                </a:solidFill>
                <a:effectLst/>
                <a:latin typeface="+mn-lt"/>
              </a:rPr>
              <a:t>President is the highest office-holder in the </a:t>
            </a:r>
            <a:r>
              <a:rPr lang="en-IE" sz="2400" b="0" dirty="0" smtClean="0">
                <a:solidFill>
                  <a:srgbClr val="572314"/>
                </a:solidFill>
                <a:effectLst/>
                <a:latin typeface="+mn-lt"/>
              </a:rPr>
              <a:t>country</a:t>
            </a:r>
            <a:br>
              <a:rPr lang="en-IE" sz="2400" b="0" dirty="0" smtClean="0">
                <a:solidFill>
                  <a:srgbClr val="572314"/>
                </a:solidFill>
                <a:effectLst/>
                <a:latin typeface="+mn-lt"/>
              </a:rPr>
            </a:br>
            <a:r>
              <a:rPr lang="en-IE" sz="2400" b="0" dirty="0" smtClean="0">
                <a:solidFill>
                  <a:srgbClr val="572314"/>
                </a:solidFill>
                <a:effectLst/>
                <a:latin typeface="+mn-lt"/>
              </a:rPr>
              <a:t>* The </a:t>
            </a:r>
            <a:r>
              <a:rPr lang="en-IE" sz="2400" b="0" dirty="0">
                <a:solidFill>
                  <a:srgbClr val="572314"/>
                </a:solidFill>
                <a:effectLst/>
                <a:latin typeface="+mn-lt"/>
              </a:rPr>
              <a:t>functions of the President are performed on the advice of the Government</a:t>
            </a:r>
            <a:br>
              <a:rPr lang="en-IE" sz="2400" b="0" dirty="0">
                <a:solidFill>
                  <a:srgbClr val="572314"/>
                </a:solidFill>
                <a:effectLst/>
                <a:latin typeface="+mn-lt"/>
              </a:rPr>
            </a:br>
            <a:r>
              <a:rPr lang="en-IE" sz="2400" b="0" dirty="0" smtClean="0">
                <a:solidFill>
                  <a:srgbClr val="572314"/>
                </a:solidFill>
                <a:effectLst/>
                <a:latin typeface="+mn-lt"/>
              </a:rPr>
              <a:t>* The </a:t>
            </a:r>
            <a:r>
              <a:rPr lang="en-IE" sz="2400" b="0" dirty="0">
                <a:solidFill>
                  <a:srgbClr val="572314"/>
                </a:solidFill>
                <a:effectLst/>
                <a:latin typeface="+mn-lt"/>
              </a:rPr>
              <a:t>President is not answerable to either House of the </a:t>
            </a:r>
            <a:r>
              <a:rPr lang="en-IE" sz="2400" b="0" dirty="0" err="1">
                <a:solidFill>
                  <a:srgbClr val="572314"/>
                </a:solidFill>
                <a:effectLst/>
                <a:latin typeface="+mn-lt"/>
              </a:rPr>
              <a:t>Oireachtas</a:t>
            </a:r>
            <a:r>
              <a:rPr lang="en-IE" sz="2400" b="0" dirty="0">
                <a:solidFill>
                  <a:srgbClr val="572314"/>
                </a:solidFill>
                <a:effectLst/>
                <a:latin typeface="+mn-lt"/>
              </a:rPr>
              <a:t> or to any court in the performance of his or her functions</a:t>
            </a:r>
            <a:r>
              <a:rPr lang="en-IE" sz="1600" dirty="0">
                <a:solidFill>
                  <a:srgbClr val="572314"/>
                </a:solidFill>
                <a:effectLst/>
              </a:rPr>
              <a:t/>
            </a:r>
            <a:br>
              <a:rPr lang="en-IE" sz="1600" dirty="0">
                <a:solidFill>
                  <a:srgbClr val="572314"/>
                </a:solidFill>
                <a:effectLst/>
              </a:rPr>
            </a:br>
            <a:endParaRPr lang="en-IE" sz="1600" dirty="0">
              <a:solidFill>
                <a:schemeClr val="accent1">
                  <a:lumMod val="50000"/>
                </a:schemeClr>
              </a:solidFill>
              <a:effectLst/>
              <a:latin typeface="Calibri" panose="020F0502020204030204" pitchFamily="34" charset="0"/>
            </a:endParaRPr>
          </a:p>
        </p:txBody>
      </p:sp>
      <p:sp>
        <p:nvSpPr>
          <p:cNvPr id="4" name="Footer Placeholder 3"/>
          <p:cNvSpPr>
            <a:spLocks noGrp="1"/>
          </p:cNvSpPr>
          <p:nvPr>
            <p:ph type="ftr" sz="quarter" idx="11"/>
          </p:nvPr>
        </p:nvSpPr>
        <p:spPr>
          <a:xfrm>
            <a:off x="3707904" y="6408828"/>
            <a:ext cx="3600400" cy="332234"/>
          </a:xfrm>
        </p:spPr>
        <p:txBody>
          <a:bodyPr/>
          <a:lstStyle/>
          <a:p>
            <a:r>
              <a:rPr lang="en-IE" b="1" dirty="0" smtClean="0">
                <a:solidFill>
                  <a:schemeClr val="accent6">
                    <a:lumMod val="50000"/>
                  </a:schemeClr>
                </a:solidFill>
              </a:rPr>
              <a:t>© </a:t>
            </a:r>
            <a:r>
              <a:rPr lang="en-IE" b="1" dirty="0" err="1" smtClean="0">
                <a:solidFill>
                  <a:schemeClr val="accent6">
                    <a:lumMod val="50000"/>
                  </a:schemeClr>
                </a:solidFill>
              </a:rPr>
              <a:t>Seomra</a:t>
            </a:r>
            <a:r>
              <a:rPr lang="en-IE" b="1" dirty="0" smtClean="0">
                <a:solidFill>
                  <a:schemeClr val="accent6">
                    <a:lumMod val="50000"/>
                  </a:schemeClr>
                </a:solidFill>
              </a:rPr>
              <a:t> </a:t>
            </a:r>
            <a:r>
              <a:rPr lang="en-IE" b="1" dirty="0" err="1" smtClean="0">
                <a:solidFill>
                  <a:schemeClr val="accent6">
                    <a:lumMod val="50000"/>
                  </a:schemeClr>
                </a:solidFill>
              </a:rPr>
              <a:t>Ranga</a:t>
            </a:r>
            <a:r>
              <a:rPr lang="en-IE" b="1" dirty="0" smtClean="0">
                <a:solidFill>
                  <a:schemeClr val="accent6">
                    <a:lumMod val="50000"/>
                  </a:schemeClr>
                </a:solidFill>
              </a:rPr>
              <a:t> 2018 www.seomraranga.com</a:t>
            </a:r>
            <a:endParaRPr lang="en-IE" b="1" dirty="0">
              <a:solidFill>
                <a:schemeClr val="accent6">
                  <a:lumMod val="50000"/>
                </a:schemeClr>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4" y="6408828"/>
            <a:ext cx="1512168" cy="385603"/>
          </a:xfrm>
          <a:prstGeom prst="rect">
            <a:avLst/>
          </a:prstGeom>
        </p:spPr>
      </p:pic>
      <p:sp>
        <p:nvSpPr>
          <p:cNvPr id="3" name="TextBox 2"/>
          <p:cNvSpPr txBox="1"/>
          <p:nvPr/>
        </p:nvSpPr>
        <p:spPr>
          <a:xfrm>
            <a:off x="899592" y="188640"/>
            <a:ext cx="6336704" cy="769441"/>
          </a:xfrm>
          <a:prstGeom prst="rect">
            <a:avLst/>
          </a:prstGeom>
          <a:noFill/>
        </p:spPr>
        <p:txBody>
          <a:bodyPr wrap="square" rtlCol="0">
            <a:spAutoFit/>
          </a:bodyPr>
          <a:lstStyle/>
          <a:p>
            <a:r>
              <a:rPr lang="en-IE" sz="4400" b="1" dirty="0" smtClean="0">
                <a:solidFill>
                  <a:schemeClr val="accent6">
                    <a:lumMod val="50000"/>
                  </a:schemeClr>
                </a:solidFill>
              </a:rPr>
              <a:t>The Role of the President</a:t>
            </a:r>
            <a:endParaRPr lang="en-IE" sz="4400" b="1" dirty="0">
              <a:solidFill>
                <a:schemeClr val="accent6">
                  <a:lumMod val="50000"/>
                </a:schemeClr>
              </a:solidFill>
            </a:endParaRPr>
          </a:p>
        </p:txBody>
      </p:sp>
    </p:spTree>
    <p:extLst>
      <p:ext uri="{BB962C8B-B14F-4D97-AF65-F5344CB8AC3E}">
        <p14:creationId xmlns:p14="http://schemas.microsoft.com/office/powerpoint/2010/main" val="2195593855"/>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1484784"/>
            <a:ext cx="7235981" cy="3888432"/>
          </a:xfrm>
        </p:spPr>
        <p:txBody>
          <a:bodyPr/>
          <a:lstStyle/>
          <a:p>
            <a:r>
              <a:rPr lang="en-IE" sz="3200" b="0" dirty="0" smtClean="0">
                <a:solidFill>
                  <a:srgbClr val="572314"/>
                </a:solidFill>
                <a:effectLst/>
                <a:latin typeface="Calibri" panose="020F0502020204030204" pitchFamily="34" charset="0"/>
              </a:rPr>
              <a:t>* </a:t>
            </a:r>
            <a:r>
              <a:rPr lang="en-IE" sz="3200" b="0" dirty="0">
                <a:solidFill>
                  <a:srgbClr val="572314"/>
                </a:solidFill>
                <a:effectLst/>
                <a:latin typeface="Calibri" panose="020F0502020204030204" pitchFamily="34" charset="0"/>
              </a:rPr>
              <a:t>The formal powers and functions of the President are </a:t>
            </a:r>
            <a:r>
              <a:rPr lang="en-IE" sz="3200" b="0" dirty="0" smtClean="0">
                <a:solidFill>
                  <a:srgbClr val="572314"/>
                </a:solidFill>
                <a:effectLst/>
                <a:latin typeface="Calibri" panose="020F0502020204030204" pitchFamily="34" charset="0"/>
              </a:rPr>
              <a:t>laid out in </a:t>
            </a:r>
            <a:r>
              <a:rPr lang="en-IE" sz="3200" i="1" dirty="0" err="1" smtClean="0">
                <a:solidFill>
                  <a:srgbClr val="572314"/>
                </a:solidFill>
                <a:effectLst/>
                <a:latin typeface="Calibri" panose="020F0502020204030204" pitchFamily="34" charset="0"/>
              </a:rPr>
              <a:t>Bunreacht</a:t>
            </a:r>
            <a:r>
              <a:rPr lang="en-IE" sz="3200" i="1" dirty="0" smtClean="0">
                <a:solidFill>
                  <a:srgbClr val="572314"/>
                </a:solidFill>
                <a:effectLst/>
                <a:latin typeface="Calibri" panose="020F0502020204030204" pitchFamily="34" charset="0"/>
              </a:rPr>
              <a:t> na </a:t>
            </a:r>
            <a:r>
              <a:rPr lang="en-IE" sz="3200" i="1" dirty="0" err="1" smtClean="0">
                <a:solidFill>
                  <a:srgbClr val="572314"/>
                </a:solidFill>
                <a:effectLst/>
                <a:latin typeface="Calibri" panose="020F0502020204030204" pitchFamily="34" charset="0"/>
              </a:rPr>
              <a:t>hÉireann</a:t>
            </a:r>
            <a:r>
              <a:rPr lang="en-IE" sz="3200" i="1" dirty="0" smtClean="0">
                <a:solidFill>
                  <a:srgbClr val="572314"/>
                </a:solidFill>
                <a:effectLst/>
                <a:latin typeface="Calibri" panose="020F0502020204030204" pitchFamily="34" charset="0"/>
              </a:rPr>
              <a:t> </a:t>
            </a:r>
            <a:r>
              <a:rPr lang="en-IE" sz="3200" b="0" dirty="0" smtClean="0">
                <a:solidFill>
                  <a:srgbClr val="572314"/>
                </a:solidFill>
                <a:effectLst/>
                <a:latin typeface="Calibri" panose="020F0502020204030204" pitchFamily="34" charset="0"/>
              </a:rPr>
              <a:t>(the Constitution).</a:t>
            </a:r>
            <a:br>
              <a:rPr lang="en-IE" sz="3200" b="0" dirty="0" smtClean="0">
                <a:solidFill>
                  <a:srgbClr val="572314"/>
                </a:solidFill>
                <a:effectLst/>
                <a:latin typeface="Calibri" panose="020F0502020204030204" pitchFamily="34" charset="0"/>
              </a:rPr>
            </a:br>
            <a:r>
              <a:rPr lang="en-IE" sz="3200" b="0" dirty="0" smtClean="0">
                <a:solidFill>
                  <a:srgbClr val="572314"/>
                </a:solidFill>
                <a:effectLst/>
                <a:latin typeface="Calibri" panose="020F0502020204030204" pitchFamily="34" charset="0"/>
              </a:rPr>
              <a:t>* Many </a:t>
            </a:r>
            <a:r>
              <a:rPr lang="en-IE" sz="3200" b="0" dirty="0">
                <a:solidFill>
                  <a:srgbClr val="572314"/>
                </a:solidFill>
                <a:effectLst/>
                <a:latin typeface="Calibri" panose="020F0502020204030204" pitchFamily="34" charset="0"/>
              </a:rPr>
              <a:t>of the powers of the President can only be exercised on the advice of the Government, but the President has absolute </a:t>
            </a:r>
            <a:r>
              <a:rPr lang="en-IE" sz="3200" b="0" dirty="0" smtClean="0">
                <a:solidFill>
                  <a:srgbClr val="572314"/>
                </a:solidFill>
                <a:effectLst/>
                <a:latin typeface="Calibri" panose="020F0502020204030204" pitchFamily="34" charset="0"/>
              </a:rPr>
              <a:t>power in </a:t>
            </a:r>
            <a:r>
              <a:rPr lang="en-IE" sz="3200" b="0" dirty="0">
                <a:solidFill>
                  <a:srgbClr val="572314"/>
                </a:solidFill>
                <a:effectLst/>
                <a:latin typeface="Calibri" panose="020F0502020204030204" pitchFamily="34" charset="0"/>
              </a:rPr>
              <a:t>other areas.</a:t>
            </a:r>
          </a:p>
        </p:txBody>
      </p:sp>
      <p:sp>
        <p:nvSpPr>
          <p:cNvPr id="4" name="Footer Placeholder 3"/>
          <p:cNvSpPr>
            <a:spLocks noGrp="1"/>
          </p:cNvSpPr>
          <p:nvPr>
            <p:ph type="ftr" sz="quarter" idx="11"/>
          </p:nvPr>
        </p:nvSpPr>
        <p:spPr>
          <a:xfrm>
            <a:off x="3707904" y="6408828"/>
            <a:ext cx="3600400" cy="332234"/>
          </a:xfrm>
        </p:spPr>
        <p:txBody>
          <a:bodyPr/>
          <a:lstStyle/>
          <a:p>
            <a:r>
              <a:rPr lang="en-IE" b="1" dirty="0" smtClean="0">
                <a:solidFill>
                  <a:schemeClr val="accent6">
                    <a:lumMod val="50000"/>
                  </a:schemeClr>
                </a:solidFill>
              </a:rPr>
              <a:t>© </a:t>
            </a:r>
            <a:r>
              <a:rPr lang="en-IE" b="1" dirty="0" err="1" smtClean="0">
                <a:solidFill>
                  <a:schemeClr val="accent6">
                    <a:lumMod val="50000"/>
                  </a:schemeClr>
                </a:solidFill>
              </a:rPr>
              <a:t>Seomra</a:t>
            </a:r>
            <a:r>
              <a:rPr lang="en-IE" b="1" dirty="0" smtClean="0">
                <a:solidFill>
                  <a:schemeClr val="accent6">
                    <a:lumMod val="50000"/>
                  </a:schemeClr>
                </a:solidFill>
              </a:rPr>
              <a:t> </a:t>
            </a:r>
            <a:r>
              <a:rPr lang="en-IE" b="1" dirty="0" err="1" smtClean="0">
                <a:solidFill>
                  <a:schemeClr val="accent6">
                    <a:lumMod val="50000"/>
                  </a:schemeClr>
                </a:solidFill>
              </a:rPr>
              <a:t>Ranga</a:t>
            </a:r>
            <a:r>
              <a:rPr lang="en-IE" b="1" dirty="0" smtClean="0">
                <a:solidFill>
                  <a:schemeClr val="accent6">
                    <a:lumMod val="50000"/>
                  </a:schemeClr>
                </a:solidFill>
              </a:rPr>
              <a:t> 2018 www.seomraranga.com</a:t>
            </a:r>
            <a:endParaRPr lang="en-IE" b="1" dirty="0">
              <a:solidFill>
                <a:schemeClr val="accent6">
                  <a:lumMod val="50000"/>
                </a:schemeClr>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4" y="6408828"/>
            <a:ext cx="1512168" cy="385603"/>
          </a:xfrm>
          <a:prstGeom prst="rect">
            <a:avLst/>
          </a:prstGeom>
        </p:spPr>
      </p:pic>
      <p:sp>
        <p:nvSpPr>
          <p:cNvPr id="3" name="TextBox 2"/>
          <p:cNvSpPr txBox="1"/>
          <p:nvPr/>
        </p:nvSpPr>
        <p:spPr>
          <a:xfrm>
            <a:off x="899592" y="188640"/>
            <a:ext cx="6336704" cy="769441"/>
          </a:xfrm>
          <a:prstGeom prst="rect">
            <a:avLst/>
          </a:prstGeom>
          <a:noFill/>
        </p:spPr>
        <p:txBody>
          <a:bodyPr wrap="square" rtlCol="0">
            <a:spAutoFit/>
          </a:bodyPr>
          <a:lstStyle/>
          <a:p>
            <a:r>
              <a:rPr lang="en-IE" sz="4400" b="1" dirty="0" smtClean="0">
                <a:solidFill>
                  <a:schemeClr val="accent6">
                    <a:lumMod val="50000"/>
                  </a:schemeClr>
                </a:solidFill>
              </a:rPr>
              <a:t>Powers of the President</a:t>
            </a:r>
            <a:endParaRPr lang="en-IE" sz="4400" b="1" dirty="0">
              <a:solidFill>
                <a:schemeClr val="accent6">
                  <a:lumMod val="50000"/>
                </a:schemeClr>
              </a:solidFill>
            </a:endParaRPr>
          </a:p>
        </p:txBody>
      </p:sp>
    </p:spTree>
    <p:extLst>
      <p:ext uri="{BB962C8B-B14F-4D97-AF65-F5344CB8AC3E}">
        <p14:creationId xmlns:p14="http://schemas.microsoft.com/office/powerpoint/2010/main" val="2713545339"/>
      </p:ext>
    </p:extLst>
  </p:cSld>
  <p:clrMapOvr>
    <a:masterClrMapping/>
  </p:clrMapOvr>
  <p:transition spd="slow">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1484784"/>
            <a:ext cx="7235981" cy="3888432"/>
          </a:xfrm>
        </p:spPr>
        <p:txBody>
          <a:bodyPr/>
          <a:lstStyle/>
          <a:p>
            <a:r>
              <a:rPr lang="en-IE" sz="3200" b="0" dirty="0" smtClean="0">
                <a:solidFill>
                  <a:srgbClr val="572314"/>
                </a:solidFill>
                <a:effectLst/>
                <a:latin typeface="+mn-lt"/>
              </a:rPr>
              <a:t>* As the Head of State, the president represents the country at official functions both at home and abroad</a:t>
            </a:r>
            <a:br>
              <a:rPr lang="en-IE" sz="3200" b="0" dirty="0" smtClean="0">
                <a:solidFill>
                  <a:srgbClr val="572314"/>
                </a:solidFill>
                <a:effectLst/>
                <a:latin typeface="+mn-lt"/>
              </a:rPr>
            </a:br>
            <a:r>
              <a:rPr lang="en-IE" sz="3200" b="0" dirty="0" smtClean="0">
                <a:solidFill>
                  <a:srgbClr val="572314"/>
                </a:solidFill>
                <a:effectLst/>
                <a:latin typeface="+mn-lt"/>
              </a:rPr>
              <a:t>* As our Head of State, the President meets other world leaders on our behalf</a:t>
            </a:r>
            <a:br>
              <a:rPr lang="en-IE" sz="3200" b="0" dirty="0" smtClean="0">
                <a:solidFill>
                  <a:srgbClr val="572314"/>
                </a:solidFill>
                <a:effectLst/>
                <a:latin typeface="+mn-lt"/>
              </a:rPr>
            </a:br>
            <a:r>
              <a:rPr lang="en-IE" sz="2400" b="0" dirty="0" smtClean="0">
                <a:solidFill>
                  <a:srgbClr val="572314"/>
                </a:solidFill>
                <a:effectLst/>
                <a:latin typeface="+mn-lt"/>
              </a:rPr>
              <a:t/>
            </a:r>
            <a:br>
              <a:rPr lang="en-IE" sz="2400" b="0" dirty="0" smtClean="0">
                <a:solidFill>
                  <a:srgbClr val="572314"/>
                </a:solidFill>
                <a:effectLst/>
                <a:latin typeface="+mn-lt"/>
              </a:rPr>
            </a:br>
            <a:endParaRPr lang="en-IE" sz="1600" dirty="0">
              <a:solidFill>
                <a:schemeClr val="accent1">
                  <a:lumMod val="50000"/>
                </a:schemeClr>
              </a:solidFill>
              <a:effectLst/>
              <a:latin typeface="Calibri" panose="020F0502020204030204" pitchFamily="34" charset="0"/>
            </a:endParaRPr>
          </a:p>
        </p:txBody>
      </p:sp>
      <p:sp>
        <p:nvSpPr>
          <p:cNvPr id="4" name="Footer Placeholder 3"/>
          <p:cNvSpPr>
            <a:spLocks noGrp="1"/>
          </p:cNvSpPr>
          <p:nvPr>
            <p:ph type="ftr" sz="quarter" idx="11"/>
          </p:nvPr>
        </p:nvSpPr>
        <p:spPr>
          <a:xfrm>
            <a:off x="3707904" y="6408828"/>
            <a:ext cx="3600400" cy="332234"/>
          </a:xfrm>
        </p:spPr>
        <p:txBody>
          <a:bodyPr/>
          <a:lstStyle/>
          <a:p>
            <a:r>
              <a:rPr lang="en-IE" b="1" dirty="0" smtClean="0">
                <a:solidFill>
                  <a:schemeClr val="accent6">
                    <a:lumMod val="50000"/>
                  </a:schemeClr>
                </a:solidFill>
              </a:rPr>
              <a:t>© </a:t>
            </a:r>
            <a:r>
              <a:rPr lang="en-IE" b="1" dirty="0" err="1" smtClean="0">
                <a:solidFill>
                  <a:schemeClr val="accent6">
                    <a:lumMod val="50000"/>
                  </a:schemeClr>
                </a:solidFill>
              </a:rPr>
              <a:t>Seomra</a:t>
            </a:r>
            <a:r>
              <a:rPr lang="en-IE" b="1" dirty="0" smtClean="0">
                <a:solidFill>
                  <a:schemeClr val="accent6">
                    <a:lumMod val="50000"/>
                  </a:schemeClr>
                </a:solidFill>
              </a:rPr>
              <a:t> </a:t>
            </a:r>
            <a:r>
              <a:rPr lang="en-IE" b="1" dirty="0" err="1" smtClean="0">
                <a:solidFill>
                  <a:schemeClr val="accent6">
                    <a:lumMod val="50000"/>
                  </a:schemeClr>
                </a:solidFill>
              </a:rPr>
              <a:t>Ranga</a:t>
            </a:r>
            <a:r>
              <a:rPr lang="en-IE" b="1" dirty="0" smtClean="0">
                <a:solidFill>
                  <a:schemeClr val="accent6">
                    <a:lumMod val="50000"/>
                  </a:schemeClr>
                </a:solidFill>
              </a:rPr>
              <a:t> 2018 www.seomraranga.com</a:t>
            </a:r>
            <a:endParaRPr lang="en-IE" b="1" dirty="0">
              <a:solidFill>
                <a:schemeClr val="accent6">
                  <a:lumMod val="50000"/>
                </a:schemeClr>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4" y="6408828"/>
            <a:ext cx="1512168" cy="385603"/>
          </a:xfrm>
          <a:prstGeom prst="rect">
            <a:avLst/>
          </a:prstGeom>
        </p:spPr>
      </p:pic>
      <p:sp>
        <p:nvSpPr>
          <p:cNvPr id="3" name="TextBox 2"/>
          <p:cNvSpPr txBox="1"/>
          <p:nvPr/>
        </p:nvSpPr>
        <p:spPr>
          <a:xfrm>
            <a:off x="899592" y="188640"/>
            <a:ext cx="6336704" cy="769441"/>
          </a:xfrm>
          <a:prstGeom prst="rect">
            <a:avLst/>
          </a:prstGeom>
          <a:noFill/>
        </p:spPr>
        <p:txBody>
          <a:bodyPr wrap="square" rtlCol="0">
            <a:spAutoFit/>
          </a:bodyPr>
          <a:lstStyle/>
          <a:p>
            <a:r>
              <a:rPr lang="en-IE" sz="4400" b="1" dirty="0" smtClean="0">
                <a:solidFill>
                  <a:schemeClr val="accent6">
                    <a:lumMod val="50000"/>
                  </a:schemeClr>
                </a:solidFill>
              </a:rPr>
              <a:t>Head of State</a:t>
            </a:r>
            <a:endParaRPr lang="en-IE" sz="4400" b="1" dirty="0">
              <a:solidFill>
                <a:schemeClr val="accent6">
                  <a:lumMod val="50000"/>
                </a:schemeClr>
              </a:solidFill>
            </a:endParaRPr>
          </a:p>
        </p:txBody>
      </p:sp>
    </p:spTree>
    <p:extLst>
      <p:ext uri="{BB962C8B-B14F-4D97-AF65-F5344CB8AC3E}">
        <p14:creationId xmlns:p14="http://schemas.microsoft.com/office/powerpoint/2010/main" val="3880149187"/>
      </p:ext>
    </p:extLst>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4751" y="1268760"/>
            <a:ext cx="7235981" cy="4608512"/>
          </a:xfrm>
        </p:spPr>
        <p:txBody>
          <a:bodyPr/>
          <a:lstStyle/>
          <a:p>
            <a:r>
              <a:rPr lang="en-IE" sz="2400" b="0" dirty="0" smtClean="0">
                <a:solidFill>
                  <a:srgbClr val="572314"/>
                </a:solidFill>
                <a:effectLst/>
                <a:latin typeface="+mn-lt"/>
              </a:rPr>
              <a:t>* </a:t>
            </a:r>
            <a:r>
              <a:rPr lang="en-IE" sz="3200" b="0" dirty="0" smtClean="0">
                <a:solidFill>
                  <a:srgbClr val="572314"/>
                </a:solidFill>
                <a:effectLst/>
                <a:latin typeface="+mn-lt"/>
              </a:rPr>
              <a:t>Bills which have been passed by the </a:t>
            </a:r>
            <a:r>
              <a:rPr lang="en-IE" sz="3200" b="0" dirty="0" err="1" smtClean="0">
                <a:solidFill>
                  <a:srgbClr val="572314"/>
                </a:solidFill>
                <a:effectLst/>
                <a:latin typeface="+mn-lt"/>
              </a:rPr>
              <a:t>Oireachtas</a:t>
            </a:r>
            <a:r>
              <a:rPr lang="en-IE" sz="3200" b="0" dirty="0" smtClean="0">
                <a:solidFill>
                  <a:srgbClr val="572314"/>
                </a:solidFill>
                <a:effectLst/>
                <a:latin typeface="+mn-lt"/>
              </a:rPr>
              <a:t> (</a:t>
            </a:r>
            <a:r>
              <a:rPr lang="en-IE" sz="3200" b="0" dirty="0" err="1" smtClean="0">
                <a:solidFill>
                  <a:srgbClr val="572314"/>
                </a:solidFill>
                <a:effectLst/>
                <a:latin typeface="+mn-lt"/>
              </a:rPr>
              <a:t>Dáil</a:t>
            </a:r>
            <a:r>
              <a:rPr lang="en-IE" sz="3200" b="0" dirty="0" smtClean="0">
                <a:solidFill>
                  <a:srgbClr val="572314"/>
                </a:solidFill>
                <a:effectLst/>
                <a:latin typeface="+mn-lt"/>
              </a:rPr>
              <a:t> &amp; Seanad) can be signed into law by the President</a:t>
            </a:r>
            <a:br>
              <a:rPr lang="en-IE" sz="3200" b="0" dirty="0" smtClean="0">
                <a:solidFill>
                  <a:srgbClr val="572314"/>
                </a:solidFill>
                <a:effectLst/>
                <a:latin typeface="+mn-lt"/>
              </a:rPr>
            </a:br>
            <a:r>
              <a:rPr lang="en-IE" sz="3200" b="0" dirty="0" smtClean="0">
                <a:solidFill>
                  <a:srgbClr val="572314"/>
                </a:solidFill>
                <a:effectLst/>
                <a:latin typeface="+mn-lt"/>
              </a:rPr>
              <a:t>* In some circumstances, he/she can also refuse to sign the Bill into law</a:t>
            </a:r>
            <a:br>
              <a:rPr lang="en-IE" sz="3200" b="0" dirty="0" smtClean="0">
                <a:solidFill>
                  <a:srgbClr val="572314"/>
                </a:solidFill>
                <a:effectLst/>
                <a:latin typeface="+mn-lt"/>
              </a:rPr>
            </a:br>
            <a:r>
              <a:rPr lang="en-IE" sz="3200" b="0" dirty="0" smtClean="0">
                <a:solidFill>
                  <a:srgbClr val="572314"/>
                </a:solidFill>
                <a:effectLst/>
                <a:latin typeface="+mn-lt"/>
              </a:rPr>
              <a:t>* The President can refer a Bill to the Supreme Court to make sure it is in agreement with the Constitution</a:t>
            </a:r>
            <a:br>
              <a:rPr lang="en-IE" sz="3200" b="0" dirty="0" smtClean="0">
                <a:solidFill>
                  <a:srgbClr val="572314"/>
                </a:solidFill>
                <a:effectLst/>
                <a:latin typeface="+mn-lt"/>
              </a:rPr>
            </a:br>
            <a:r>
              <a:rPr lang="en-IE" sz="2400" b="0" dirty="0" smtClean="0">
                <a:solidFill>
                  <a:srgbClr val="572314"/>
                </a:solidFill>
                <a:effectLst/>
                <a:latin typeface="+mn-lt"/>
              </a:rPr>
              <a:t/>
            </a:r>
            <a:br>
              <a:rPr lang="en-IE" sz="2400" b="0" dirty="0" smtClean="0">
                <a:solidFill>
                  <a:srgbClr val="572314"/>
                </a:solidFill>
                <a:effectLst/>
                <a:latin typeface="+mn-lt"/>
              </a:rPr>
            </a:br>
            <a:endParaRPr lang="en-IE" sz="1600" dirty="0">
              <a:solidFill>
                <a:schemeClr val="accent1">
                  <a:lumMod val="50000"/>
                </a:schemeClr>
              </a:solidFill>
              <a:effectLst/>
              <a:latin typeface="Calibri" panose="020F0502020204030204" pitchFamily="34" charset="0"/>
            </a:endParaRPr>
          </a:p>
        </p:txBody>
      </p:sp>
      <p:sp>
        <p:nvSpPr>
          <p:cNvPr id="4" name="Footer Placeholder 3"/>
          <p:cNvSpPr>
            <a:spLocks noGrp="1"/>
          </p:cNvSpPr>
          <p:nvPr>
            <p:ph type="ftr" sz="quarter" idx="11"/>
          </p:nvPr>
        </p:nvSpPr>
        <p:spPr>
          <a:xfrm>
            <a:off x="3707904" y="6408828"/>
            <a:ext cx="3600400" cy="332234"/>
          </a:xfrm>
        </p:spPr>
        <p:txBody>
          <a:bodyPr/>
          <a:lstStyle/>
          <a:p>
            <a:r>
              <a:rPr lang="en-IE" b="1" dirty="0" smtClean="0">
                <a:solidFill>
                  <a:schemeClr val="accent6">
                    <a:lumMod val="50000"/>
                  </a:schemeClr>
                </a:solidFill>
              </a:rPr>
              <a:t>© </a:t>
            </a:r>
            <a:r>
              <a:rPr lang="en-IE" b="1" dirty="0" err="1" smtClean="0">
                <a:solidFill>
                  <a:schemeClr val="accent6">
                    <a:lumMod val="50000"/>
                  </a:schemeClr>
                </a:solidFill>
              </a:rPr>
              <a:t>Seomra</a:t>
            </a:r>
            <a:r>
              <a:rPr lang="en-IE" b="1" dirty="0" smtClean="0">
                <a:solidFill>
                  <a:schemeClr val="accent6">
                    <a:lumMod val="50000"/>
                  </a:schemeClr>
                </a:solidFill>
              </a:rPr>
              <a:t> </a:t>
            </a:r>
            <a:r>
              <a:rPr lang="en-IE" b="1" dirty="0" err="1" smtClean="0">
                <a:solidFill>
                  <a:schemeClr val="accent6">
                    <a:lumMod val="50000"/>
                  </a:schemeClr>
                </a:solidFill>
              </a:rPr>
              <a:t>Ranga</a:t>
            </a:r>
            <a:r>
              <a:rPr lang="en-IE" b="1" dirty="0" smtClean="0">
                <a:solidFill>
                  <a:schemeClr val="accent6">
                    <a:lumMod val="50000"/>
                  </a:schemeClr>
                </a:solidFill>
              </a:rPr>
              <a:t> 2018 www.seomraranga.com</a:t>
            </a:r>
            <a:endParaRPr lang="en-IE" b="1" dirty="0">
              <a:solidFill>
                <a:schemeClr val="accent6">
                  <a:lumMod val="50000"/>
                </a:schemeClr>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4" y="6408828"/>
            <a:ext cx="1512168" cy="385603"/>
          </a:xfrm>
          <a:prstGeom prst="rect">
            <a:avLst/>
          </a:prstGeom>
        </p:spPr>
      </p:pic>
      <p:sp>
        <p:nvSpPr>
          <p:cNvPr id="3" name="TextBox 2"/>
          <p:cNvSpPr txBox="1"/>
          <p:nvPr/>
        </p:nvSpPr>
        <p:spPr>
          <a:xfrm>
            <a:off x="899592" y="188640"/>
            <a:ext cx="6336704" cy="769441"/>
          </a:xfrm>
          <a:prstGeom prst="rect">
            <a:avLst/>
          </a:prstGeom>
          <a:noFill/>
        </p:spPr>
        <p:txBody>
          <a:bodyPr wrap="square" rtlCol="0">
            <a:spAutoFit/>
          </a:bodyPr>
          <a:lstStyle/>
          <a:p>
            <a:r>
              <a:rPr lang="en-IE" sz="4400" b="1" dirty="0" smtClean="0">
                <a:solidFill>
                  <a:schemeClr val="accent6">
                    <a:lumMod val="50000"/>
                  </a:schemeClr>
                </a:solidFill>
              </a:rPr>
              <a:t>Sign Bills into Law</a:t>
            </a:r>
            <a:endParaRPr lang="en-IE" sz="4400" b="1" dirty="0">
              <a:solidFill>
                <a:schemeClr val="accent6">
                  <a:lumMod val="50000"/>
                </a:schemeClr>
              </a:solidFill>
            </a:endParaRPr>
          </a:p>
        </p:txBody>
      </p:sp>
    </p:spTree>
    <p:extLst>
      <p:ext uri="{BB962C8B-B14F-4D97-AF65-F5344CB8AC3E}">
        <p14:creationId xmlns:p14="http://schemas.microsoft.com/office/powerpoint/2010/main" val="718822139"/>
      </p:ext>
    </p:extLst>
  </p:cSld>
  <p:clrMapOvr>
    <a:masterClrMapping/>
  </p:clrMapOvr>
  <p:transition spd="slow">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869" y="1772816"/>
            <a:ext cx="7235981" cy="3888432"/>
          </a:xfrm>
        </p:spPr>
        <p:txBody>
          <a:bodyPr/>
          <a:lstStyle/>
          <a:p>
            <a:r>
              <a:rPr lang="en-IE" sz="2400" b="0" dirty="0" smtClean="0">
                <a:solidFill>
                  <a:srgbClr val="572314"/>
                </a:solidFill>
                <a:effectLst/>
                <a:latin typeface="+mn-lt"/>
              </a:rPr>
              <a:t>* </a:t>
            </a:r>
            <a:r>
              <a:rPr lang="en-IE" sz="3200" b="0" dirty="0" smtClean="0">
                <a:solidFill>
                  <a:srgbClr val="572314"/>
                </a:solidFill>
                <a:effectLst/>
                <a:latin typeface="+mn-lt"/>
              </a:rPr>
              <a:t>As the Head of State, the President is also the Head of the Defence Forces (Army, Navy, Air Corps)</a:t>
            </a:r>
            <a:br>
              <a:rPr lang="en-IE" sz="3200" b="0" dirty="0" smtClean="0">
                <a:solidFill>
                  <a:srgbClr val="572314"/>
                </a:solidFill>
                <a:effectLst/>
                <a:latin typeface="+mn-lt"/>
              </a:rPr>
            </a:br>
            <a:r>
              <a:rPr lang="en-IE" sz="3200" b="0" dirty="0" smtClean="0">
                <a:solidFill>
                  <a:srgbClr val="572314"/>
                </a:solidFill>
                <a:effectLst/>
                <a:latin typeface="+mn-lt"/>
              </a:rPr>
              <a:t>* As the Head of the Defence Forces, he/she has the power to appoint officers to the Defence Forces (on the advice of the Government)</a:t>
            </a:r>
            <a:br>
              <a:rPr lang="en-IE" sz="3200" b="0" dirty="0" smtClean="0">
                <a:solidFill>
                  <a:srgbClr val="572314"/>
                </a:solidFill>
                <a:effectLst/>
                <a:latin typeface="+mn-lt"/>
              </a:rPr>
            </a:br>
            <a:endParaRPr lang="en-IE" sz="3200" dirty="0">
              <a:solidFill>
                <a:schemeClr val="accent1">
                  <a:lumMod val="50000"/>
                </a:schemeClr>
              </a:solidFill>
              <a:effectLst/>
              <a:latin typeface="Calibri" panose="020F0502020204030204" pitchFamily="34" charset="0"/>
            </a:endParaRPr>
          </a:p>
        </p:txBody>
      </p:sp>
      <p:sp>
        <p:nvSpPr>
          <p:cNvPr id="4" name="Footer Placeholder 3"/>
          <p:cNvSpPr>
            <a:spLocks noGrp="1"/>
          </p:cNvSpPr>
          <p:nvPr>
            <p:ph type="ftr" sz="quarter" idx="11"/>
          </p:nvPr>
        </p:nvSpPr>
        <p:spPr>
          <a:xfrm>
            <a:off x="3707904" y="6408828"/>
            <a:ext cx="3600400" cy="332234"/>
          </a:xfrm>
        </p:spPr>
        <p:txBody>
          <a:bodyPr/>
          <a:lstStyle/>
          <a:p>
            <a:r>
              <a:rPr lang="en-IE" b="1" dirty="0" smtClean="0">
                <a:solidFill>
                  <a:schemeClr val="accent6">
                    <a:lumMod val="50000"/>
                  </a:schemeClr>
                </a:solidFill>
              </a:rPr>
              <a:t>© </a:t>
            </a:r>
            <a:r>
              <a:rPr lang="en-IE" b="1" dirty="0" err="1" smtClean="0">
                <a:solidFill>
                  <a:schemeClr val="accent6">
                    <a:lumMod val="50000"/>
                  </a:schemeClr>
                </a:solidFill>
              </a:rPr>
              <a:t>Seomra</a:t>
            </a:r>
            <a:r>
              <a:rPr lang="en-IE" b="1" dirty="0" smtClean="0">
                <a:solidFill>
                  <a:schemeClr val="accent6">
                    <a:lumMod val="50000"/>
                  </a:schemeClr>
                </a:solidFill>
              </a:rPr>
              <a:t> </a:t>
            </a:r>
            <a:r>
              <a:rPr lang="en-IE" b="1" dirty="0" err="1" smtClean="0">
                <a:solidFill>
                  <a:schemeClr val="accent6">
                    <a:lumMod val="50000"/>
                  </a:schemeClr>
                </a:solidFill>
              </a:rPr>
              <a:t>Ranga</a:t>
            </a:r>
            <a:r>
              <a:rPr lang="en-IE" b="1" dirty="0" smtClean="0">
                <a:solidFill>
                  <a:schemeClr val="accent6">
                    <a:lumMod val="50000"/>
                  </a:schemeClr>
                </a:solidFill>
              </a:rPr>
              <a:t> 2018 www.seomraranga.com</a:t>
            </a:r>
            <a:endParaRPr lang="en-IE" b="1" dirty="0">
              <a:solidFill>
                <a:schemeClr val="accent6">
                  <a:lumMod val="50000"/>
                </a:schemeClr>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4" y="6408828"/>
            <a:ext cx="1512168" cy="385603"/>
          </a:xfrm>
          <a:prstGeom prst="rect">
            <a:avLst/>
          </a:prstGeom>
        </p:spPr>
      </p:pic>
      <p:sp>
        <p:nvSpPr>
          <p:cNvPr id="3" name="TextBox 2"/>
          <p:cNvSpPr txBox="1"/>
          <p:nvPr/>
        </p:nvSpPr>
        <p:spPr>
          <a:xfrm>
            <a:off x="899592" y="188640"/>
            <a:ext cx="6336704" cy="769441"/>
          </a:xfrm>
          <a:prstGeom prst="rect">
            <a:avLst/>
          </a:prstGeom>
          <a:noFill/>
        </p:spPr>
        <p:txBody>
          <a:bodyPr wrap="square" rtlCol="0">
            <a:spAutoFit/>
          </a:bodyPr>
          <a:lstStyle/>
          <a:p>
            <a:r>
              <a:rPr lang="en-IE" sz="4400" b="1" dirty="0" smtClean="0">
                <a:solidFill>
                  <a:schemeClr val="accent6">
                    <a:lumMod val="50000"/>
                  </a:schemeClr>
                </a:solidFill>
              </a:rPr>
              <a:t>Head of Defence Forces</a:t>
            </a:r>
            <a:endParaRPr lang="en-IE" sz="4400" b="1" dirty="0">
              <a:solidFill>
                <a:schemeClr val="accent6">
                  <a:lumMod val="50000"/>
                </a:schemeClr>
              </a:solidFill>
            </a:endParaRPr>
          </a:p>
        </p:txBody>
      </p:sp>
    </p:spTree>
    <p:extLst>
      <p:ext uri="{BB962C8B-B14F-4D97-AF65-F5344CB8AC3E}">
        <p14:creationId xmlns:p14="http://schemas.microsoft.com/office/powerpoint/2010/main" val="4128292313"/>
      </p:ext>
    </p:extLst>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1484784"/>
            <a:ext cx="7235981" cy="3888432"/>
          </a:xfrm>
        </p:spPr>
        <p:txBody>
          <a:bodyPr/>
          <a:lstStyle/>
          <a:p>
            <a:r>
              <a:rPr lang="en-IE" sz="2400" b="0" dirty="0" smtClean="0">
                <a:solidFill>
                  <a:srgbClr val="572314"/>
                </a:solidFill>
                <a:effectLst/>
                <a:latin typeface="+mn-lt"/>
              </a:rPr>
              <a:t>* </a:t>
            </a:r>
            <a:r>
              <a:rPr lang="en-IE" sz="3200" b="0" dirty="0" smtClean="0">
                <a:solidFill>
                  <a:srgbClr val="572314"/>
                </a:solidFill>
                <a:effectLst/>
                <a:latin typeface="+mn-lt"/>
              </a:rPr>
              <a:t>As the Head of State, the President has the power to dissolve (end) the </a:t>
            </a:r>
            <a:r>
              <a:rPr lang="en-IE" sz="3200" b="0" dirty="0" err="1" smtClean="0">
                <a:solidFill>
                  <a:srgbClr val="572314"/>
                </a:solidFill>
                <a:effectLst/>
                <a:latin typeface="+mn-lt"/>
              </a:rPr>
              <a:t>Dáil</a:t>
            </a:r>
            <a:r>
              <a:rPr lang="en-IE" sz="3200" b="0" dirty="0" smtClean="0">
                <a:solidFill>
                  <a:srgbClr val="572314"/>
                </a:solidFill>
                <a:effectLst/>
                <a:latin typeface="+mn-lt"/>
              </a:rPr>
              <a:t/>
            </a:r>
            <a:br>
              <a:rPr lang="en-IE" sz="3200" b="0" dirty="0" smtClean="0">
                <a:solidFill>
                  <a:srgbClr val="572314"/>
                </a:solidFill>
                <a:effectLst/>
                <a:latin typeface="+mn-lt"/>
              </a:rPr>
            </a:br>
            <a:r>
              <a:rPr lang="en-IE" sz="3200" b="0" dirty="0" smtClean="0">
                <a:solidFill>
                  <a:srgbClr val="572314"/>
                </a:solidFill>
                <a:effectLst/>
                <a:latin typeface="+mn-lt"/>
              </a:rPr>
              <a:t>* After an election, the President appoints the new Taoiseach and the other Members of the Government</a:t>
            </a:r>
            <a:br>
              <a:rPr lang="en-IE" sz="3200" b="0" dirty="0" smtClean="0">
                <a:solidFill>
                  <a:srgbClr val="572314"/>
                </a:solidFill>
                <a:effectLst/>
                <a:latin typeface="+mn-lt"/>
              </a:rPr>
            </a:br>
            <a:r>
              <a:rPr lang="en-IE" sz="3200" b="0" dirty="0" smtClean="0">
                <a:solidFill>
                  <a:srgbClr val="572314"/>
                </a:solidFill>
                <a:effectLst/>
                <a:latin typeface="+mn-lt"/>
              </a:rPr>
              <a:t>* The Taoiseach and Ministers receive their Seals of Office from the President in a ceremony at </a:t>
            </a:r>
            <a:r>
              <a:rPr lang="en-IE" sz="3200" b="0" dirty="0" err="1" smtClean="0">
                <a:solidFill>
                  <a:srgbClr val="572314"/>
                </a:solidFill>
                <a:effectLst/>
                <a:latin typeface="+mn-lt"/>
              </a:rPr>
              <a:t>Áras</a:t>
            </a:r>
            <a:r>
              <a:rPr lang="en-IE" sz="3200" b="0" dirty="0" smtClean="0">
                <a:solidFill>
                  <a:srgbClr val="572314"/>
                </a:solidFill>
                <a:effectLst/>
                <a:latin typeface="+mn-lt"/>
              </a:rPr>
              <a:t> an </a:t>
            </a:r>
            <a:r>
              <a:rPr lang="en-IE" sz="3200" b="0" dirty="0" err="1" smtClean="0">
                <a:solidFill>
                  <a:srgbClr val="572314"/>
                </a:solidFill>
                <a:effectLst/>
                <a:latin typeface="+mn-lt"/>
              </a:rPr>
              <a:t>Uachtaráin</a:t>
            </a:r>
            <a:endParaRPr lang="en-IE" sz="3200" dirty="0">
              <a:solidFill>
                <a:schemeClr val="accent1">
                  <a:lumMod val="50000"/>
                </a:schemeClr>
              </a:solidFill>
              <a:effectLst/>
              <a:latin typeface="Calibri" panose="020F0502020204030204" pitchFamily="34" charset="0"/>
            </a:endParaRPr>
          </a:p>
        </p:txBody>
      </p:sp>
      <p:sp>
        <p:nvSpPr>
          <p:cNvPr id="4" name="Footer Placeholder 3"/>
          <p:cNvSpPr>
            <a:spLocks noGrp="1"/>
          </p:cNvSpPr>
          <p:nvPr>
            <p:ph type="ftr" sz="quarter" idx="11"/>
          </p:nvPr>
        </p:nvSpPr>
        <p:spPr>
          <a:xfrm>
            <a:off x="3707904" y="6408828"/>
            <a:ext cx="3600400" cy="332234"/>
          </a:xfrm>
        </p:spPr>
        <p:txBody>
          <a:bodyPr/>
          <a:lstStyle/>
          <a:p>
            <a:r>
              <a:rPr lang="en-IE" b="1" dirty="0" smtClean="0">
                <a:solidFill>
                  <a:schemeClr val="accent6">
                    <a:lumMod val="50000"/>
                  </a:schemeClr>
                </a:solidFill>
              </a:rPr>
              <a:t>© </a:t>
            </a:r>
            <a:r>
              <a:rPr lang="en-IE" b="1" dirty="0" err="1" smtClean="0">
                <a:solidFill>
                  <a:schemeClr val="accent6">
                    <a:lumMod val="50000"/>
                  </a:schemeClr>
                </a:solidFill>
              </a:rPr>
              <a:t>Seomra</a:t>
            </a:r>
            <a:r>
              <a:rPr lang="en-IE" b="1" dirty="0" smtClean="0">
                <a:solidFill>
                  <a:schemeClr val="accent6">
                    <a:lumMod val="50000"/>
                  </a:schemeClr>
                </a:solidFill>
              </a:rPr>
              <a:t> </a:t>
            </a:r>
            <a:r>
              <a:rPr lang="en-IE" b="1" dirty="0" err="1" smtClean="0">
                <a:solidFill>
                  <a:schemeClr val="accent6">
                    <a:lumMod val="50000"/>
                  </a:schemeClr>
                </a:solidFill>
              </a:rPr>
              <a:t>Ranga</a:t>
            </a:r>
            <a:r>
              <a:rPr lang="en-IE" b="1" dirty="0" smtClean="0">
                <a:solidFill>
                  <a:schemeClr val="accent6">
                    <a:lumMod val="50000"/>
                  </a:schemeClr>
                </a:solidFill>
              </a:rPr>
              <a:t> 2018 www.seomraranga.com</a:t>
            </a:r>
            <a:endParaRPr lang="en-IE" b="1" dirty="0">
              <a:solidFill>
                <a:schemeClr val="accent6">
                  <a:lumMod val="50000"/>
                </a:schemeClr>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4" y="6408828"/>
            <a:ext cx="1512168" cy="385603"/>
          </a:xfrm>
          <a:prstGeom prst="rect">
            <a:avLst/>
          </a:prstGeom>
        </p:spPr>
      </p:pic>
      <p:sp>
        <p:nvSpPr>
          <p:cNvPr id="3" name="TextBox 2"/>
          <p:cNvSpPr txBox="1"/>
          <p:nvPr/>
        </p:nvSpPr>
        <p:spPr>
          <a:xfrm>
            <a:off x="899592" y="188640"/>
            <a:ext cx="6552728" cy="738664"/>
          </a:xfrm>
          <a:prstGeom prst="rect">
            <a:avLst/>
          </a:prstGeom>
          <a:noFill/>
        </p:spPr>
        <p:txBody>
          <a:bodyPr wrap="square" rtlCol="0">
            <a:spAutoFit/>
          </a:bodyPr>
          <a:lstStyle/>
          <a:p>
            <a:r>
              <a:rPr lang="en-IE" sz="4200" b="1" dirty="0" smtClean="0">
                <a:solidFill>
                  <a:schemeClr val="accent6">
                    <a:lumMod val="50000"/>
                  </a:schemeClr>
                </a:solidFill>
              </a:rPr>
              <a:t>Appointing the Government</a:t>
            </a:r>
            <a:endParaRPr lang="en-IE" sz="4200" b="1" dirty="0">
              <a:solidFill>
                <a:schemeClr val="accent6">
                  <a:lumMod val="50000"/>
                </a:schemeClr>
              </a:solidFill>
            </a:endParaRPr>
          </a:p>
        </p:txBody>
      </p:sp>
    </p:spTree>
    <p:extLst>
      <p:ext uri="{BB962C8B-B14F-4D97-AF65-F5344CB8AC3E}">
        <p14:creationId xmlns:p14="http://schemas.microsoft.com/office/powerpoint/2010/main" val="2772855719"/>
      </p:ext>
    </p:extLst>
  </p:cSld>
  <p:clrMapOvr>
    <a:masterClrMapping/>
  </p:clrMapOvr>
  <p:transition spd="slow">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1484784"/>
            <a:ext cx="7235981" cy="3888432"/>
          </a:xfrm>
        </p:spPr>
        <p:txBody>
          <a:bodyPr/>
          <a:lstStyle/>
          <a:p>
            <a:r>
              <a:rPr lang="en-IE" sz="3200" b="0" dirty="0">
                <a:solidFill>
                  <a:srgbClr val="572314"/>
                </a:solidFill>
                <a:effectLst/>
                <a:latin typeface="+mn-lt"/>
              </a:rPr>
              <a:t>* </a:t>
            </a:r>
            <a:r>
              <a:rPr lang="en-IE" sz="3200" b="0" dirty="0">
                <a:solidFill>
                  <a:srgbClr val="572314"/>
                </a:solidFill>
                <a:effectLst/>
                <a:latin typeface="+mn-lt"/>
              </a:rPr>
              <a:t>Other office holders appointed by the President, on the advice of the Government, include Judges, the Attorney General, the Comptroller and Auditor General, </a:t>
            </a:r>
            <a:r>
              <a:rPr lang="en-IE" sz="3200" b="0" dirty="0" smtClean="0">
                <a:solidFill>
                  <a:srgbClr val="572314"/>
                </a:solidFill>
                <a:effectLst/>
                <a:latin typeface="+mn-lt"/>
              </a:rPr>
              <a:t>Ambassadors for our Embassies abroad and </a:t>
            </a:r>
            <a:r>
              <a:rPr lang="en-IE" sz="3200" b="0" dirty="0">
                <a:solidFill>
                  <a:srgbClr val="572314"/>
                </a:solidFill>
                <a:effectLst/>
                <a:latin typeface="+mn-lt"/>
              </a:rPr>
              <a:t>Commissioned </a:t>
            </a:r>
            <a:r>
              <a:rPr lang="en-IE" sz="3200" b="0" dirty="0" smtClean="0">
                <a:solidFill>
                  <a:srgbClr val="572314"/>
                </a:solidFill>
                <a:effectLst/>
                <a:latin typeface="+mn-lt"/>
              </a:rPr>
              <a:t>Officers </a:t>
            </a:r>
            <a:r>
              <a:rPr lang="en-IE" sz="3200" b="0" dirty="0">
                <a:solidFill>
                  <a:srgbClr val="572314"/>
                </a:solidFill>
                <a:effectLst/>
                <a:latin typeface="+mn-lt"/>
              </a:rPr>
              <a:t>of the Defence Forces.</a:t>
            </a:r>
          </a:p>
        </p:txBody>
      </p:sp>
      <p:sp>
        <p:nvSpPr>
          <p:cNvPr id="4" name="Footer Placeholder 3"/>
          <p:cNvSpPr>
            <a:spLocks noGrp="1"/>
          </p:cNvSpPr>
          <p:nvPr>
            <p:ph type="ftr" sz="quarter" idx="11"/>
          </p:nvPr>
        </p:nvSpPr>
        <p:spPr>
          <a:xfrm>
            <a:off x="3707904" y="6408828"/>
            <a:ext cx="3600400" cy="332234"/>
          </a:xfrm>
        </p:spPr>
        <p:txBody>
          <a:bodyPr/>
          <a:lstStyle/>
          <a:p>
            <a:r>
              <a:rPr lang="en-IE" b="1" dirty="0" smtClean="0">
                <a:solidFill>
                  <a:schemeClr val="accent6">
                    <a:lumMod val="50000"/>
                  </a:schemeClr>
                </a:solidFill>
              </a:rPr>
              <a:t>© </a:t>
            </a:r>
            <a:r>
              <a:rPr lang="en-IE" b="1" dirty="0" err="1" smtClean="0">
                <a:solidFill>
                  <a:schemeClr val="accent6">
                    <a:lumMod val="50000"/>
                  </a:schemeClr>
                </a:solidFill>
              </a:rPr>
              <a:t>Seomra</a:t>
            </a:r>
            <a:r>
              <a:rPr lang="en-IE" b="1" dirty="0" smtClean="0">
                <a:solidFill>
                  <a:schemeClr val="accent6">
                    <a:lumMod val="50000"/>
                  </a:schemeClr>
                </a:solidFill>
              </a:rPr>
              <a:t> </a:t>
            </a:r>
            <a:r>
              <a:rPr lang="en-IE" b="1" dirty="0" err="1" smtClean="0">
                <a:solidFill>
                  <a:schemeClr val="accent6">
                    <a:lumMod val="50000"/>
                  </a:schemeClr>
                </a:solidFill>
              </a:rPr>
              <a:t>Ranga</a:t>
            </a:r>
            <a:r>
              <a:rPr lang="en-IE" b="1" dirty="0" smtClean="0">
                <a:solidFill>
                  <a:schemeClr val="accent6">
                    <a:lumMod val="50000"/>
                  </a:schemeClr>
                </a:solidFill>
              </a:rPr>
              <a:t> 2018 www.seomraranga.com</a:t>
            </a:r>
            <a:endParaRPr lang="en-IE" b="1" dirty="0">
              <a:solidFill>
                <a:schemeClr val="accent6">
                  <a:lumMod val="50000"/>
                </a:schemeClr>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4" y="6408828"/>
            <a:ext cx="1512168" cy="385603"/>
          </a:xfrm>
          <a:prstGeom prst="rect">
            <a:avLst/>
          </a:prstGeom>
        </p:spPr>
      </p:pic>
      <p:sp>
        <p:nvSpPr>
          <p:cNvPr id="3" name="TextBox 2"/>
          <p:cNvSpPr txBox="1"/>
          <p:nvPr/>
        </p:nvSpPr>
        <p:spPr>
          <a:xfrm>
            <a:off x="899592" y="188640"/>
            <a:ext cx="6552728" cy="738664"/>
          </a:xfrm>
          <a:prstGeom prst="rect">
            <a:avLst/>
          </a:prstGeom>
          <a:noFill/>
        </p:spPr>
        <p:txBody>
          <a:bodyPr wrap="square" rtlCol="0">
            <a:spAutoFit/>
          </a:bodyPr>
          <a:lstStyle/>
          <a:p>
            <a:r>
              <a:rPr lang="en-IE" sz="4200" b="1" dirty="0" smtClean="0">
                <a:solidFill>
                  <a:schemeClr val="accent6">
                    <a:lumMod val="50000"/>
                  </a:schemeClr>
                </a:solidFill>
              </a:rPr>
              <a:t>Other Appointments</a:t>
            </a:r>
            <a:endParaRPr lang="en-IE" sz="4200" b="1" dirty="0">
              <a:solidFill>
                <a:schemeClr val="accent6">
                  <a:lumMod val="50000"/>
                </a:schemeClr>
              </a:solidFill>
            </a:endParaRPr>
          </a:p>
        </p:txBody>
      </p:sp>
    </p:spTree>
    <p:extLst>
      <p:ext uri="{BB962C8B-B14F-4D97-AF65-F5344CB8AC3E}">
        <p14:creationId xmlns:p14="http://schemas.microsoft.com/office/powerpoint/2010/main" val="3385606579"/>
      </p:ext>
    </p:extLst>
  </p:cSld>
  <p:clrMapOvr>
    <a:masterClrMapping/>
  </p:clrMapOvr>
  <p:transition spd="slow">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1988840"/>
            <a:ext cx="7235981" cy="3888432"/>
          </a:xfrm>
        </p:spPr>
        <p:txBody>
          <a:bodyPr/>
          <a:lstStyle/>
          <a:p>
            <a:r>
              <a:rPr lang="en-IE" sz="3200" b="0" dirty="0">
                <a:solidFill>
                  <a:srgbClr val="572314"/>
                </a:solidFill>
                <a:effectLst/>
                <a:latin typeface="+mn-lt"/>
              </a:rPr>
              <a:t>* When another country wishes to appoint a new Ambassador to </a:t>
            </a:r>
            <a:r>
              <a:rPr lang="en-IE" sz="3200" b="0" dirty="0" smtClean="0">
                <a:solidFill>
                  <a:srgbClr val="572314"/>
                </a:solidFill>
                <a:effectLst/>
                <a:latin typeface="+mn-lt"/>
              </a:rPr>
              <a:t>Ireland, </a:t>
            </a:r>
            <a:r>
              <a:rPr lang="en-IE" sz="3200" b="0" dirty="0">
                <a:solidFill>
                  <a:srgbClr val="572314"/>
                </a:solidFill>
                <a:effectLst/>
                <a:latin typeface="+mn-lt"/>
              </a:rPr>
              <a:t>the Government must agree to that appointment. </a:t>
            </a:r>
            <a:r>
              <a:rPr lang="en-IE" sz="3200" b="0" dirty="0" smtClean="0">
                <a:solidFill>
                  <a:srgbClr val="572314"/>
                </a:solidFill>
                <a:effectLst/>
                <a:latin typeface="+mn-lt"/>
              </a:rPr>
              <a:t/>
            </a:r>
            <a:br>
              <a:rPr lang="en-IE" sz="3200" b="0" dirty="0" smtClean="0">
                <a:solidFill>
                  <a:srgbClr val="572314"/>
                </a:solidFill>
                <a:effectLst/>
                <a:latin typeface="+mn-lt"/>
              </a:rPr>
            </a:br>
            <a:r>
              <a:rPr lang="en-IE" sz="3200" b="0" dirty="0" smtClean="0">
                <a:solidFill>
                  <a:srgbClr val="572314"/>
                </a:solidFill>
                <a:effectLst/>
                <a:latin typeface="+mn-lt"/>
              </a:rPr>
              <a:t>* An </a:t>
            </a:r>
            <a:r>
              <a:rPr lang="en-IE" sz="3200" b="0" dirty="0">
                <a:solidFill>
                  <a:srgbClr val="572314"/>
                </a:solidFill>
                <a:effectLst/>
                <a:latin typeface="+mn-lt"/>
              </a:rPr>
              <a:t>accreditation ceremony </a:t>
            </a:r>
            <a:r>
              <a:rPr lang="en-IE" sz="3200" b="0" dirty="0" smtClean="0">
                <a:solidFill>
                  <a:srgbClr val="572314"/>
                </a:solidFill>
                <a:effectLst/>
                <a:latin typeface="+mn-lt"/>
              </a:rPr>
              <a:t>takes </a:t>
            </a:r>
            <a:r>
              <a:rPr lang="en-IE" sz="3200" b="0" dirty="0">
                <a:solidFill>
                  <a:srgbClr val="572314"/>
                </a:solidFill>
                <a:effectLst/>
                <a:latin typeface="+mn-lt"/>
              </a:rPr>
              <a:t>places at </a:t>
            </a:r>
            <a:r>
              <a:rPr lang="en-IE" sz="3200" b="0" dirty="0" err="1">
                <a:solidFill>
                  <a:srgbClr val="572314"/>
                </a:solidFill>
                <a:effectLst/>
                <a:latin typeface="+mn-lt"/>
              </a:rPr>
              <a:t>Áras</a:t>
            </a:r>
            <a:r>
              <a:rPr lang="en-IE" sz="3200" b="0" dirty="0">
                <a:solidFill>
                  <a:srgbClr val="572314"/>
                </a:solidFill>
                <a:effectLst/>
                <a:latin typeface="+mn-lt"/>
              </a:rPr>
              <a:t> an </a:t>
            </a:r>
            <a:r>
              <a:rPr lang="en-IE" sz="3200" b="0" dirty="0" err="1" smtClean="0">
                <a:solidFill>
                  <a:srgbClr val="572314"/>
                </a:solidFill>
                <a:effectLst/>
                <a:latin typeface="+mn-lt"/>
              </a:rPr>
              <a:t>Uachtaráin</a:t>
            </a:r>
            <a:r>
              <a:rPr lang="en-IE" sz="3200" b="0" dirty="0">
                <a:solidFill>
                  <a:srgbClr val="572314"/>
                </a:solidFill>
                <a:effectLst/>
                <a:latin typeface="+mn-lt"/>
              </a:rPr>
              <a:t> </a:t>
            </a:r>
            <a:r>
              <a:rPr lang="en-IE" sz="3200" b="0" dirty="0" smtClean="0">
                <a:solidFill>
                  <a:srgbClr val="572314"/>
                </a:solidFill>
                <a:effectLst/>
                <a:latin typeface="+mn-lt"/>
              </a:rPr>
              <a:t>where the new Ambassador presents a “letter of credence” to the President</a:t>
            </a:r>
            <a:endParaRPr lang="en-IE" sz="3200" b="0" dirty="0">
              <a:solidFill>
                <a:srgbClr val="572314"/>
              </a:solidFill>
              <a:effectLst/>
              <a:latin typeface="+mn-lt"/>
            </a:endParaRPr>
          </a:p>
        </p:txBody>
      </p:sp>
      <p:sp>
        <p:nvSpPr>
          <p:cNvPr id="4" name="Footer Placeholder 3"/>
          <p:cNvSpPr>
            <a:spLocks noGrp="1"/>
          </p:cNvSpPr>
          <p:nvPr>
            <p:ph type="ftr" sz="quarter" idx="11"/>
          </p:nvPr>
        </p:nvSpPr>
        <p:spPr>
          <a:xfrm>
            <a:off x="3707904" y="6408828"/>
            <a:ext cx="3600400" cy="332234"/>
          </a:xfrm>
        </p:spPr>
        <p:txBody>
          <a:bodyPr/>
          <a:lstStyle/>
          <a:p>
            <a:r>
              <a:rPr lang="en-IE" b="1" dirty="0" smtClean="0">
                <a:solidFill>
                  <a:schemeClr val="accent6">
                    <a:lumMod val="50000"/>
                  </a:schemeClr>
                </a:solidFill>
              </a:rPr>
              <a:t>© </a:t>
            </a:r>
            <a:r>
              <a:rPr lang="en-IE" b="1" dirty="0" err="1" smtClean="0">
                <a:solidFill>
                  <a:schemeClr val="accent6">
                    <a:lumMod val="50000"/>
                  </a:schemeClr>
                </a:solidFill>
              </a:rPr>
              <a:t>Seomra</a:t>
            </a:r>
            <a:r>
              <a:rPr lang="en-IE" b="1" dirty="0" smtClean="0">
                <a:solidFill>
                  <a:schemeClr val="accent6">
                    <a:lumMod val="50000"/>
                  </a:schemeClr>
                </a:solidFill>
              </a:rPr>
              <a:t> </a:t>
            </a:r>
            <a:r>
              <a:rPr lang="en-IE" b="1" dirty="0" err="1" smtClean="0">
                <a:solidFill>
                  <a:schemeClr val="accent6">
                    <a:lumMod val="50000"/>
                  </a:schemeClr>
                </a:solidFill>
              </a:rPr>
              <a:t>Ranga</a:t>
            </a:r>
            <a:r>
              <a:rPr lang="en-IE" b="1" dirty="0" smtClean="0">
                <a:solidFill>
                  <a:schemeClr val="accent6">
                    <a:lumMod val="50000"/>
                  </a:schemeClr>
                </a:solidFill>
              </a:rPr>
              <a:t> 2018 www.seomraranga.com</a:t>
            </a:r>
            <a:endParaRPr lang="en-IE" b="1" dirty="0">
              <a:solidFill>
                <a:schemeClr val="accent6">
                  <a:lumMod val="50000"/>
                </a:schemeClr>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4" y="6408828"/>
            <a:ext cx="1512168" cy="385603"/>
          </a:xfrm>
          <a:prstGeom prst="rect">
            <a:avLst/>
          </a:prstGeom>
        </p:spPr>
      </p:pic>
      <p:sp>
        <p:nvSpPr>
          <p:cNvPr id="3" name="TextBox 2"/>
          <p:cNvSpPr txBox="1"/>
          <p:nvPr/>
        </p:nvSpPr>
        <p:spPr>
          <a:xfrm>
            <a:off x="899592" y="188640"/>
            <a:ext cx="6552728" cy="1384995"/>
          </a:xfrm>
          <a:prstGeom prst="rect">
            <a:avLst/>
          </a:prstGeom>
          <a:noFill/>
        </p:spPr>
        <p:txBody>
          <a:bodyPr wrap="square" rtlCol="0">
            <a:spAutoFit/>
          </a:bodyPr>
          <a:lstStyle/>
          <a:p>
            <a:r>
              <a:rPr lang="en-IE" sz="4200" b="1" dirty="0" smtClean="0">
                <a:solidFill>
                  <a:schemeClr val="accent6">
                    <a:lumMod val="50000"/>
                  </a:schemeClr>
                </a:solidFill>
              </a:rPr>
              <a:t>Accreditation of Foreign Ambassadors </a:t>
            </a:r>
            <a:endParaRPr lang="en-IE" sz="4200" b="1" dirty="0">
              <a:solidFill>
                <a:schemeClr val="accent6">
                  <a:lumMod val="50000"/>
                </a:schemeClr>
              </a:solidFill>
            </a:endParaRPr>
          </a:p>
        </p:txBody>
      </p:sp>
    </p:spTree>
    <p:extLst>
      <p:ext uri="{BB962C8B-B14F-4D97-AF65-F5344CB8AC3E}">
        <p14:creationId xmlns:p14="http://schemas.microsoft.com/office/powerpoint/2010/main" val="2496458452"/>
      </p:ext>
    </p:extLst>
  </p:cSld>
  <p:clrMapOvr>
    <a:masterClrMapping/>
  </p:clrMapOvr>
  <p:transition spd="slow">
    <p:pul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rmal">
  <a:themeElements>
    <a:clrScheme name="Thermal">
      <a:dk1>
        <a:srgbClr val="4D5B6B"/>
      </a:dk1>
      <a:lt1>
        <a:srgbClr val="FFFFFF"/>
      </a:lt1>
      <a:dk2>
        <a:srgbClr val="675D59"/>
      </a:dk2>
      <a:lt2>
        <a:srgbClr val="E8DED8"/>
      </a:lt2>
      <a:accent1>
        <a:srgbClr val="FF7605"/>
      </a:accent1>
      <a:accent2>
        <a:srgbClr val="7F7F7F"/>
      </a:accent2>
      <a:accent3>
        <a:srgbClr val="7F5185"/>
      </a:accent3>
      <a:accent4>
        <a:srgbClr val="89AAD3"/>
      </a:accent4>
      <a:accent5>
        <a:srgbClr val="8F5B4B"/>
      </a:accent5>
      <a:accent6>
        <a:srgbClr val="C84340"/>
      </a:accent6>
      <a:hlink>
        <a:srgbClr val="89AAD3"/>
      </a:hlink>
      <a:folHlink>
        <a:srgbClr val="795185"/>
      </a:folHlink>
    </a:clrScheme>
    <a:fontScheme name="Thermal">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erm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3175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63500" dist="38100" dir="8100000" rotWithShape="0">
              <a:srgbClr val="000000">
                <a:alpha val="45000"/>
              </a:srgbClr>
            </a:outerShdw>
          </a:effectLst>
        </a:effectStyle>
        <a:effectStyle>
          <a:effectLst>
            <a:outerShdw blurRad="101600" dist="63500" dir="8100000" rotWithShape="0">
              <a:srgbClr val="000000">
                <a:alpha val="40000"/>
              </a:srgbClr>
            </a:outerShdw>
          </a:effectLst>
          <a:scene3d>
            <a:camera prst="orthographicFront">
              <a:rot lat="0" lon="0" rev="0"/>
            </a:camera>
            <a:lightRig rig="threePt" dir="t">
              <a:rot lat="0" lon="0" rev="3000000"/>
            </a:lightRig>
          </a:scene3d>
          <a:sp3d>
            <a:bevelT h="19050"/>
          </a:sp3d>
        </a:effectStyle>
      </a:effectStyleLst>
      <a:bgFillStyleLst>
        <a:solidFill>
          <a:schemeClr val="phClr"/>
        </a:solidFill>
        <a:gradFill rotWithShape="1">
          <a:gsLst>
            <a:gs pos="0">
              <a:schemeClr val="phClr">
                <a:tint val="100000"/>
                <a:lumMod val="125000"/>
              </a:schemeClr>
            </a:gs>
            <a:gs pos="55000">
              <a:schemeClr val="phClr">
                <a:shade val="100000"/>
                <a:satMod val="100000"/>
                <a:lumMod val="100000"/>
              </a:schemeClr>
            </a:gs>
            <a:gs pos="100000">
              <a:schemeClr val="phClr">
                <a:shade val="90000"/>
                <a:satMod val="300000"/>
                <a:lumMod val="95000"/>
              </a:schemeClr>
            </a:gs>
          </a:gsLst>
          <a:lin ang="5400000" scaled="0"/>
        </a:gradFill>
        <a:blipFill>
          <a:blip xmlns:r="http://schemas.openxmlformats.org/officeDocument/2006/relationships" r:embed="rId1">
            <a:duotone>
              <a:schemeClr val="phClr">
                <a:shade val="80000"/>
              </a:schemeClr>
              <a:schemeClr val="phClr">
                <a:tint val="98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Thermal</Template>
  <TotalTime>65</TotalTime>
  <Words>425</Words>
  <Application>Microsoft Office PowerPoint</Application>
  <PresentationFormat>On-screen Show (4:3)</PresentationFormat>
  <Paragraphs>43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Thermal</vt:lpstr>
      <vt:lpstr>The Role of the President</vt:lpstr>
      <vt:lpstr>* The Office was established by the Irish Constitution in 1937 * The President is the highest office-holder in the country * The functions of the President are performed on the advice of the Government * The President is not answerable to either House of the Oireachtas or to any court in the performance of his or her functions </vt:lpstr>
      <vt:lpstr>* The formal powers and functions of the President are laid out in Bunreacht na hÉireann (the Constitution). * Many of the powers of the President can only be exercised on the advice of the Government, but the President has absolute power in other areas.</vt:lpstr>
      <vt:lpstr>* As the Head of State, the president represents the country at official functions both at home and abroad * As our Head of State, the President meets other world leaders on our behalf  </vt:lpstr>
      <vt:lpstr>* Bills which have been passed by the Oireachtas (Dáil &amp; Seanad) can be signed into law by the President * In some circumstances, he/she can also refuse to sign the Bill into law * The President can refer a Bill to the Supreme Court to make sure it is in agreement with the Constitution  </vt:lpstr>
      <vt:lpstr>* As the Head of State, the President is also the Head of the Defence Forces (Army, Navy, Air Corps) * As the Head of the Defence Forces, he/she has the power to appoint officers to the Defence Forces (on the advice of the Government) </vt:lpstr>
      <vt:lpstr>* As the Head of State, the President has the power to dissolve (end) the Dáil * After an election, the President appoints the new Taoiseach and the other Members of the Government * The Taoiseach and Ministers receive their Seals of Office from the President in a ceremony at Áras an Uachtaráin</vt:lpstr>
      <vt:lpstr>* Other office holders appointed by the President, on the advice of the Government, include Judges, the Attorney General, the Comptroller and Auditor General, Ambassadors for our Embassies abroad and Commissioned Officers of the Defence Forces.</vt:lpstr>
      <vt:lpstr>* When another country wishes to appoint a new Ambassador to Ireland, the Government must agree to that appointment.  * An accreditation ceremony takes places at Áras an Uachtaráin where the new Ambassador presents a “letter of credence” to the President</vt:lpstr>
      <vt:lpstr>* The President regularly receives visitors to Áras an Uachtaráin. These may include other Heads of State or International dignatories, or individuals/groups of people who have excelled in sporting/artistic/social/personal achievements</vt:lpstr>
      <vt:lpstr>There are two situations where a President may be removed from office. 1. If five Supreme Court judges or more decide that a President has become permanently incapacitated (too ill to hold office), the President's term of office will come to an end. 2. The President may also be impeached by either House of the Oireachtas for "stated misbehaviour". Stated misbehaviour might include a criminal offence or a misuse of the President's powers.</vt:lpstr>
      <vt:lpstr>* The first Irish President was Douglas Hyde * The President is the highest office-holder in the country * The President is not answerable to either House of the Oireachtas or to any court in the performance of his or her functions * The new President takes the oath of office at an inauguration ceremony in Dublin Castle </vt:lpstr>
      <vt:lpstr>* The President must get the permission of the government to leave the country, even for a private holiday * The Term of Office of the President is seven years * The salary of the President is €249,014 per year * There are 92 rooms in the President’s residence, Áras an Uachtaráin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the President</dc:title>
  <dc:creator>Damien</dc:creator>
  <cp:lastModifiedBy>Damien</cp:lastModifiedBy>
  <cp:revision>8</cp:revision>
  <dcterms:created xsi:type="dcterms:W3CDTF">2018-10-14T16:53:17Z</dcterms:created>
  <dcterms:modified xsi:type="dcterms:W3CDTF">2018-10-14T17:58:44Z</dcterms:modified>
</cp:coreProperties>
</file>