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F0028F-52D0-48EE-AAD6-DC833A87B3A4}"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0028F-52D0-48EE-AAD6-DC833A87B3A4}"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F0028F-52D0-48EE-AAD6-DC833A87B3A4}"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DCF0028F-52D0-48EE-AAD6-DC833A87B3A4}"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F0028F-52D0-48EE-AAD6-DC833A87B3A4}" type="datetimeFigureOut">
              <a:rPr lang="en-IE" smtClean="0"/>
              <a:t>15/04/2019</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1pPr>
              <a:defRPr sz="1800"/>
            </a:lvl1pPr>
            <a:lvl2pPr>
              <a:defRPr sz="1600"/>
            </a:lvl2pPr>
            <a:lvl3pPr>
              <a:defRPr sz="1400"/>
            </a:lvl3pPr>
            <a:lvl4pPr>
              <a:defRPr sz="1200"/>
            </a:lvl4pPr>
            <a:lvl5pPr>
              <a:defRPr sz="12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F0028F-52D0-48EE-AAD6-DC833A87B3A4}"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F0028F-52D0-48EE-AAD6-DC833A87B3A4}" type="datetimeFigureOut">
              <a:rPr lang="en-IE" smtClean="0"/>
              <a:t>15/04/2019</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F0028F-52D0-48EE-AAD6-DC833A87B3A4}" type="datetimeFigureOut">
              <a:rPr lang="en-IE" smtClean="0"/>
              <a:t>15/04/2019</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0028F-52D0-48EE-AAD6-DC833A87B3A4}" type="datetimeFigureOut">
              <a:rPr lang="en-IE" smtClean="0"/>
              <a:t>15/04/2019</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1pPr>
              <a:defRPr sz="1400"/>
            </a:lvl1pPr>
            <a:lvl2pPr>
              <a:defRPr sz="1200"/>
            </a:lvl2pPr>
            <a:lvl3pPr>
              <a:defRPr sz="1100"/>
            </a:lvl3pPr>
            <a:lvl4pPr>
              <a:defRPr sz="1050"/>
            </a:lvl4pPr>
            <a:lvl5pPr>
              <a:defRPr sz="105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0028F-52D0-48EE-AAD6-DC833A87B3A4}"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45A82E5-0C17-4F89-9E99-17DA9B233EBE}" type="slidenum">
              <a:rPr lang="en-IE" smtClean="0"/>
              <a:t>‹#›</a:t>
            </a:fld>
            <a:endParaRPr lang="en-IE"/>
          </a:p>
        </p:txBody>
      </p:sp>
    </p:spTree>
  </p:cSld>
  <p:clrMapOvr>
    <a:masterClrMapping/>
  </p:clrMapOvr>
  <p:transition spd="slow">
    <p:cove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F0028F-52D0-48EE-AAD6-DC833A87B3A4}" type="datetimeFigureOut">
              <a:rPr lang="en-IE" smtClean="0"/>
              <a:t>15/04/2019</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345A82E5-0C17-4F89-9E99-17DA9B233EBE}" type="slidenum">
              <a:rPr lang="en-IE" smtClean="0"/>
              <a:t>‹#›</a:t>
            </a:fld>
            <a:endParaRPr lang="en-IE"/>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DCF0028F-52D0-48EE-AAD6-DC833A87B3A4}" type="datetimeFigureOut">
              <a:rPr lang="en-IE" smtClean="0"/>
              <a:t>15/04/2019</a:t>
            </a:fld>
            <a:endParaRPr lang="en-IE"/>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345A82E5-0C17-4F89-9E99-17DA9B233EBE}" type="slidenum">
              <a:rPr lang="en-IE" smtClean="0"/>
              <a:t>‹#›</a:t>
            </a:fld>
            <a:endParaRPr lang="en-IE"/>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cover/>
  </p:transition>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teacherspayteachers.com/Store/Henmama-Design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052736"/>
            <a:ext cx="7772400" cy="4464496"/>
          </a:xfrm>
        </p:spPr>
        <p:txBody>
          <a:bodyPr>
            <a:noAutofit/>
          </a:bodyPr>
          <a:lstStyle/>
          <a:p>
            <a:pPr algn="ctr"/>
            <a:r>
              <a:rPr lang="en-IE" sz="9600" dirty="0" smtClean="0">
                <a:ln w="57150">
                  <a:solidFill>
                    <a:schemeClr val="bg1"/>
                  </a:solidFill>
                </a:ln>
                <a:latin typeface="Aharoni" pitchFamily="2" charset="-79"/>
                <a:cs typeface="Aharoni" pitchFamily="2" charset="-79"/>
              </a:rPr>
              <a:t>The Fruits of</a:t>
            </a:r>
            <a:br>
              <a:rPr lang="en-IE" sz="9600" dirty="0" smtClean="0">
                <a:ln w="57150">
                  <a:solidFill>
                    <a:schemeClr val="bg1"/>
                  </a:solidFill>
                </a:ln>
                <a:latin typeface="Aharoni" pitchFamily="2" charset="-79"/>
                <a:cs typeface="Aharoni" pitchFamily="2" charset="-79"/>
              </a:rPr>
            </a:br>
            <a:r>
              <a:rPr lang="en-IE" sz="9600" dirty="0" smtClean="0">
                <a:ln w="57150">
                  <a:solidFill>
                    <a:schemeClr val="bg1"/>
                  </a:solidFill>
                </a:ln>
                <a:latin typeface="Aharoni" pitchFamily="2" charset="-79"/>
                <a:cs typeface="Aharoni" pitchFamily="2" charset="-79"/>
              </a:rPr>
              <a:t>the Holy Spirit</a:t>
            </a:r>
            <a:endParaRPr lang="en-IE" sz="9600" dirty="0">
              <a:ln w="57150">
                <a:solidFill>
                  <a:schemeClr val="bg1"/>
                </a:solidFill>
              </a:ln>
              <a:latin typeface="Aharoni" pitchFamily="2" charset="-79"/>
              <a:cs typeface="Aharoni" pitchFamily="2" charset="-79"/>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8" name="TextBox 7"/>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3861048"/>
            <a:ext cx="3232811" cy="2373244"/>
          </a:xfrm>
          <a:prstGeom prst="rect">
            <a:avLst/>
          </a:prstGeom>
        </p:spPr>
      </p:pic>
    </p:spTree>
    <p:extLst>
      <p:ext uri="{BB962C8B-B14F-4D97-AF65-F5344CB8AC3E}">
        <p14:creationId xmlns:p14="http://schemas.microsoft.com/office/powerpoint/2010/main" val="3847453909"/>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Goodness</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a:solidFill>
                  <a:srgbClr val="C00000"/>
                </a:solidFill>
              </a:rPr>
              <a:t>When we try to put the needs of others first and do what is good for them, we are allowing the Holy Spirit to be active in our lives.</a:t>
            </a:r>
            <a:endParaRPr lang="en-IE" sz="2800" dirty="0">
              <a:solidFill>
                <a:srgbClr val="C00000"/>
              </a:solidFill>
            </a:endParaRPr>
          </a:p>
          <a:p>
            <a:pPr algn="just" hangingPunct="0"/>
            <a:endParaRPr lang="en-GB" sz="2800" b="1" dirty="0" smtClean="0">
              <a:solidFill>
                <a:schemeClr val="tx1"/>
              </a:solidFill>
            </a:endParaRPr>
          </a:p>
          <a:p>
            <a:pPr algn="just" hangingPunct="0"/>
            <a:r>
              <a:rPr lang="en-GB" sz="2800" b="1" dirty="0" smtClean="0">
                <a:solidFill>
                  <a:schemeClr val="tx1"/>
                </a:solidFill>
              </a:rPr>
              <a:t>I showed </a:t>
            </a:r>
            <a:r>
              <a:rPr lang="en-GB" sz="2800" b="1" dirty="0" smtClean="0">
                <a:solidFill>
                  <a:srgbClr val="C00000"/>
                </a:solidFill>
              </a:rPr>
              <a:t>goodness</a:t>
            </a:r>
            <a:r>
              <a:rPr lang="en-GB" sz="2800" b="1" dirty="0" smtClean="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158056724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Trustfulness</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a:solidFill>
                  <a:srgbClr val="C00000"/>
                </a:solidFill>
              </a:rPr>
              <a:t>When those around us know that they can trust us and when we trust others and give them a chance, we are allowing the Holy Spirit to be active in our lives.</a:t>
            </a:r>
            <a:endParaRPr lang="en-IE" sz="2800" dirty="0">
              <a:solidFill>
                <a:srgbClr val="C00000"/>
              </a:solidFill>
            </a:endParaRPr>
          </a:p>
          <a:p>
            <a:pPr algn="just" hangingPunct="0"/>
            <a:endParaRPr lang="en-GB" sz="2800" b="1" dirty="0" smtClean="0">
              <a:solidFill>
                <a:schemeClr val="tx1"/>
              </a:solidFill>
            </a:endParaRPr>
          </a:p>
          <a:p>
            <a:pPr algn="just" hangingPunct="0"/>
            <a:r>
              <a:rPr lang="en-GB" sz="2800" b="1" dirty="0" smtClean="0">
                <a:solidFill>
                  <a:schemeClr val="tx1"/>
                </a:solidFill>
              </a:rPr>
              <a:t>I showed </a:t>
            </a:r>
            <a:r>
              <a:rPr lang="en-GB" sz="2800" b="1" dirty="0" smtClean="0">
                <a:solidFill>
                  <a:srgbClr val="C00000"/>
                </a:solidFill>
              </a:rPr>
              <a:t>trustfulness</a:t>
            </a:r>
            <a:r>
              <a:rPr lang="en-GB" sz="2800" b="1" dirty="0" smtClean="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125783971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Gentleness</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a:solidFill>
                  <a:srgbClr val="C00000"/>
                </a:solidFill>
              </a:rPr>
              <a:t>When we try to be gentle with others, with old people, with our younger brothers and sisters and all those with whom we work and live, we are allowing the Holy Spirit to be active in our lives.</a:t>
            </a:r>
            <a:endParaRPr lang="en-IE" sz="2800" dirty="0">
              <a:solidFill>
                <a:srgbClr val="C00000"/>
              </a:solidFill>
            </a:endParaRPr>
          </a:p>
          <a:p>
            <a:pPr algn="just" hangingPunct="0"/>
            <a:endParaRPr lang="en-GB" sz="2800" b="1" dirty="0" smtClean="0">
              <a:solidFill>
                <a:schemeClr val="tx1"/>
              </a:solidFill>
            </a:endParaRPr>
          </a:p>
          <a:p>
            <a:pPr algn="just" hangingPunct="0"/>
            <a:r>
              <a:rPr lang="en-GB" sz="2800" b="1" dirty="0" smtClean="0">
                <a:solidFill>
                  <a:schemeClr val="tx1"/>
                </a:solidFill>
              </a:rPr>
              <a:t>I showed </a:t>
            </a:r>
            <a:r>
              <a:rPr lang="en-GB" sz="2800" b="1" dirty="0" smtClean="0">
                <a:solidFill>
                  <a:srgbClr val="C00000"/>
                </a:solidFill>
              </a:rPr>
              <a:t>gentleness</a:t>
            </a:r>
            <a:r>
              <a:rPr lang="en-GB" sz="2800" b="1" dirty="0" smtClean="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139787641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Self-Control</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a:solidFill>
                  <a:srgbClr val="C00000"/>
                </a:solidFill>
              </a:rPr>
              <a:t>When we try to have self-control so that we don’t spoil games or cause trouble at home, when we try to control our temper so that we don’t say things in a moment of anger that hurts others, we are allowing the Holy Spirit to be active in our lives.</a:t>
            </a:r>
            <a:endParaRPr lang="en-IE" sz="2800" dirty="0">
              <a:solidFill>
                <a:srgbClr val="C00000"/>
              </a:solidFill>
            </a:endParaRPr>
          </a:p>
          <a:p>
            <a:pPr algn="just" hangingPunct="0"/>
            <a:endParaRPr lang="en-GB" sz="2800" b="1" dirty="0" smtClean="0">
              <a:solidFill>
                <a:schemeClr val="tx1"/>
              </a:solidFill>
            </a:endParaRPr>
          </a:p>
          <a:p>
            <a:pPr algn="just" hangingPunct="0"/>
            <a:r>
              <a:rPr lang="en-GB" sz="2800" b="1" dirty="0" smtClean="0">
                <a:solidFill>
                  <a:schemeClr val="tx1"/>
                </a:solidFill>
              </a:rPr>
              <a:t>I showed </a:t>
            </a:r>
            <a:r>
              <a:rPr lang="en-GB" sz="2800" b="1" dirty="0" smtClean="0">
                <a:solidFill>
                  <a:srgbClr val="C00000"/>
                </a:solidFill>
              </a:rPr>
              <a:t>self-control</a:t>
            </a:r>
            <a:r>
              <a:rPr lang="en-GB" sz="2800" b="1" dirty="0" smtClean="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3697189453"/>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8503" y="2731301"/>
            <a:ext cx="1008111" cy="559502"/>
          </a:xfrm>
          <a:prstGeom prst="rect">
            <a:avLst/>
          </a:prstGeom>
        </p:spPr>
      </p:pic>
      <p:sp>
        <p:nvSpPr>
          <p:cNvPr id="10" name="TextBox 9"/>
          <p:cNvSpPr txBox="1"/>
          <p:nvPr/>
        </p:nvSpPr>
        <p:spPr>
          <a:xfrm>
            <a:off x="3140968" y="2749442"/>
            <a:ext cx="3600400" cy="523220"/>
          </a:xfrm>
          <a:prstGeom prst="rect">
            <a:avLst/>
          </a:prstGeom>
          <a:noFill/>
        </p:spPr>
        <p:txBody>
          <a:bodyPr wrap="square" rtlCol="0">
            <a:spAutoFit/>
          </a:bodyPr>
          <a:lstStyle/>
          <a:p>
            <a:r>
              <a:rPr lang="en-IE" sz="1400" dirty="0" smtClean="0">
                <a:solidFill>
                  <a:schemeClr val="accent2"/>
                </a:solidFill>
                <a:hlinkClick r:id="rId4"/>
              </a:rPr>
              <a:t>https://www.teacherspayteachers.com/Store/Henmama-Designs</a:t>
            </a:r>
            <a:r>
              <a:rPr lang="en-IE" sz="1400" dirty="0" smtClean="0">
                <a:solidFill>
                  <a:schemeClr val="accent2"/>
                </a:solidFill>
              </a:rPr>
              <a:t> </a:t>
            </a:r>
            <a:endParaRPr lang="en-IE" sz="1400" dirty="0">
              <a:solidFill>
                <a:schemeClr val="accent2"/>
              </a:solidFill>
            </a:endParaRPr>
          </a:p>
        </p:txBody>
      </p:sp>
      <p:sp>
        <p:nvSpPr>
          <p:cNvPr id="11" name="TextBox 10"/>
          <p:cNvSpPr txBox="1"/>
          <p:nvPr/>
        </p:nvSpPr>
        <p:spPr>
          <a:xfrm>
            <a:off x="2276872" y="1435157"/>
            <a:ext cx="4464496" cy="461665"/>
          </a:xfrm>
          <a:prstGeom prst="rect">
            <a:avLst/>
          </a:prstGeom>
          <a:noFill/>
        </p:spPr>
        <p:txBody>
          <a:bodyPr wrap="square" rtlCol="0">
            <a:spAutoFit/>
          </a:bodyPr>
          <a:lstStyle/>
          <a:p>
            <a:r>
              <a:rPr lang="en-IE" b="1" dirty="0" smtClean="0">
                <a:latin typeface="Calibri" panose="020F0502020204030204" pitchFamily="34" charset="0"/>
                <a:ea typeface="HelloAli" panose="02000603000000000000" pitchFamily="2" charset="0"/>
              </a:rPr>
              <a:t>Resources used in this file from:</a:t>
            </a:r>
            <a:endParaRPr lang="en-IE" b="1" dirty="0">
              <a:latin typeface="Calibri" panose="020F0502020204030204" pitchFamily="34" charset="0"/>
              <a:ea typeface="HelloAli" panose="02000603000000000000" pitchFamily="2" charset="0"/>
            </a:endParaRPr>
          </a:p>
        </p:txBody>
      </p:sp>
    </p:spTree>
    <p:extLst>
      <p:ext uri="{BB962C8B-B14F-4D97-AF65-F5344CB8AC3E}">
        <p14:creationId xmlns:p14="http://schemas.microsoft.com/office/powerpoint/2010/main" val="503055536"/>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Fruits of the Holy Spirit</a:t>
            </a:r>
            <a:endParaRPr lang="en-IE" sz="5400" b="1" dirty="0">
              <a:ln w="19050">
                <a:solidFill>
                  <a:schemeClr val="bg1"/>
                </a:solidFill>
              </a:ln>
            </a:endParaRPr>
          </a:p>
        </p:txBody>
      </p:sp>
      <p:sp>
        <p:nvSpPr>
          <p:cNvPr id="4" name="Rounded Rectangle 3"/>
          <p:cNvSpPr/>
          <p:nvPr/>
        </p:nvSpPr>
        <p:spPr>
          <a:xfrm rot="20948264">
            <a:off x="1328664" y="2060848"/>
            <a:ext cx="6624736" cy="3528392"/>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hangingPunct="0"/>
            <a:r>
              <a:rPr lang="en-GB" sz="5400" b="1" dirty="0" smtClean="0">
                <a:ln w="19050">
                  <a:solidFill>
                    <a:schemeClr val="bg1"/>
                  </a:solidFill>
                </a:ln>
                <a:solidFill>
                  <a:srgbClr val="C00000"/>
                </a:solidFill>
              </a:rPr>
              <a:t>The Gifts of the Holy Spirit bear </a:t>
            </a:r>
            <a:r>
              <a:rPr lang="en-GB" sz="5400" b="1" u="sng" dirty="0" smtClean="0">
                <a:ln w="19050">
                  <a:solidFill>
                    <a:schemeClr val="bg1"/>
                  </a:solidFill>
                </a:ln>
                <a:solidFill>
                  <a:schemeClr val="tx1"/>
                </a:solidFill>
              </a:rPr>
              <a:t>Fruit</a:t>
            </a:r>
            <a:r>
              <a:rPr lang="en-GB" sz="5400" b="1" dirty="0" smtClean="0">
                <a:ln w="19050">
                  <a:solidFill>
                    <a:schemeClr val="bg1"/>
                  </a:solidFill>
                </a:ln>
                <a:solidFill>
                  <a:srgbClr val="C00000"/>
                </a:solidFill>
              </a:rPr>
              <a:t> in our lives</a:t>
            </a:r>
            <a:endParaRPr lang="en-IE" sz="5400" dirty="0">
              <a:ln w="19050">
                <a:solidFill>
                  <a:schemeClr val="bg1"/>
                </a:solidFill>
              </a:ln>
              <a:solidFill>
                <a:srgbClr val="C000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377491723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000" b="1" dirty="0" smtClean="0">
                <a:ln w="19050">
                  <a:solidFill>
                    <a:schemeClr val="bg1"/>
                  </a:solidFill>
                </a:ln>
              </a:rPr>
              <a:t>Fruits of the Holy Spirit</a:t>
            </a:r>
            <a:endParaRPr lang="en-IE" sz="40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smtClean="0">
                <a:solidFill>
                  <a:srgbClr val="C00000"/>
                </a:solidFill>
              </a:rPr>
              <a:t>St. Paul wrote a letter to the young Christian community in Galatia, in ancient Turkey, around AD 56. In it, he says that if we are led or guided by the Spirit, then we can live “Spirit-filled” lives. He says that the “fruit” of the Spirit in a person’s life is love, joy, peace, patience, kindness, goodness, gentleness, trustfulness and self-control.</a:t>
            </a:r>
            <a:endParaRPr lang="en-IE" sz="2800" dirty="0">
              <a:solidFill>
                <a:srgbClr val="C00000"/>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290282664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4232" y="188640"/>
            <a:ext cx="7125113" cy="924475"/>
          </a:xfrm>
        </p:spPr>
        <p:txBody>
          <a:bodyPr/>
          <a:lstStyle/>
          <a:p>
            <a:r>
              <a:rPr lang="en-IE" sz="4000" b="1" dirty="0">
                <a:ln w="19050">
                  <a:solidFill>
                    <a:schemeClr val="bg1"/>
                  </a:solidFill>
                </a:ln>
              </a:rPr>
              <a:t>Fruits of the Holy Spirit</a:t>
            </a:r>
            <a:endParaRPr lang="en-IE" sz="4000" dirty="0">
              <a:ln w="19050">
                <a:solidFill>
                  <a:schemeClr val="bg1"/>
                </a:solidFill>
              </a:ln>
            </a:endParaRPr>
          </a:p>
        </p:txBody>
      </p:sp>
      <p:sp>
        <p:nvSpPr>
          <p:cNvPr id="5" name="Rounded Rectangle 4"/>
          <p:cNvSpPr/>
          <p:nvPr/>
        </p:nvSpPr>
        <p:spPr>
          <a:xfrm>
            <a:off x="175318" y="1066846"/>
            <a:ext cx="1796193" cy="1005160"/>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smtClean="0">
                <a:ln>
                  <a:solidFill>
                    <a:schemeClr val="bg1"/>
                  </a:solidFill>
                </a:ln>
                <a:solidFill>
                  <a:srgbClr val="C00000"/>
                </a:solidFill>
              </a:rPr>
              <a:t>Love</a:t>
            </a:r>
            <a:endParaRPr lang="en-IE" sz="4400" dirty="0">
              <a:ln>
                <a:solidFill>
                  <a:schemeClr val="bg1"/>
                </a:solidFill>
              </a:ln>
            </a:endParaRPr>
          </a:p>
        </p:txBody>
      </p:sp>
      <p:sp>
        <p:nvSpPr>
          <p:cNvPr id="6" name="Rounded Rectangle 5"/>
          <p:cNvSpPr/>
          <p:nvPr/>
        </p:nvSpPr>
        <p:spPr>
          <a:xfrm rot="587831">
            <a:off x="2268157" y="1031078"/>
            <a:ext cx="1796193" cy="1005160"/>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smtClean="0">
                <a:ln>
                  <a:solidFill>
                    <a:schemeClr val="bg1"/>
                  </a:solidFill>
                </a:ln>
                <a:solidFill>
                  <a:srgbClr val="C00000"/>
                </a:solidFill>
              </a:rPr>
              <a:t>Joy</a:t>
            </a:r>
            <a:endParaRPr lang="en-IE" sz="4400" dirty="0">
              <a:ln>
                <a:solidFill>
                  <a:schemeClr val="bg1"/>
                </a:solidFill>
              </a:ln>
            </a:endParaRPr>
          </a:p>
        </p:txBody>
      </p:sp>
      <p:sp>
        <p:nvSpPr>
          <p:cNvPr id="7" name="Rounded Rectangle 6"/>
          <p:cNvSpPr/>
          <p:nvPr/>
        </p:nvSpPr>
        <p:spPr>
          <a:xfrm rot="21102476">
            <a:off x="4314567" y="1066845"/>
            <a:ext cx="2249143" cy="1005160"/>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smtClean="0">
                <a:ln>
                  <a:solidFill>
                    <a:schemeClr val="bg1"/>
                  </a:solidFill>
                </a:ln>
                <a:solidFill>
                  <a:srgbClr val="C00000"/>
                </a:solidFill>
              </a:rPr>
              <a:t>Peace</a:t>
            </a:r>
            <a:endParaRPr lang="en-IE" sz="4400" dirty="0">
              <a:ln>
                <a:solidFill>
                  <a:schemeClr val="bg1"/>
                </a:solidFill>
              </a:ln>
            </a:endParaRPr>
          </a:p>
        </p:txBody>
      </p:sp>
      <p:sp>
        <p:nvSpPr>
          <p:cNvPr id="8" name="Rounded Rectangle 7"/>
          <p:cNvSpPr/>
          <p:nvPr/>
        </p:nvSpPr>
        <p:spPr>
          <a:xfrm rot="20786818">
            <a:off x="6019521" y="1788653"/>
            <a:ext cx="3039070" cy="880563"/>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smtClean="0">
                <a:ln>
                  <a:solidFill>
                    <a:schemeClr val="bg1"/>
                  </a:solidFill>
                </a:ln>
                <a:solidFill>
                  <a:srgbClr val="C00000"/>
                </a:solidFill>
              </a:rPr>
              <a:t>Patience</a:t>
            </a:r>
            <a:endParaRPr lang="en-IE" sz="4400" dirty="0">
              <a:ln>
                <a:solidFill>
                  <a:schemeClr val="bg1"/>
                </a:solidFill>
              </a:ln>
            </a:endParaRPr>
          </a:p>
        </p:txBody>
      </p:sp>
      <p:sp>
        <p:nvSpPr>
          <p:cNvPr id="9" name="Rounded Rectangle 8"/>
          <p:cNvSpPr/>
          <p:nvPr/>
        </p:nvSpPr>
        <p:spPr>
          <a:xfrm rot="587831">
            <a:off x="222084" y="2499490"/>
            <a:ext cx="3244250" cy="749970"/>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a:ln>
                  <a:solidFill>
                    <a:schemeClr val="bg1"/>
                  </a:solidFill>
                </a:ln>
                <a:solidFill>
                  <a:srgbClr val="C00000"/>
                </a:solidFill>
              </a:rPr>
              <a:t>K</a:t>
            </a:r>
            <a:r>
              <a:rPr lang="en-IE" sz="4400" b="1" dirty="0" smtClean="0">
                <a:ln>
                  <a:solidFill>
                    <a:schemeClr val="bg1"/>
                  </a:solidFill>
                </a:ln>
                <a:solidFill>
                  <a:srgbClr val="C00000"/>
                </a:solidFill>
              </a:rPr>
              <a:t>indness</a:t>
            </a:r>
            <a:endParaRPr lang="en-IE" sz="4400" dirty="0">
              <a:ln>
                <a:solidFill>
                  <a:schemeClr val="bg1"/>
                </a:solidFill>
              </a:ln>
            </a:endParaRPr>
          </a:p>
        </p:txBody>
      </p:sp>
      <p:sp>
        <p:nvSpPr>
          <p:cNvPr id="10" name="Rounded Rectangle 9"/>
          <p:cNvSpPr/>
          <p:nvPr/>
        </p:nvSpPr>
        <p:spPr>
          <a:xfrm rot="20066157">
            <a:off x="2518236" y="3175082"/>
            <a:ext cx="3518916" cy="1005160"/>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smtClean="0">
                <a:ln>
                  <a:solidFill>
                    <a:schemeClr val="bg1"/>
                  </a:solidFill>
                </a:ln>
                <a:solidFill>
                  <a:srgbClr val="C00000"/>
                </a:solidFill>
              </a:rPr>
              <a:t>Goodness</a:t>
            </a:r>
            <a:endParaRPr lang="en-IE" sz="4400" dirty="0">
              <a:ln>
                <a:solidFill>
                  <a:schemeClr val="bg1"/>
                </a:solidFill>
              </a:ln>
            </a:endParaRPr>
          </a:p>
        </p:txBody>
      </p:sp>
      <p:sp>
        <p:nvSpPr>
          <p:cNvPr id="11" name="Rounded Rectangle 10"/>
          <p:cNvSpPr/>
          <p:nvPr/>
        </p:nvSpPr>
        <p:spPr>
          <a:xfrm rot="587831">
            <a:off x="226980" y="4895358"/>
            <a:ext cx="4643084" cy="1005160"/>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smtClean="0">
                <a:ln>
                  <a:solidFill>
                    <a:schemeClr val="bg1"/>
                  </a:solidFill>
                </a:ln>
                <a:solidFill>
                  <a:srgbClr val="C00000"/>
                </a:solidFill>
              </a:rPr>
              <a:t>Trustfulness</a:t>
            </a:r>
            <a:endParaRPr lang="en-IE" sz="4400" dirty="0">
              <a:ln>
                <a:solidFill>
                  <a:schemeClr val="bg1"/>
                </a:solidFill>
              </a:ln>
            </a:endParaRPr>
          </a:p>
        </p:txBody>
      </p:sp>
      <p:sp>
        <p:nvSpPr>
          <p:cNvPr id="12" name="Rounded Rectangle 11"/>
          <p:cNvSpPr/>
          <p:nvPr/>
        </p:nvSpPr>
        <p:spPr>
          <a:xfrm rot="20515136">
            <a:off x="5184934" y="3313031"/>
            <a:ext cx="3846537" cy="1005160"/>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smtClean="0">
                <a:ln>
                  <a:solidFill>
                    <a:schemeClr val="bg1"/>
                  </a:solidFill>
                </a:ln>
                <a:solidFill>
                  <a:srgbClr val="C00000"/>
                </a:solidFill>
              </a:rPr>
              <a:t>Gentleness</a:t>
            </a:r>
            <a:endParaRPr lang="en-IE" sz="4400" dirty="0">
              <a:ln>
                <a:solidFill>
                  <a:schemeClr val="bg1"/>
                </a:solidFill>
              </a:ln>
            </a:endParaRPr>
          </a:p>
        </p:txBody>
      </p:sp>
      <p:sp>
        <p:nvSpPr>
          <p:cNvPr id="13" name="Rounded Rectangle 12"/>
          <p:cNvSpPr/>
          <p:nvPr/>
        </p:nvSpPr>
        <p:spPr>
          <a:xfrm rot="587831">
            <a:off x="6058825" y="4835100"/>
            <a:ext cx="2787180" cy="1416207"/>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4400" b="1" dirty="0" smtClean="0">
                <a:ln>
                  <a:solidFill>
                    <a:schemeClr val="bg1"/>
                  </a:solidFill>
                </a:ln>
                <a:solidFill>
                  <a:srgbClr val="C00000"/>
                </a:solidFill>
              </a:rPr>
              <a:t>Self-Control</a:t>
            </a:r>
            <a:endParaRPr lang="en-IE" sz="4400" dirty="0">
              <a:ln>
                <a:solidFill>
                  <a:schemeClr val="bg1"/>
                </a:solidFill>
              </a:ln>
            </a:endParaRPr>
          </a:p>
        </p:txBody>
      </p: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15" name="TextBox 14"/>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16" name="TextBox 15"/>
          <p:cNvSpPr txBox="1"/>
          <p:nvPr/>
        </p:nvSpPr>
        <p:spPr>
          <a:xfrm>
            <a:off x="5724128" y="44624"/>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117747341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Love</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a:solidFill>
                  <a:srgbClr val="C00000"/>
                </a:solidFill>
              </a:rPr>
              <a:t>When we try to live lives full of love for God and for others, when we try to think of and care for other people, we are allowing the Holy Spirit to be active in our lives.</a:t>
            </a:r>
            <a:endParaRPr lang="en-IE" sz="2800" b="1" dirty="0">
              <a:solidFill>
                <a:srgbClr val="C00000"/>
              </a:solidFill>
            </a:endParaRPr>
          </a:p>
          <a:p>
            <a:pPr algn="just" hangingPunct="0"/>
            <a:r>
              <a:rPr lang="en-GB" sz="2800" b="1" dirty="0">
                <a:solidFill>
                  <a:srgbClr val="C00000"/>
                </a:solidFill>
              </a:rPr>
              <a:t> </a:t>
            </a:r>
            <a:endParaRPr lang="en-IE" sz="2800" b="1" dirty="0">
              <a:solidFill>
                <a:srgbClr val="C00000"/>
              </a:solidFill>
            </a:endParaRPr>
          </a:p>
          <a:p>
            <a:pPr algn="just" hangingPunct="0"/>
            <a:r>
              <a:rPr lang="en-GB" sz="2800" b="1" dirty="0">
                <a:solidFill>
                  <a:schemeClr val="tx1"/>
                </a:solidFill>
              </a:rPr>
              <a:t>I showed </a:t>
            </a:r>
            <a:r>
              <a:rPr lang="en-GB" sz="2800" b="1" dirty="0">
                <a:solidFill>
                  <a:srgbClr val="C00000"/>
                </a:solidFill>
              </a:rPr>
              <a:t>love</a:t>
            </a:r>
            <a:r>
              <a:rPr lang="en-GB" sz="2800" b="1" dirty="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193763916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Joy</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smtClean="0">
                <a:solidFill>
                  <a:srgbClr val="C00000"/>
                </a:solidFill>
              </a:rPr>
              <a:t>When </a:t>
            </a:r>
            <a:r>
              <a:rPr lang="en-GB" sz="2800" b="1" dirty="0">
                <a:solidFill>
                  <a:srgbClr val="C00000"/>
                </a:solidFill>
              </a:rPr>
              <a:t>we try to be full of joy because of God’s goodness to us and when we try to make life happier for others, we are allowing the Holy Spirit to be active in our lives. </a:t>
            </a:r>
            <a:endParaRPr lang="en-IE" sz="2800" dirty="0">
              <a:solidFill>
                <a:srgbClr val="C00000"/>
              </a:solidFill>
            </a:endParaRPr>
          </a:p>
          <a:p>
            <a:pPr algn="just" hangingPunct="0"/>
            <a:endParaRPr lang="en-IE" sz="2800" b="1" dirty="0" smtClean="0">
              <a:solidFill>
                <a:srgbClr val="C00000"/>
              </a:solidFill>
            </a:endParaRPr>
          </a:p>
          <a:p>
            <a:pPr algn="just" hangingPunct="0"/>
            <a:r>
              <a:rPr lang="en-GB" sz="2800" b="1" dirty="0" smtClean="0">
                <a:solidFill>
                  <a:schemeClr val="tx1"/>
                </a:solidFill>
              </a:rPr>
              <a:t>I showed </a:t>
            </a:r>
            <a:r>
              <a:rPr lang="en-GB" sz="2800" b="1" dirty="0" smtClean="0">
                <a:solidFill>
                  <a:srgbClr val="C00000"/>
                </a:solidFill>
              </a:rPr>
              <a:t>joy</a:t>
            </a:r>
            <a:r>
              <a:rPr lang="en-GB" sz="2800" b="1" dirty="0" smtClean="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218036436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Peace</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a:solidFill>
                  <a:srgbClr val="C00000"/>
                </a:solidFill>
              </a:rPr>
              <a:t>When we try to live in peace with God and with the people around us and when we try to work for peace where there is disagreement, we are allowing the Holy Spirit to be active in our lives.</a:t>
            </a:r>
            <a:endParaRPr lang="en-IE" sz="2800" dirty="0">
              <a:solidFill>
                <a:srgbClr val="C00000"/>
              </a:solidFill>
            </a:endParaRPr>
          </a:p>
          <a:p>
            <a:pPr algn="just" hangingPunct="0"/>
            <a:endParaRPr lang="en-IE" sz="2800" b="1" dirty="0" smtClean="0">
              <a:solidFill>
                <a:srgbClr val="C00000"/>
              </a:solidFill>
            </a:endParaRPr>
          </a:p>
          <a:p>
            <a:pPr algn="just" hangingPunct="0"/>
            <a:r>
              <a:rPr lang="en-GB" sz="2800" b="1" dirty="0" smtClean="0">
                <a:solidFill>
                  <a:schemeClr val="tx1"/>
                </a:solidFill>
              </a:rPr>
              <a:t>I showed </a:t>
            </a:r>
            <a:r>
              <a:rPr lang="en-GB" sz="2800" b="1" dirty="0" smtClean="0">
                <a:solidFill>
                  <a:srgbClr val="C00000"/>
                </a:solidFill>
              </a:rPr>
              <a:t>peace</a:t>
            </a:r>
            <a:r>
              <a:rPr lang="en-GB" sz="2800" b="1" dirty="0" smtClean="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19841102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Patience</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a:solidFill>
                  <a:srgbClr val="C00000"/>
                </a:solidFill>
              </a:rPr>
              <a:t>When we try to have patience, even in times of hardship, even when things don’t go our way, we are allowing the Holy Spirit to be active in our lives. When we wait for others and try to understand that some people may need more time than we do, we are allowing the Holy Spirit to be active in our lives</a:t>
            </a:r>
            <a:r>
              <a:rPr lang="en-GB" sz="2800" b="1" dirty="0" smtClean="0">
                <a:solidFill>
                  <a:srgbClr val="C00000"/>
                </a:solidFill>
              </a:rPr>
              <a:t>.</a:t>
            </a:r>
            <a:endParaRPr lang="en-IE" sz="2800" b="1" dirty="0" smtClean="0">
              <a:solidFill>
                <a:srgbClr val="C00000"/>
              </a:solidFill>
            </a:endParaRPr>
          </a:p>
          <a:p>
            <a:pPr algn="just" hangingPunct="0"/>
            <a:r>
              <a:rPr lang="en-GB" sz="2800" b="1" dirty="0" smtClean="0">
                <a:solidFill>
                  <a:schemeClr val="tx1"/>
                </a:solidFill>
              </a:rPr>
              <a:t>I showed </a:t>
            </a:r>
            <a:r>
              <a:rPr lang="en-GB" sz="2800" b="1" dirty="0" smtClean="0">
                <a:solidFill>
                  <a:srgbClr val="C00000"/>
                </a:solidFill>
              </a:rPr>
              <a:t>patience</a:t>
            </a:r>
            <a:r>
              <a:rPr lang="en-GB" sz="2800" b="1" dirty="0" smtClean="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178561485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5400" b="1" dirty="0" smtClean="0">
                <a:ln w="19050">
                  <a:solidFill>
                    <a:schemeClr val="bg1"/>
                  </a:solidFill>
                </a:ln>
              </a:rPr>
              <a:t>Kindness</a:t>
            </a:r>
            <a:endParaRPr lang="en-IE" sz="5400" b="1" dirty="0">
              <a:ln w="19050">
                <a:solidFill>
                  <a:schemeClr val="bg1"/>
                </a:solidFill>
              </a:ln>
            </a:endParaRPr>
          </a:p>
        </p:txBody>
      </p:sp>
      <p:sp>
        <p:nvSpPr>
          <p:cNvPr id="4" name="Rounded Rectangle 3"/>
          <p:cNvSpPr/>
          <p:nvPr/>
        </p:nvSpPr>
        <p:spPr>
          <a:xfrm>
            <a:off x="539552" y="1628800"/>
            <a:ext cx="8136904" cy="4536504"/>
          </a:xfrm>
          <a:prstGeom prst="roundRect">
            <a:avLst/>
          </a:prstGeom>
          <a:ln w="762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hangingPunct="0"/>
            <a:r>
              <a:rPr lang="en-GB" sz="2800" b="1" dirty="0">
                <a:solidFill>
                  <a:srgbClr val="C00000"/>
                </a:solidFill>
              </a:rPr>
              <a:t>When we try to be kind to those around us, to care for them, to listen to them, we are allowing the Holy Spirit to be active in our lives.</a:t>
            </a:r>
            <a:endParaRPr lang="en-IE" sz="2800" dirty="0">
              <a:solidFill>
                <a:srgbClr val="C00000"/>
              </a:solidFill>
            </a:endParaRPr>
          </a:p>
          <a:p>
            <a:pPr algn="just" hangingPunct="0"/>
            <a:endParaRPr lang="en-GB" sz="2800" b="1" dirty="0" smtClean="0">
              <a:solidFill>
                <a:schemeClr val="tx1"/>
              </a:solidFill>
            </a:endParaRPr>
          </a:p>
          <a:p>
            <a:pPr algn="just" hangingPunct="0"/>
            <a:r>
              <a:rPr lang="en-GB" sz="2800" b="1" dirty="0" smtClean="0">
                <a:solidFill>
                  <a:schemeClr val="tx1"/>
                </a:solidFill>
              </a:rPr>
              <a:t>I showed </a:t>
            </a:r>
            <a:r>
              <a:rPr lang="en-GB" sz="2800" b="1" dirty="0" smtClean="0">
                <a:solidFill>
                  <a:srgbClr val="C00000"/>
                </a:solidFill>
              </a:rPr>
              <a:t>kindness</a:t>
            </a:r>
            <a:r>
              <a:rPr lang="en-GB" sz="2800" b="1" dirty="0" smtClean="0">
                <a:solidFill>
                  <a:schemeClr val="tx1"/>
                </a:solidFill>
              </a:rPr>
              <a:t> when ......</a:t>
            </a:r>
            <a:endParaRPr lang="en-IE" sz="2800" b="1" dirty="0">
              <a:solidFill>
                <a:schemeClr val="tx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579" y="6381328"/>
            <a:ext cx="1145229" cy="316370"/>
          </a:xfrm>
          <a:prstGeom prst="rect">
            <a:avLst/>
          </a:prstGeom>
          <a:ln w="38100">
            <a:noFill/>
          </a:ln>
        </p:spPr>
      </p:pic>
      <p:sp>
        <p:nvSpPr>
          <p:cNvPr id="7" name="TextBox 6"/>
          <p:cNvSpPr txBox="1"/>
          <p:nvPr/>
        </p:nvSpPr>
        <p:spPr>
          <a:xfrm>
            <a:off x="2843808" y="6381328"/>
            <a:ext cx="4536504" cy="276999"/>
          </a:xfrm>
          <a:prstGeom prst="rect">
            <a:avLst/>
          </a:prstGeom>
          <a:solidFill>
            <a:schemeClr val="bg1">
              <a:alpha val="0"/>
            </a:schemeClr>
          </a:solidFill>
          <a:ln w="38100">
            <a:noFill/>
          </a:ln>
        </p:spPr>
        <p:txBody>
          <a:bodyPr wrap="square" rtlCol="0">
            <a:spAutoFit/>
          </a:bodyPr>
          <a:lstStyle/>
          <a:p>
            <a:pPr algn="ctr"/>
            <a:r>
              <a:rPr lang="en-IE" sz="1200" b="1" dirty="0" smtClean="0"/>
              <a:t>© Seomra </a:t>
            </a:r>
            <a:r>
              <a:rPr lang="en-IE" sz="1200" b="1" dirty="0" err="1" smtClean="0"/>
              <a:t>Ranga</a:t>
            </a:r>
            <a:r>
              <a:rPr lang="en-IE" sz="1200" b="1" dirty="0" smtClean="0"/>
              <a:t> 2019 www.seomraranga.com</a:t>
            </a:r>
            <a:endParaRPr lang="en-IE" sz="1200" b="1" dirty="0"/>
          </a:p>
        </p:txBody>
      </p:sp>
      <p:sp>
        <p:nvSpPr>
          <p:cNvPr id="8" name="TextBox 7"/>
          <p:cNvSpPr txBox="1"/>
          <p:nvPr/>
        </p:nvSpPr>
        <p:spPr>
          <a:xfrm>
            <a:off x="5724128" y="116632"/>
            <a:ext cx="3419872" cy="369332"/>
          </a:xfrm>
          <a:prstGeom prst="rect">
            <a:avLst/>
          </a:prstGeom>
          <a:noFill/>
        </p:spPr>
        <p:txBody>
          <a:bodyPr wrap="square" rtlCol="0">
            <a:spAutoFit/>
          </a:bodyPr>
          <a:lstStyle/>
          <a:p>
            <a:r>
              <a:rPr lang="en-IE" b="1" dirty="0" smtClean="0">
                <a:solidFill>
                  <a:schemeClr val="tx2">
                    <a:lumMod val="75000"/>
                  </a:schemeClr>
                </a:solidFill>
              </a:rPr>
              <a:t>Fruits of the Holy Spirit</a:t>
            </a:r>
            <a:endParaRPr lang="en-IE" b="1" dirty="0">
              <a:solidFill>
                <a:schemeClr val="tx2">
                  <a:lumMod val="75000"/>
                </a:schemeClr>
              </a:solidFill>
            </a:endParaRPr>
          </a:p>
        </p:txBody>
      </p:sp>
    </p:spTree>
    <p:extLst>
      <p:ext uri="{BB962C8B-B14F-4D97-AF65-F5344CB8AC3E}">
        <p14:creationId xmlns:p14="http://schemas.microsoft.com/office/powerpoint/2010/main" val="335505959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Summ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Summer</Template>
  <TotalTime>58</TotalTime>
  <Words>692</Words>
  <Application>Microsoft Office PowerPoint</Application>
  <PresentationFormat>On-screen Show (4:3)</PresentationFormat>
  <Paragraphs>79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Summer</vt:lpstr>
      <vt:lpstr>The Fruits of the Holy Spirit</vt:lpstr>
      <vt:lpstr>Fruits of the Holy Spirit</vt:lpstr>
      <vt:lpstr>Fruits of the Holy Spirit</vt:lpstr>
      <vt:lpstr>Fruits of the Holy Spirit</vt:lpstr>
      <vt:lpstr>Love</vt:lpstr>
      <vt:lpstr>Joy</vt:lpstr>
      <vt:lpstr>Peace</vt:lpstr>
      <vt:lpstr>Patience</vt:lpstr>
      <vt:lpstr>Kindness</vt:lpstr>
      <vt:lpstr>Goodness</vt:lpstr>
      <vt:lpstr>Trustfulness</vt:lpstr>
      <vt:lpstr>Gentleness</vt:lpstr>
      <vt:lpstr>Self-Control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Fruits of the Holy Spirit</dc:title>
  <dc:creator>Damien</dc:creator>
  <cp:lastModifiedBy>Damien</cp:lastModifiedBy>
  <cp:revision>8</cp:revision>
  <dcterms:created xsi:type="dcterms:W3CDTF">2013-04-06T16:26:01Z</dcterms:created>
  <dcterms:modified xsi:type="dcterms:W3CDTF">2019-04-15T14:41:16Z</dcterms:modified>
</cp:coreProperties>
</file>