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3" r:id="rId5"/>
    <p:sldId id="261" r:id="rId6"/>
    <p:sldId id="258" r:id="rId7"/>
    <p:sldId id="266" r:id="rId8"/>
    <p:sldId id="259" r:id="rId9"/>
    <p:sldId id="265" r:id="rId10"/>
    <p:sldId id="260" r:id="rId11"/>
    <p:sldId id="267" r:id="rId12"/>
    <p:sldId id="262" r:id="rId13"/>
    <p:sldId id="268" r:id="rId1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310" y="-264"/>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7082" y="4409808"/>
            <a:ext cx="5337885" cy="1960033"/>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757082" y="6369840"/>
            <a:ext cx="5337885" cy="114856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871B2B-E28B-4843-8F96-053D5216AFB9}"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ADAEE86-406D-4F53-9589-DA649FCC8255}"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757082" y="2409815"/>
            <a:ext cx="5342310" cy="540191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871B2B-E28B-4843-8F96-053D5216AFB9}"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ADAEE86-406D-4F53-9589-DA649FCC8255}"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94671" y="900964"/>
            <a:ext cx="1104722" cy="69137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57082" y="900965"/>
            <a:ext cx="4100668" cy="69137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871B2B-E28B-4843-8F96-053D5216AFB9}"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ADAEE86-406D-4F53-9589-DA649FCC8255}"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83871B2B-E28B-4843-8F96-053D5216AFB9}"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ADAEE86-406D-4F53-9589-DA649FCC8255}"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7082" y="4411441"/>
            <a:ext cx="5337884" cy="19584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757082" y="6369841"/>
            <a:ext cx="5337884" cy="11472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871B2B-E28B-4843-8F96-053D5216AFB9}"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ADAEE86-406D-4F53-9589-DA649FCC8255}"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57082" y="900966"/>
            <a:ext cx="5342310" cy="123263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57082" y="2412999"/>
            <a:ext cx="2603458" cy="5401735"/>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97461" y="2412999"/>
            <a:ext cx="2601932" cy="5401736"/>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871B2B-E28B-4843-8F96-053D5216AFB9}" type="datetimeFigureOut">
              <a:rPr lang="en-IE" smtClean="0"/>
              <a:t>15/04/2019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ADAEE86-406D-4F53-9589-DA649FCC8255}"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57082" y="2417236"/>
            <a:ext cx="2603458" cy="768349"/>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7082" y="3185586"/>
            <a:ext cx="2603458" cy="4629148"/>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97461" y="2417236"/>
            <a:ext cx="2603456" cy="768349"/>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97461" y="3185586"/>
            <a:ext cx="2603456" cy="4629148"/>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871B2B-E28B-4843-8F96-053D5216AFB9}" type="datetimeFigureOut">
              <a:rPr lang="en-IE" smtClean="0"/>
              <a:t>15/04/2019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ADAEE86-406D-4F53-9589-DA649FCC8255}"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871B2B-E28B-4843-8F96-053D5216AFB9}" type="datetimeFigureOut">
              <a:rPr lang="en-IE" smtClean="0"/>
              <a:t>15/04/2019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ADAEE86-406D-4F53-9589-DA649FCC8255}"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871B2B-E28B-4843-8F96-053D5216AFB9}" type="datetimeFigureOut">
              <a:rPr lang="en-IE" smtClean="0"/>
              <a:t>15/04/2019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ADAEE86-406D-4F53-9589-DA649FCC8255}"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7081" y="594783"/>
            <a:ext cx="1995488" cy="1581148"/>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2889491" y="594783"/>
            <a:ext cx="3209902" cy="7219951"/>
          </a:xfrm>
        </p:spPr>
        <p:txBody>
          <a:bodyPr>
            <a:normAutofit/>
          </a:bodyPr>
          <a:lstStyle>
            <a:lvl1pPr>
              <a:defRPr sz="1400"/>
            </a:lvl1pPr>
            <a:lvl2pPr>
              <a:defRPr sz="1200"/>
            </a:lvl2pPr>
            <a:lvl3pPr>
              <a:defRPr sz="1100"/>
            </a:lvl3pPr>
            <a:lvl4pPr>
              <a:defRPr sz="1050"/>
            </a:lvl4pPr>
            <a:lvl5pPr>
              <a:defRPr sz="105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57081" y="2175933"/>
            <a:ext cx="1995488" cy="56387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871B2B-E28B-4843-8F96-053D5216AFB9}" type="datetimeFigureOut">
              <a:rPr lang="en-IE" smtClean="0"/>
              <a:t>15/04/2019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ADAEE86-406D-4F53-9589-DA649FCC8255}"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7083" y="1849411"/>
            <a:ext cx="2473465" cy="1484339"/>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757082" y="3333749"/>
            <a:ext cx="2473466" cy="33736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871B2B-E28B-4843-8F96-053D5216AFB9}" type="datetimeFigureOut">
              <a:rPr lang="en-IE" smtClean="0"/>
              <a:t>15/04/2019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ADAEE86-406D-4F53-9589-DA649FCC8255}" type="slidenum">
              <a:rPr lang="en-IE" smtClean="0"/>
              <a:t>‹#›</a:t>
            </a:fld>
            <a:endParaRPr lang="en-IE"/>
          </a:p>
        </p:txBody>
      </p:sp>
      <p:grpSp>
        <p:nvGrpSpPr>
          <p:cNvPr id="16" name="Group 15"/>
          <p:cNvGrpSpPr/>
          <p:nvPr/>
        </p:nvGrpSpPr>
        <p:grpSpPr>
          <a:xfrm>
            <a:off x="3387115" y="1325850"/>
            <a:ext cx="1385354" cy="2040585"/>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3505644" y="2135349"/>
            <a:ext cx="2571750" cy="4572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ransition spd="slow">
    <p:cove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52219" y="5390102"/>
            <a:ext cx="1307959" cy="2545645"/>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390479" y="1460414"/>
            <a:ext cx="1431925" cy="2545644"/>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409047" y="377245"/>
            <a:ext cx="1431925" cy="2545644"/>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390478" y="7638847"/>
            <a:ext cx="1431926" cy="1591675"/>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35033" y="-82279"/>
            <a:ext cx="1086830" cy="2236085"/>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693085" y="-215497"/>
            <a:ext cx="1431925" cy="2545644"/>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880985"/>
            <a:ext cx="1431925" cy="2545644"/>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5623149" y="-82279"/>
            <a:ext cx="1270850" cy="2236085"/>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4588126" y="-82278"/>
            <a:ext cx="1431926" cy="2273931"/>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5620841" y="1460412"/>
            <a:ext cx="1273158" cy="2545645"/>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6042505" y="6853796"/>
            <a:ext cx="852896" cy="2346305"/>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4996284" y="5817217"/>
            <a:ext cx="1431925" cy="2545644"/>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52219" y="6598355"/>
            <a:ext cx="1015395" cy="2545645"/>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531354" y="6387115"/>
            <a:ext cx="1431925" cy="2545644"/>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4588128" y="1045318"/>
            <a:ext cx="1431925" cy="2545644"/>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4844290" y="6853795"/>
            <a:ext cx="1431925" cy="2545644"/>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6298653" y="797148"/>
            <a:ext cx="595346" cy="1670557"/>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4762575" y="275349"/>
            <a:ext cx="780957" cy="138836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5154096" y="1934194"/>
            <a:ext cx="913690" cy="1624337"/>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5414301" y="2733236"/>
            <a:ext cx="780957" cy="138836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5812062" y="3548845"/>
            <a:ext cx="540981" cy="961744"/>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513791" y="-134634"/>
            <a:ext cx="895257" cy="930420"/>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126979" y="-134634"/>
            <a:ext cx="771771" cy="613185"/>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52218" y="-134634"/>
            <a:ext cx="442697" cy="816385"/>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08075" y="5762378"/>
            <a:ext cx="1047665" cy="1862516"/>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4344099" y="8653287"/>
            <a:ext cx="836954" cy="591692"/>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4596000" y="8545120"/>
            <a:ext cx="927764" cy="699859"/>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5683241" y="8545122"/>
            <a:ext cx="908556" cy="699857"/>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8304" y="6589315"/>
            <a:ext cx="458423" cy="814973"/>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52219" y="8230092"/>
            <a:ext cx="583573" cy="1000429"/>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52219" y="6878100"/>
            <a:ext cx="422643" cy="1196747"/>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19319" y="643182"/>
            <a:ext cx="448812" cy="1207605"/>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355656" y="1115725"/>
            <a:ext cx="683113" cy="121442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239418" y="1936348"/>
            <a:ext cx="579745" cy="103065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278443" y="2515978"/>
            <a:ext cx="457775" cy="8138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16007" y="2559576"/>
            <a:ext cx="391323" cy="695685"/>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5476888" y="-82278"/>
            <a:ext cx="683114" cy="1001111"/>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6538593" y="-82278"/>
            <a:ext cx="355406" cy="817348"/>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5811179" y="377245"/>
            <a:ext cx="846391" cy="1504695"/>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6686039" y="999471"/>
            <a:ext cx="207960" cy="1210656"/>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5693153" y="971331"/>
            <a:ext cx="727301" cy="1292979"/>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5602531" y="1768635"/>
            <a:ext cx="456143" cy="81092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5722456" y="7481903"/>
            <a:ext cx="553759" cy="98446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5229662" y="6989673"/>
            <a:ext cx="553759" cy="98446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5620841" y="6570889"/>
            <a:ext cx="553759" cy="98446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6171775" y="7555348"/>
            <a:ext cx="454226" cy="807512"/>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6058674" y="5463790"/>
            <a:ext cx="415162" cy="73806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6308862" y="6743838"/>
            <a:ext cx="415162" cy="73806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6516443" y="6387113"/>
            <a:ext cx="377556" cy="738067"/>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57082" y="900966"/>
            <a:ext cx="5343835" cy="1232633"/>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757082" y="2409815"/>
            <a:ext cx="5343834" cy="5401916"/>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828008" y="7935748"/>
            <a:ext cx="1600200" cy="486833"/>
          </a:xfrm>
          <a:prstGeom prst="rect">
            <a:avLst/>
          </a:prstGeom>
        </p:spPr>
        <p:txBody>
          <a:bodyPr vert="horz" lIns="91440" tIns="45720" rIns="91440" bIns="45720" rtlCol="0" anchor="b"/>
          <a:lstStyle>
            <a:lvl1pPr algn="r">
              <a:defRPr sz="900">
                <a:solidFill>
                  <a:schemeClr val="tx1">
                    <a:tint val="75000"/>
                  </a:schemeClr>
                </a:solidFill>
              </a:defRPr>
            </a:lvl1pPr>
          </a:lstStyle>
          <a:p>
            <a:fld id="{83871B2B-E28B-4843-8F96-053D5216AFB9}" type="datetimeFigureOut">
              <a:rPr lang="en-IE" smtClean="0"/>
              <a:t>15/04/2019</a:t>
            </a:fld>
            <a:endParaRPr lang="en-IE"/>
          </a:p>
        </p:txBody>
      </p:sp>
      <p:sp>
        <p:nvSpPr>
          <p:cNvPr id="5" name="Footer Placeholder 4"/>
          <p:cNvSpPr>
            <a:spLocks noGrp="1"/>
          </p:cNvSpPr>
          <p:nvPr>
            <p:ph type="ftr" sz="quarter" idx="3"/>
          </p:nvPr>
        </p:nvSpPr>
        <p:spPr>
          <a:xfrm>
            <a:off x="885709" y="7935748"/>
            <a:ext cx="3942299" cy="486833"/>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429494" y="7935748"/>
            <a:ext cx="456215" cy="486833"/>
          </a:xfrm>
          <a:prstGeom prst="rect">
            <a:avLst/>
          </a:prstGeom>
        </p:spPr>
        <p:txBody>
          <a:bodyPr vert="horz" lIns="91440" tIns="45720" rIns="91440" bIns="45720" rtlCol="0" anchor="b"/>
          <a:lstStyle>
            <a:lvl1pPr algn="l">
              <a:defRPr sz="1800">
                <a:solidFill>
                  <a:schemeClr val="tx1">
                    <a:tint val="75000"/>
                  </a:schemeClr>
                </a:solidFill>
              </a:defRPr>
            </a:lvl1pPr>
          </a:lstStyle>
          <a:p>
            <a:fld id="{2ADAEE86-406D-4F53-9589-DA649FCC8255}" type="slidenum">
              <a:rPr lang="en-IE" smtClean="0"/>
              <a:t>‹#›</a:t>
            </a:fld>
            <a:endParaRPr lang="en-IE"/>
          </a:p>
        </p:txBody>
      </p:sp>
      <p:sp>
        <p:nvSpPr>
          <p:cNvPr id="55" name="Oval 54"/>
          <p:cNvSpPr>
            <a:spLocks noChangeAspect="1"/>
          </p:cNvSpPr>
          <p:nvPr/>
        </p:nvSpPr>
        <p:spPr>
          <a:xfrm>
            <a:off x="1187379" y="7272297"/>
            <a:ext cx="1431926" cy="1958224"/>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6428208" y="4510589"/>
            <a:ext cx="229733" cy="408413"/>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6298653" y="4714796"/>
            <a:ext cx="229733" cy="408413"/>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6456306" y="4917996"/>
            <a:ext cx="229733" cy="408413"/>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16008" y="3598571"/>
            <a:ext cx="350720" cy="623503"/>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355656" y="4222074"/>
            <a:ext cx="344078" cy="611693"/>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02694" y="4510590"/>
            <a:ext cx="264034" cy="469393"/>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64950" y="3441972"/>
            <a:ext cx="1020331" cy="2545645"/>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4629843" y="3193889"/>
            <a:ext cx="913690" cy="1624337"/>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cover/>
  </p:transition>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teacherspayteachers.com/Store/Henmama-Designs"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4664" y="3491880"/>
            <a:ext cx="5829300" cy="4107696"/>
          </a:xfrm>
        </p:spPr>
        <p:txBody>
          <a:bodyPr>
            <a:normAutofit/>
          </a:bodyPr>
          <a:lstStyle/>
          <a:p>
            <a:pPr algn="ctr"/>
            <a:r>
              <a:rPr lang="en-IE" sz="7200" dirty="0" smtClean="0">
                <a:ln w="38100">
                  <a:solidFill>
                    <a:schemeClr val="bg1"/>
                  </a:solidFill>
                </a:ln>
                <a:latin typeface="Aharoni" pitchFamily="2" charset="-79"/>
                <a:cs typeface="Aharoni" pitchFamily="2" charset="-79"/>
              </a:rPr>
              <a:t>The Rite</a:t>
            </a:r>
            <a:br>
              <a:rPr lang="en-IE" sz="7200" dirty="0" smtClean="0">
                <a:ln w="38100">
                  <a:solidFill>
                    <a:schemeClr val="bg1"/>
                  </a:solidFill>
                </a:ln>
                <a:latin typeface="Aharoni" pitchFamily="2" charset="-79"/>
                <a:cs typeface="Aharoni" pitchFamily="2" charset="-79"/>
              </a:rPr>
            </a:br>
            <a:r>
              <a:rPr lang="en-IE" sz="7200" dirty="0" smtClean="0">
                <a:ln w="38100">
                  <a:solidFill>
                    <a:schemeClr val="bg1"/>
                  </a:solidFill>
                </a:ln>
                <a:latin typeface="Aharoni" pitchFamily="2" charset="-79"/>
                <a:cs typeface="Aharoni" pitchFamily="2" charset="-79"/>
              </a:rPr>
              <a:t>of</a:t>
            </a:r>
            <a:br>
              <a:rPr lang="en-IE" sz="7200" dirty="0" smtClean="0">
                <a:ln w="38100">
                  <a:solidFill>
                    <a:schemeClr val="bg1"/>
                  </a:solidFill>
                </a:ln>
                <a:latin typeface="Aharoni" pitchFamily="2" charset="-79"/>
                <a:cs typeface="Aharoni" pitchFamily="2" charset="-79"/>
              </a:rPr>
            </a:br>
            <a:r>
              <a:rPr lang="en-IE" sz="7200" dirty="0" smtClean="0">
                <a:ln w="38100">
                  <a:solidFill>
                    <a:schemeClr val="bg1"/>
                  </a:solidFill>
                </a:ln>
                <a:latin typeface="Aharoni" pitchFamily="2" charset="-79"/>
                <a:cs typeface="Aharoni" pitchFamily="2" charset="-79"/>
              </a:rPr>
              <a:t>Confirmation</a:t>
            </a:r>
            <a:endParaRPr lang="en-IE" sz="7200" dirty="0">
              <a:ln w="38100">
                <a:solidFill>
                  <a:schemeClr val="bg1"/>
                </a:solidFill>
              </a:ln>
              <a:latin typeface="Aharoni" pitchFamily="2" charset="-79"/>
              <a:cs typeface="Aharoni" pitchFamily="2" charset="-79"/>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202" y="8792134"/>
            <a:ext cx="1145229" cy="316370"/>
          </a:xfrm>
          <a:prstGeom prst="rect">
            <a:avLst/>
          </a:prstGeom>
          <a:ln w="38100">
            <a:noFill/>
          </a:ln>
        </p:spPr>
      </p:pic>
      <p:sp>
        <p:nvSpPr>
          <p:cNvPr id="7" name="TextBox 6"/>
          <p:cNvSpPr txBox="1"/>
          <p:nvPr/>
        </p:nvSpPr>
        <p:spPr>
          <a:xfrm>
            <a:off x="1877431" y="8792134"/>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844" y="611560"/>
            <a:ext cx="3906450" cy="3126078"/>
          </a:xfrm>
          <a:prstGeom prst="rect">
            <a:avLst/>
          </a:prstGeom>
        </p:spPr>
      </p:pic>
    </p:spTree>
    <p:extLst>
      <p:ext uri="{BB962C8B-B14F-4D97-AF65-F5344CB8AC3E}">
        <p14:creationId xmlns:p14="http://schemas.microsoft.com/office/powerpoint/2010/main" val="3384254235"/>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40" y="900966"/>
            <a:ext cx="6264696" cy="1232633"/>
          </a:xfrm>
        </p:spPr>
        <p:txBody>
          <a:bodyPr/>
          <a:lstStyle/>
          <a:p>
            <a:pPr algn="ctr"/>
            <a:r>
              <a:rPr lang="en-IE" b="1" dirty="0" smtClean="0">
                <a:ln w="12700">
                  <a:solidFill>
                    <a:schemeClr val="bg1"/>
                  </a:solidFill>
                </a:ln>
              </a:rPr>
              <a:t>4. The Anointing With Chrism</a:t>
            </a:r>
            <a:endParaRPr lang="en-IE" b="1" dirty="0">
              <a:ln w="12700">
                <a:solidFill>
                  <a:schemeClr val="bg1"/>
                </a:solidFill>
              </a:ln>
            </a:endParaRPr>
          </a:p>
        </p:txBody>
      </p:sp>
      <p:sp>
        <p:nvSpPr>
          <p:cNvPr id="4" name="Rounded Rectangle 3"/>
          <p:cNvSpPr/>
          <p:nvPr/>
        </p:nvSpPr>
        <p:spPr>
          <a:xfrm>
            <a:off x="260648" y="2139314"/>
            <a:ext cx="6400800" cy="6264696"/>
          </a:xfrm>
          <a:prstGeom prst="roundRect">
            <a:avLst/>
          </a:prstGeom>
          <a:solidFill>
            <a:schemeClr val="lt1">
              <a:alpha val="0"/>
            </a:schemeClr>
          </a:solidFill>
          <a:ln w="76200">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just" hangingPunct="0"/>
            <a:r>
              <a:rPr lang="en-GB" sz="2800" dirty="0"/>
              <a:t>Each person to be confirmed is anointed with Chrism. This anointing symbolises receiving the Holy Spirit who is strengthening them to work for Jesus Christ. Being confirmed means being strengthened. The Bishop dips his thumb into the Chrism and then traces the sign of the cross on the forehead of the person he is confirming while he says the words:</a:t>
            </a:r>
            <a:endParaRPr lang="en-IE" sz="28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202" y="8792134"/>
            <a:ext cx="1145229" cy="316370"/>
          </a:xfrm>
          <a:prstGeom prst="rect">
            <a:avLst/>
          </a:prstGeom>
          <a:ln w="38100">
            <a:noFill/>
          </a:ln>
        </p:spPr>
      </p:pic>
      <p:sp>
        <p:nvSpPr>
          <p:cNvPr id="7" name="TextBox 6"/>
          <p:cNvSpPr txBox="1"/>
          <p:nvPr/>
        </p:nvSpPr>
        <p:spPr>
          <a:xfrm>
            <a:off x="1877431" y="8792134"/>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3284984" y="116632"/>
            <a:ext cx="3419872" cy="369332"/>
          </a:xfrm>
          <a:prstGeom prst="rect">
            <a:avLst/>
          </a:prstGeom>
          <a:noFill/>
        </p:spPr>
        <p:txBody>
          <a:bodyPr wrap="square" rtlCol="0">
            <a:spAutoFit/>
          </a:bodyPr>
          <a:lstStyle/>
          <a:p>
            <a:pPr algn="r"/>
            <a:r>
              <a:rPr lang="en-IE" b="1" dirty="0" smtClean="0">
                <a:solidFill>
                  <a:schemeClr val="accent2"/>
                </a:solidFill>
              </a:rPr>
              <a:t>The Rite of Confirmation</a:t>
            </a:r>
            <a:endParaRPr lang="en-IE" b="1" dirty="0">
              <a:solidFill>
                <a:schemeClr val="accent2"/>
              </a:solidFill>
            </a:endParaRPr>
          </a:p>
        </p:txBody>
      </p:sp>
    </p:spTree>
    <p:extLst>
      <p:ext uri="{BB962C8B-B14F-4D97-AF65-F5344CB8AC3E}">
        <p14:creationId xmlns:p14="http://schemas.microsoft.com/office/powerpoint/2010/main" val="133774182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40" y="900966"/>
            <a:ext cx="6264696" cy="1232633"/>
          </a:xfrm>
        </p:spPr>
        <p:txBody>
          <a:bodyPr/>
          <a:lstStyle/>
          <a:p>
            <a:pPr algn="ctr"/>
            <a:r>
              <a:rPr lang="en-IE" b="1" dirty="0" smtClean="0">
                <a:ln w="19050">
                  <a:solidFill>
                    <a:schemeClr val="bg1"/>
                  </a:solidFill>
                </a:ln>
              </a:rPr>
              <a:t>4. The Anointing With Chrism</a:t>
            </a:r>
            <a:endParaRPr lang="en-IE" b="1" dirty="0">
              <a:ln w="19050">
                <a:solidFill>
                  <a:schemeClr val="bg1"/>
                </a:solidFill>
              </a:ln>
            </a:endParaRPr>
          </a:p>
        </p:txBody>
      </p:sp>
      <p:sp>
        <p:nvSpPr>
          <p:cNvPr id="4" name="Rounded Rectangle 3"/>
          <p:cNvSpPr/>
          <p:nvPr/>
        </p:nvSpPr>
        <p:spPr>
          <a:xfrm>
            <a:off x="260648" y="2139314"/>
            <a:ext cx="6400800" cy="6264696"/>
          </a:xfrm>
          <a:prstGeom prst="roundRect">
            <a:avLst/>
          </a:prstGeom>
          <a:solidFill>
            <a:schemeClr val="lt1">
              <a:alpha val="0"/>
            </a:schemeClr>
          </a:solidFill>
          <a:ln w="76200">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hangingPunct="0"/>
            <a:r>
              <a:rPr lang="en-GB" sz="5400" b="1" dirty="0">
                <a:ln w="19050">
                  <a:solidFill>
                    <a:schemeClr val="tx1"/>
                  </a:solidFill>
                </a:ln>
              </a:rPr>
              <a:t>“BE SEALED WITH THE GIFT </a:t>
            </a:r>
            <a:endParaRPr lang="en-IE" sz="5400" b="1" dirty="0">
              <a:ln w="19050">
                <a:solidFill>
                  <a:schemeClr val="tx1"/>
                </a:solidFill>
              </a:ln>
            </a:endParaRPr>
          </a:p>
          <a:p>
            <a:pPr algn="ctr" hangingPunct="0"/>
            <a:r>
              <a:rPr lang="en-GB" sz="5400" b="1" dirty="0">
                <a:ln w="19050">
                  <a:solidFill>
                    <a:schemeClr val="tx1"/>
                  </a:solidFill>
                </a:ln>
              </a:rPr>
              <a:t>OF THE HOLY SPIRIT</a:t>
            </a:r>
            <a:r>
              <a:rPr lang="en-GB" sz="5400" b="1" dirty="0" smtClean="0">
                <a:ln w="19050">
                  <a:solidFill>
                    <a:schemeClr val="tx1"/>
                  </a:solidFill>
                </a:ln>
              </a:rPr>
              <a:t>.”</a:t>
            </a:r>
          </a:p>
          <a:p>
            <a:pPr algn="ctr" hangingPunct="0"/>
            <a:endParaRPr lang="en-GB" sz="5400" b="1" dirty="0">
              <a:ln w="19050">
                <a:solidFill>
                  <a:schemeClr val="tx1"/>
                </a:solidFill>
              </a:ln>
            </a:endParaRPr>
          </a:p>
          <a:p>
            <a:pPr algn="ctr" hangingPunct="0"/>
            <a:endParaRPr lang="en-IE" sz="5400" b="1" dirty="0">
              <a:ln w="19050">
                <a:solidFill>
                  <a:schemeClr val="tx1"/>
                </a:solidFill>
              </a:ln>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202" y="8792134"/>
            <a:ext cx="1145229" cy="316370"/>
          </a:xfrm>
          <a:prstGeom prst="rect">
            <a:avLst/>
          </a:prstGeom>
          <a:ln w="38100">
            <a:noFill/>
          </a:ln>
        </p:spPr>
      </p:pic>
      <p:sp>
        <p:nvSpPr>
          <p:cNvPr id="7" name="TextBox 6"/>
          <p:cNvSpPr txBox="1"/>
          <p:nvPr/>
        </p:nvSpPr>
        <p:spPr>
          <a:xfrm>
            <a:off x="1877431" y="8792134"/>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3284984" y="116632"/>
            <a:ext cx="3419872" cy="369332"/>
          </a:xfrm>
          <a:prstGeom prst="rect">
            <a:avLst/>
          </a:prstGeom>
          <a:noFill/>
        </p:spPr>
        <p:txBody>
          <a:bodyPr wrap="square" rtlCol="0">
            <a:spAutoFit/>
          </a:bodyPr>
          <a:lstStyle/>
          <a:p>
            <a:pPr algn="r"/>
            <a:r>
              <a:rPr lang="en-IE" b="1" dirty="0" smtClean="0">
                <a:solidFill>
                  <a:schemeClr val="accent2"/>
                </a:solidFill>
              </a:rPr>
              <a:t>The Rite of Confirmation</a:t>
            </a:r>
            <a:endParaRPr lang="en-IE" b="1" dirty="0">
              <a:solidFill>
                <a:schemeClr val="accent2"/>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5368" y="6588224"/>
            <a:ext cx="749636" cy="1512168"/>
          </a:xfrm>
          <a:prstGeom prst="rect">
            <a:avLst/>
          </a:prstGeom>
        </p:spPr>
      </p:pic>
    </p:spTree>
    <p:extLst>
      <p:ext uri="{BB962C8B-B14F-4D97-AF65-F5344CB8AC3E}">
        <p14:creationId xmlns:p14="http://schemas.microsoft.com/office/powerpoint/2010/main" val="34406277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40" y="900966"/>
            <a:ext cx="6264696" cy="1232633"/>
          </a:xfrm>
        </p:spPr>
        <p:txBody>
          <a:bodyPr/>
          <a:lstStyle/>
          <a:p>
            <a:pPr algn="ctr"/>
            <a:r>
              <a:rPr lang="en-IE" b="1" dirty="0" smtClean="0">
                <a:ln w="12700">
                  <a:solidFill>
                    <a:schemeClr val="bg1"/>
                  </a:solidFill>
                </a:ln>
              </a:rPr>
              <a:t>4. The Anointing With Chrism</a:t>
            </a:r>
            <a:endParaRPr lang="en-IE" b="1" dirty="0">
              <a:ln w="12700">
                <a:solidFill>
                  <a:schemeClr val="bg1"/>
                </a:solidFill>
              </a:ln>
            </a:endParaRPr>
          </a:p>
        </p:txBody>
      </p:sp>
      <p:sp>
        <p:nvSpPr>
          <p:cNvPr id="4" name="Rounded Rectangle 3"/>
          <p:cNvSpPr/>
          <p:nvPr/>
        </p:nvSpPr>
        <p:spPr>
          <a:xfrm>
            <a:off x="260648" y="2139314"/>
            <a:ext cx="6400800" cy="6264696"/>
          </a:xfrm>
          <a:prstGeom prst="roundRect">
            <a:avLst/>
          </a:prstGeom>
          <a:solidFill>
            <a:schemeClr val="lt1">
              <a:alpha val="0"/>
            </a:schemeClr>
          </a:solidFill>
          <a:ln w="76200">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just" hangingPunct="0"/>
            <a:r>
              <a:rPr lang="en-GB" sz="2800" dirty="0"/>
              <a:t>We say that in Confirmation we are sealed and marked forever when we are given the gift of the Holy Spirit. </a:t>
            </a:r>
            <a:endParaRPr lang="en-IE" sz="2800" dirty="0"/>
          </a:p>
          <a:p>
            <a:pPr algn="just" hangingPunct="0"/>
            <a:r>
              <a:rPr lang="en-GB" sz="2800" dirty="0"/>
              <a:t> </a:t>
            </a:r>
            <a:endParaRPr lang="en-IE" sz="2800" dirty="0"/>
          </a:p>
          <a:p>
            <a:pPr algn="just" hangingPunct="0"/>
            <a:r>
              <a:rPr lang="en-GB" sz="2800" dirty="0"/>
              <a:t>The sponsor, who presents the young person for Confirmation, encourages the young person by their example to work for Jesus Christ.</a:t>
            </a:r>
            <a:endParaRPr lang="en-IE" sz="2800" dirty="0"/>
          </a:p>
        </p:txBody>
      </p:sp>
      <p:sp>
        <p:nvSpPr>
          <p:cNvPr id="5" name="Subtitle 2"/>
          <p:cNvSpPr txBox="1">
            <a:spLocks/>
          </p:cNvSpPr>
          <p:nvPr/>
        </p:nvSpPr>
        <p:spPr>
          <a:xfrm>
            <a:off x="260648" y="8676456"/>
            <a:ext cx="6400800" cy="33759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IE" sz="1400" b="1" dirty="0" smtClean="0"/>
              <a:t>© </a:t>
            </a:r>
            <a:r>
              <a:rPr lang="en-IE" sz="1400" b="1" dirty="0" err="1" smtClean="0"/>
              <a:t>Seomra</a:t>
            </a:r>
            <a:r>
              <a:rPr lang="en-IE" sz="1400" b="1" dirty="0" smtClean="0"/>
              <a:t> </a:t>
            </a:r>
            <a:r>
              <a:rPr lang="en-IE" sz="1400" b="1" dirty="0" err="1" smtClean="0"/>
              <a:t>Ranga</a:t>
            </a:r>
            <a:r>
              <a:rPr lang="en-IE" sz="1400" b="1" dirty="0" smtClean="0"/>
              <a:t> 2013 www.seomraranga.com</a:t>
            </a:r>
            <a:endParaRPr lang="en-IE" sz="1400" b="1" dirty="0"/>
          </a:p>
        </p:txBody>
      </p:sp>
      <p:sp>
        <p:nvSpPr>
          <p:cNvPr id="6" name="TextBox 5"/>
          <p:cNvSpPr txBox="1"/>
          <p:nvPr/>
        </p:nvSpPr>
        <p:spPr>
          <a:xfrm>
            <a:off x="3284984" y="116632"/>
            <a:ext cx="3419872" cy="369332"/>
          </a:xfrm>
          <a:prstGeom prst="rect">
            <a:avLst/>
          </a:prstGeom>
          <a:noFill/>
        </p:spPr>
        <p:txBody>
          <a:bodyPr wrap="square" rtlCol="0">
            <a:spAutoFit/>
          </a:bodyPr>
          <a:lstStyle/>
          <a:p>
            <a:pPr algn="r"/>
            <a:r>
              <a:rPr lang="en-IE" b="1" dirty="0" smtClean="0">
                <a:solidFill>
                  <a:schemeClr val="accent2"/>
                </a:solidFill>
              </a:rPr>
              <a:t>The Rite of Confirmation</a:t>
            </a:r>
            <a:endParaRPr lang="en-IE" b="1" dirty="0">
              <a:solidFill>
                <a:schemeClr val="accent2"/>
              </a:solidFill>
            </a:endParaRPr>
          </a:p>
        </p:txBody>
      </p:sp>
    </p:spTree>
    <p:extLst>
      <p:ext uri="{BB962C8B-B14F-4D97-AF65-F5344CB8AC3E}">
        <p14:creationId xmlns:p14="http://schemas.microsoft.com/office/powerpoint/2010/main" val="93363813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260648" y="8676456"/>
            <a:ext cx="6400800" cy="33759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IE" sz="1400" b="1" dirty="0" smtClean="0"/>
              <a:t>© </a:t>
            </a:r>
            <a:r>
              <a:rPr lang="en-IE" sz="1400" b="1" dirty="0" err="1" smtClean="0"/>
              <a:t>Seomra</a:t>
            </a:r>
            <a:r>
              <a:rPr lang="en-IE" sz="1400" b="1" dirty="0" smtClean="0"/>
              <a:t> </a:t>
            </a:r>
            <a:r>
              <a:rPr lang="en-IE" sz="1400" b="1" dirty="0" err="1" smtClean="0"/>
              <a:t>Ranga</a:t>
            </a:r>
            <a:r>
              <a:rPr lang="en-IE" sz="1400" b="1" dirty="0" smtClean="0"/>
              <a:t> 2013 www.seomraranga.com</a:t>
            </a:r>
            <a:endParaRPr lang="en-IE" sz="1400" b="1" dirty="0"/>
          </a:p>
        </p:txBody>
      </p:sp>
      <p:sp>
        <p:nvSpPr>
          <p:cNvPr id="6" name="TextBox 5"/>
          <p:cNvSpPr txBox="1"/>
          <p:nvPr/>
        </p:nvSpPr>
        <p:spPr>
          <a:xfrm>
            <a:off x="3284984" y="116632"/>
            <a:ext cx="3419872" cy="369332"/>
          </a:xfrm>
          <a:prstGeom prst="rect">
            <a:avLst/>
          </a:prstGeom>
          <a:noFill/>
        </p:spPr>
        <p:txBody>
          <a:bodyPr wrap="square" rtlCol="0">
            <a:spAutoFit/>
          </a:bodyPr>
          <a:lstStyle/>
          <a:p>
            <a:pPr algn="r"/>
            <a:r>
              <a:rPr lang="en-IE" b="1" dirty="0" smtClean="0">
                <a:solidFill>
                  <a:schemeClr val="accent2"/>
                </a:solidFill>
              </a:rPr>
              <a:t>The Rite of Confirmation</a:t>
            </a:r>
            <a:endParaRPr lang="en-IE" b="1" dirty="0">
              <a:solidFill>
                <a:schemeClr val="accent2"/>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12776" y="2731301"/>
            <a:ext cx="1008111" cy="559502"/>
          </a:xfrm>
          <a:prstGeom prst="rect">
            <a:avLst/>
          </a:prstGeom>
        </p:spPr>
      </p:pic>
      <p:sp>
        <p:nvSpPr>
          <p:cNvPr id="8" name="TextBox 7"/>
          <p:cNvSpPr txBox="1"/>
          <p:nvPr/>
        </p:nvSpPr>
        <p:spPr>
          <a:xfrm>
            <a:off x="2475241" y="2749442"/>
            <a:ext cx="3600400" cy="523220"/>
          </a:xfrm>
          <a:prstGeom prst="rect">
            <a:avLst/>
          </a:prstGeom>
          <a:noFill/>
        </p:spPr>
        <p:txBody>
          <a:bodyPr wrap="square" rtlCol="0">
            <a:spAutoFit/>
          </a:bodyPr>
          <a:lstStyle/>
          <a:p>
            <a:r>
              <a:rPr lang="en-IE" sz="1400" dirty="0" smtClean="0">
                <a:solidFill>
                  <a:schemeClr val="bg1"/>
                </a:solidFill>
                <a:hlinkClick r:id="rId3"/>
              </a:rPr>
              <a:t>https://www.teacherspayteachers.com/Store/Henmama-Designs</a:t>
            </a:r>
            <a:r>
              <a:rPr lang="en-IE" sz="1400" dirty="0" smtClean="0">
                <a:solidFill>
                  <a:schemeClr val="bg1"/>
                </a:solidFill>
              </a:rPr>
              <a:t> </a:t>
            </a:r>
            <a:endParaRPr lang="en-IE" sz="1400" dirty="0">
              <a:solidFill>
                <a:schemeClr val="bg1"/>
              </a:solidFill>
            </a:endParaRPr>
          </a:p>
        </p:txBody>
      </p:sp>
      <p:sp>
        <p:nvSpPr>
          <p:cNvPr id="9" name="TextBox 8"/>
          <p:cNvSpPr txBox="1"/>
          <p:nvPr/>
        </p:nvSpPr>
        <p:spPr>
          <a:xfrm>
            <a:off x="1611145" y="1435157"/>
            <a:ext cx="4464496" cy="461665"/>
          </a:xfrm>
          <a:prstGeom prst="rect">
            <a:avLst/>
          </a:prstGeom>
          <a:noFill/>
        </p:spPr>
        <p:txBody>
          <a:bodyPr wrap="square" rtlCol="0">
            <a:spAutoFit/>
          </a:bodyPr>
          <a:lstStyle/>
          <a:p>
            <a:r>
              <a:rPr lang="en-IE" b="1" dirty="0" smtClean="0">
                <a:latin typeface="Calibri" panose="020F0502020204030204" pitchFamily="34" charset="0"/>
                <a:ea typeface="HelloAli" panose="02000603000000000000" pitchFamily="2" charset="0"/>
              </a:rPr>
              <a:t>Resources used in this file from:</a:t>
            </a:r>
            <a:endParaRPr lang="en-IE" b="1" dirty="0">
              <a:latin typeface="Calibri" panose="020F0502020204030204" pitchFamily="34" charset="0"/>
              <a:ea typeface="HelloAli" panose="02000603000000000000" pitchFamily="2" charset="0"/>
            </a:endParaRPr>
          </a:p>
        </p:txBody>
      </p:sp>
    </p:spTree>
    <p:extLst>
      <p:ext uri="{BB962C8B-B14F-4D97-AF65-F5344CB8AC3E}">
        <p14:creationId xmlns:p14="http://schemas.microsoft.com/office/powerpoint/2010/main" val="1044045023"/>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40" y="900966"/>
            <a:ext cx="6264696" cy="1232633"/>
          </a:xfrm>
        </p:spPr>
        <p:txBody>
          <a:bodyPr/>
          <a:lstStyle/>
          <a:p>
            <a:pPr algn="ctr"/>
            <a:r>
              <a:rPr lang="en-IE" b="1" dirty="0" smtClean="0">
                <a:ln w="12700">
                  <a:solidFill>
                    <a:schemeClr val="bg1"/>
                  </a:solidFill>
                </a:ln>
              </a:rPr>
              <a:t>The Rite of Confirmation</a:t>
            </a:r>
            <a:endParaRPr lang="en-IE" b="1" dirty="0">
              <a:ln w="12700">
                <a:solidFill>
                  <a:schemeClr val="bg1"/>
                </a:solidFill>
              </a:ln>
            </a:endParaRPr>
          </a:p>
        </p:txBody>
      </p:sp>
      <p:sp>
        <p:nvSpPr>
          <p:cNvPr id="4" name="Rounded Rectangle 3"/>
          <p:cNvSpPr/>
          <p:nvPr/>
        </p:nvSpPr>
        <p:spPr>
          <a:xfrm>
            <a:off x="648172" y="2123728"/>
            <a:ext cx="5805164" cy="6264696"/>
          </a:xfrm>
          <a:prstGeom prst="roundRect">
            <a:avLst/>
          </a:prstGeom>
          <a:solidFill>
            <a:schemeClr val="lt1">
              <a:alpha val="0"/>
            </a:schemeClr>
          </a:solidFill>
          <a:ln w="76200">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just" hangingPunct="0"/>
            <a:r>
              <a:rPr lang="en-GB" sz="2800" b="1" dirty="0"/>
              <a:t>The Rite of Confirmation is celebrated during the mass. Mass begins in the usual way and continues as normal until the Gospel. After the Gospel everybody sits and the Confirmation ceremony itself begins</a:t>
            </a:r>
            <a:r>
              <a:rPr lang="en-GB" sz="2800" b="1" dirty="0" smtClean="0"/>
              <a:t>.</a:t>
            </a:r>
          </a:p>
          <a:p>
            <a:pPr algn="just" hangingPunct="0"/>
            <a:r>
              <a:rPr lang="en-GB" sz="2800" b="1" dirty="0" smtClean="0"/>
              <a:t> </a:t>
            </a:r>
          </a:p>
          <a:p>
            <a:pPr algn="just" hangingPunct="0"/>
            <a:endParaRPr lang="en-GB" sz="2800" b="1" dirty="0"/>
          </a:p>
          <a:p>
            <a:pPr algn="just" hangingPunct="0"/>
            <a:endParaRPr lang="en-GB" sz="2800" b="1" dirty="0" smtClean="0"/>
          </a:p>
          <a:p>
            <a:pPr algn="just" hangingPunct="0"/>
            <a:endParaRPr lang="en-IE" sz="28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202" y="8792134"/>
            <a:ext cx="1145229" cy="316370"/>
          </a:xfrm>
          <a:prstGeom prst="rect">
            <a:avLst/>
          </a:prstGeom>
          <a:ln w="38100">
            <a:noFill/>
          </a:ln>
        </p:spPr>
      </p:pic>
      <p:sp>
        <p:nvSpPr>
          <p:cNvPr id="7" name="TextBox 6"/>
          <p:cNvSpPr txBox="1"/>
          <p:nvPr/>
        </p:nvSpPr>
        <p:spPr>
          <a:xfrm>
            <a:off x="1877431" y="8792134"/>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3284984" y="116632"/>
            <a:ext cx="3419872" cy="369332"/>
          </a:xfrm>
          <a:prstGeom prst="rect">
            <a:avLst/>
          </a:prstGeom>
          <a:noFill/>
        </p:spPr>
        <p:txBody>
          <a:bodyPr wrap="square" rtlCol="0">
            <a:spAutoFit/>
          </a:bodyPr>
          <a:lstStyle/>
          <a:p>
            <a:pPr algn="r"/>
            <a:r>
              <a:rPr lang="en-IE" b="1" dirty="0" smtClean="0">
                <a:solidFill>
                  <a:schemeClr val="accent2"/>
                </a:solidFill>
              </a:rPr>
              <a:t>The Rite of Confirmation</a:t>
            </a:r>
            <a:endParaRPr lang="en-IE" b="1" dirty="0">
              <a:solidFill>
                <a:schemeClr val="accent2"/>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75011" y="6381716"/>
            <a:ext cx="1551485" cy="1807223"/>
          </a:xfrm>
          <a:prstGeom prst="rect">
            <a:avLst/>
          </a:prstGeom>
        </p:spPr>
      </p:pic>
    </p:spTree>
    <p:extLst>
      <p:ext uri="{BB962C8B-B14F-4D97-AF65-F5344CB8AC3E}">
        <p14:creationId xmlns:p14="http://schemas.microsoft.com/office/powerpoint/2010/main" val="191329443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40" y="900966"/>
            <a:ext cx="6264696" cy="1232633"/>
          </a:xfrm>
        </p:spPr>
        <p:txBody>
          <a:bodyPr/>
          <a:lstStyle/>
          <a:p>
            <a:pPr algn="ctr"/>
            <a:r>
              <a:rPr lang="en-IE" b="1" dirty="0" smtClean="0">
                <a:ln w="12700">
                  <a:solidFill>
                    <a:schemeClr val="bg1"/>
                  </a:solidFill>
                </a:ln>
              </a:rPr>
              <a:t>The Rite of Confirmation</a:t>
            </a:r>
            <a:endParaRPr lang="en-IE" b="1" dirty="0">
              <a:ln w="12700">
                <a:solidFill>
                  <a:schemeClr val="bg1"/>
                </a:solidFill>
              </a:ln>
            </a:endParaRPr>
          </a:p>
        </p:txBody>
      </p:sp>
      <p:sp>
        <p:nvSpPr>
          <p:cNvPr id="4" name="Rounded Rectangle 3"/>
          <p:cNvSpPr/>
          <p:nvPr/>
        </p:nvSpPr>
        <p:spPr>
          <a:xfrm>
            <a:off x="404664" y="2123728"/>
            <a:ext cx="6256784" cy="6264696"/>
          </a:xfrm>
          <a:prstGeom prst="roundRect">
            <a:avLst/>
          </a:prstGeom>
          <a:solidFill>
            <a:schemeClr val="lt1">
              <a:alpha val="0"/>
            </a:schemeClr>
          </a:solidFill>
          <a:ln w="76200">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hangingPunct="0"/>
            <a:r>
              <a:rPr lang="en-GB" sz="2800" b="1" dirty="0"/>
              <a:t>The Confirmation ceremony is made up of four parts:</a:t>
            </a:r>
            <a:endParaRPr lang="en-IE" sz="2800" dirty="0"/>
          </a:p>
          <a:p>
            <a:pPr hangingPunct="0"/>
            <a:r>
              <a:rPr lang="en-GB" sz="2800" b="1" dirty="0"/>
              <a:t> </a:t>
            </a:r>
            <a:endParaRPr lang="en-IE" sz="2800" dirty="0"/>
          </a:p>
          <a:p>
            <a:pPr hangingPunct="0"/>
            <a:r>
              <a:rPr lang="en-GB" sz="2800" b="1" dirty="0" smtClean="0"/>
              <a:t>1. The </a:t>
            </a:r>
            <a:r>
              <a:rPr lang="en-GB" sz="2800" b="1" dirty="0"/>
              <a:t>Calling of </a:t>
            </a:r>
            <a:r>
              <a:rPr lang="en-GB" sz="2800" b="1" dirty="0" smtClean="0"/>
              <a:t>Names</a:t>
            </a:r>
            <a:endParaRPr lang="en-IE" sz="2800" dirty="0"/>
          </a:p>
          <a:p>
            <a:pPr hangingPunct="0"/>
            <a:r>
              <a:rPr lang="en-GB" sz="2800" b="1" dirty="0"/>
              <a:t> </a:t>
            </a:r>
            <a:endParaRPr lang="en-IE" sz="2800" dirty="0"/>
          </a:p>
          <a:p>
            <a:pPr hangingPunct="0"/>
            <a:r>
              <a:rPr lang="en-GB" sz="2800" b="1" dirty="0" smtClean="0"/>
              <a:t>2. The </a:t>
            </a:r>
            <a:r>
              <a:rPr lang="en-GB" sz="2800" b="1" dirty="0"/>
              <a:t>Renewal of </a:t>
            </a:r>
            <a:r>
              <a:rPr lang="en-GB" sz="2800" b="1" dirty="0" smtClean="0"/>
              <a:t>	Baptismal Promises</a:t>
            </a:r>
            <a:endParaRPr lang="en-IE" sz="2800" dirty="0"/>
          </a:p>
          <a:p>
            <a:pPr hangingPunct="0"/>
            <a:r>
              <a:rPr lang="en-GB" sz="2800" b="1" dirty="0"/>
              <a:t> </a:t>
            </a:r>
            <a:endParaRPr lang="en-IE" sz="2800" dirty="0"/>
          </a:p>
          <a:p>
            <a:pPr hangingPunct="0"/>
            <a:r>
              <a:rPr lang="en-GB" sz="2800" b="1" dirty="0" smtClean="0"/>
              <a:t>3. The </a:t>
            </a:r>
            <a:r>
              <a:rPr lang="en-GB" sz="2800" b="1" dirty="0"/>
              <a:t>Laying on of </a:t>
            </a:r>
            <a:r>
              <a:rPr lang="en-GB" sz="2800" b="1" dirty="0" smtClean="0"/>
              <a:t>Hands</a:t>
            </a:r>
            <a:endParaRPr lang="en-IE" sz="2800" dirty="0"/>
          </a:p>
          <a:p>
            <a:pPr hangingPunct="0"/>
            <a:r>
              <a:rPr lang="en-GB" sz="2800" b="1" dirty="0"/>
              <a:t> </a:t>
            </a:r>
            <a:endParaRPr lang="en-IE" sz="2800" dirty="0"/>
          </a:p>
          <a:p>
            <a:pPr hangingPunct="0"/>
            <a:r>
              <a:rPr lang="en-GB" sz="2800" b="1" dirty="0" smtClean="0"/>
              <a:t>4. The </a:t>
            </a:r>
            <a:r>
              <a:rPr lang="en-GB" sz="2800" b="1" dirty="0"/>
              <a:t>Anointing with </a:t>
            </a:r>
            <a:r>
              <a:rPr lang="en-GB" sz="2800" b="1" dirty="0" smtClean="0"/>
              <a:t>	Chrism</a:t>
            </a:r>
            <a:endParaRPr lang="en-IE" sz="28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202" y="8792134"/>
            <a:ext cx="1145229" cy="316370"/>
          </a:xfrm>
          <a:prstGeom prst="rect">
            <a:avLst/>
          </a:prstGeom>
          <a:ln w="38100">
            <a:noFill/>
          </a:ln>
        </p:spPr>
      </p:pic>
      <p:sp>
        <p:nvSpPr>
          <p:cNvPr id="7" name="TextBox 6"/>
          <p:cNvSpPr txBox="1"/>
          <p:nvPr/>
        </p:nvSpPr>
        <p:spPr>
          <a:xfrm>
            <a:off x="1877431" y="8792134"/>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3284984" y="116632"/>
            <a:ext cx="3419872" cy="369332"/>
          </a:xfrm>
          <a:prstGeom prst="rect">
            <a:avLst/>
          </a:prstGeom>
          <a:noFill/>
        </p:spPr>
        <p:txBody>
          <a:bodyPr wrap="square" rtlCol="0">
            <a:spAutoFit/>
          </a:bodyPr>
          <a:lstStyle/>
          <a:p>
            <a:pPr algn="r"/>
            <a:r>
              <a:rPr lang="en-IE" b="1" dirty="0" smtClean="0">
                <a:solidFill>
                  <a:schemeClr val="accent2"/>
                </a:solidFill>
              </a:rPr>
              <a:t>The Rite of Confirmation</a:t>
            </a:r>
            <a:endParaRPr lang="en-IE" b="1" dirty="0">
              <a:solidFill>
                <a:schemeClr val="accent2"/>
              </a:solidFill>
            </a:endParaRPr>
          </a:p>
        </p:txBody>
      </p:sp>
    </p:spTree>
    <p:extLst>
      <p:ext uri="{BB962C8B-B14F-4D97-AF65-F5344CB8AC3E}">
        <p14:creationId xmlns:p14="http://schemas.microsoft.com/office/powerpoint/2010/main" val="79322399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40" y="900966"/>
            <a:ext cx="6264696" cy="1232633"/>
          </a:xfrm>
        </p:spPr>
        <p:txBody>
          <a:bodyPr/>
          <a:lstStyle/>
          <a:p>
            <a:pPr algn="ctr"/>
            <a:r>
              <a:rPr lang="en-IE" b="1" dirty="0" smtClean="0">
                <a:ln w="12700">
                  <a:solidFill>
                    <a:schemeClr val="bg1"/>
                  </a:solidFill>
                </a:ln>
              </a:rPr>
              <a:t>1. The Calling of Names</a:t>
            </a:r>
            <a:endParaRPr lang="en-IE" b="1" dirty="0">
              <a:ln w="12700">
                <a:solidFill>
                  <a:schemeClr val="bg1"/>
                </a:solidFill>
              </a:ln>
            </a:endParaRPr>
          </a:p>
        </p:txBody>
      </p:sp>
      <p:sp>
        <p:nvSpPr>
          <p:cNvPr id="4" name="Rounded Rectangle 3"/>
          <p:cNvSpPr/>
          <p:nvPr/>
        </p:nvSpPr>
        <p:spPr>
          <a:xfrm>
            <a:off x="648172" y="2123728"/>
            <a:ext cx="5805164" cy="6264696"/>
          </a:xfrm>
          <a:prstGeom prst="roundRect">
            <a:avLst/>
          </a:prstGeom>
          <a:solidFill>
            <a:schemeClr val="lt1">
              <a:alpha val="0"/>
            </a:schemeClr>
          </a:solidFill>
          <a:ln w="76200">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just" hangingPunct="0"/>
            <a:r>
              <a:rPr lang="en-GB" sz="2800" dirty="0"/>
              <a:t>A member of the community calls out the names of those to be confirmed. Each candidate stands on hearing his or her name called and remains standing until all the names have been called. The Bishop then invites all the candidates to sit and he addresses a short homily to them on the meaning of Confirmation.</a:t>
            </a:r>
            <a:endParaRPr lang="en-IE" sz="28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202" y="8792134"/>
            <a:ext cx="1145229" cy="316370"/>
          </a:xfrm>
          <a:prstGeom prst="rect">
            <a:avLst/>
          </a:prstGeom>
          <a:ln w="38100">
            <a:noFill/>
          </a:ln>
        </p:spPr>
      </p:pic>
      <p:sp>
        <p:nvSpPr>
          <p:cNvPr id="7" name="TextBox 6"/>
          <p:cNvSpPr txBox="1"/>
          <p:nvPr/>
        </p:nvSpPr>
        <p:spPr>
          <a:xfrm>
            <a:off x="1877431" y="8792134"/>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3284984" y="116632"/>
            <a:ext cx="3419872" cy="369332"/>
          </a:xfrm>
          <a:prstGeom prst="rect">
            <a:avLst/>
          </a:prstGeom>
          <a:noFill/>
        </p:spPr>
        <p:txBody>
          <a:bodyPr wrap="square" rtlCol="0">
            <a:spAutoFit/>
          </a:bodyPr>
          <a:lstStyle/>
          <a:p>
            <a:pPr algn="r"/>
            <a:r>
              <a:rPr lang="en-IE" b="1" dirty="0" smtClean="0">
                <a:solidFill>
                  <a:schemeClr val="accent2"/>
                </a:solidFill>
              </a:rPr>
              <a:t>The Rite of Confirmation</a:t>
            </a:r>
            <a:endParaRPr lang="en-IE" b="1" dirty="0">
              <a:solidFill>
                <a:schemeClr val="accent2"/>
              </a:solidFill>
            </a:endParaRPr>
          </a:p>
        </p:txBody>
      </p:sp>
    </p:spTree>
    <p:extLst>
      <p:ext uri="{BB962C8B-B14F-4D97-AF65-F5344CB8AC3E}">
        <p14:creationId xmlns:p14="http://schemas.microsoft.com/office/powerpoint/2010/main" val="143701110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40" y="900966"/>
            <a:ext cx="6264696" cy="1232633"/>
          </a:xfrm>
        </p:spPr>
        <p:txBody>
          <a:bodyPr/>
          <a:lstStyle/>
          <a:p>
            <a:pPr algn="ctr"/>
            <a:r>
              <a:rPr lang="en-IE" b="1" dirty="0" smtClean="0">
                <a:ln w="12700">
                  <a:solidFill>
                    <a:schemeClr val="bg1"/>
                  </a:solidFill>
                </a:ln>
              </a:rPr>
              <a:t>1. The Calling of Names</a:t>
            </a:r>
            <a:endParaRPr lang="en-IE" b="1" dirty="0">
              <a:ln w="12700">
                <a:solidFill>
                  <a:schemeClr val="bg1"/>
                </a:solidFill>
              </a:ln>
            </a:endParaRPr>
          </a:p>
        </p:txBody>
      </p:sp>
      <p:sp>
        <p:nvSpPr>
          <p:cNvPr id="4" name="Rounded Rectangle 3"/>
          <p:cNvSpPr/>
          <p:nvPr/>
        </p:nvSpPr>
        <p:spPr>
          <a:xfrm>
            <a:off x="260648" y="2139314"/>
            <a:ext cx="6400800" cy="6264696"/>
          </a:xfrm>
          <a:prstGeom prst="roundRect">
            <a:avLst/>
          </a:prstGeom>
          <a:solidFill>
            <a:schemeClr val="lt1">
              <a:alpha val="0"/>
            </a:schemeClr>
          </a:solidFill>
          <a:ln w="76200">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hangingPunct="0"/>
            <a:r>
              <a:rPr lang="en-GB" sz="5400" b="1" dirty="0" smtClean="0">
                <a:ln w="19050">
                  <a:solidFill>
                    <a:schemeClr val="tx1"/>
                  </a:solidFill>
                </a:ln>
              </a:rPr>
              <a:t>Jesus said:</a:t>
            </a:r>
          </a:p>
          <a:p>
            <a:pPr algn="ctr" hangingPunct="0"/>
            <a:r>
              <a:rPr lang="en-GB" sz="5400" b="1" dirty="0" smtClean="0">
                <a:ln w="19050">
                  <a:solidFill>
                    <a:schemeClr val="tx1"/>
                  </a:solidFill>
                </a:ln>
              </a:rPr>
              <a:t>“</a:t>
            </a:r>
            <a:r>
              <a:rPr lang="en-IE" sz="5400" b="1" dirty="0" smtClean="0">
                <a:ln w="19050">
                  <a:solidFill>
                    <a:schemeClr val="tx1"/>
                  </a:solidFill>
                </a:ln>
              </a:rPr>
              <a:t>I have called you by your name; you are mine</a:t>
            </a:r>
            <a:r>
              <a:rPr lang="en-GB" sz="5400" b="1" dirty="0" smtClean="0">
                <a:ln w="19050">
                  <a:solidFill>
                    <a:schemeClr val="tx1"/>
                  </a:solidFill>
                </a:ln>
              </a:rPr>
              <a:t>.”</a:t>
            </a:r>
            <a:endParaRPr lang="en-IE" sz="5400" b="1" dirty="0">
              <a:ln w="19050">
                <a:solidFill>
                  <a:schemeClr val="tx1"/>
                </a:solidFill>
              </a:ln>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202" y="8792134"/>
            <a:ext cx="1145229" cy="316370"/>
          </a:xfrm>
          <a:prstGeom prst="rect">
            <a:avLst/>
          </a:prstGeom>
          <a:ln w="38100">
            <a:noFill/>
          </a:ln>
        </p:spPr>
      </p:pic>
      <p:sp>
        <p:nvSpPr>
          <p:cNvPr id="7" name="TextBox 6"/>
          <p:cNvSpPr txBox="1"/>
          <p:nvPr/>
        </p:nvSpPr>
        <p:spPr>
          <a:xfrm>
            <a:off x="1877431" y="8792134"/>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3284984" y="116632"/>
            <a:ext cx="3419872" cy="369332"/>
          </a:xfrm>
          <a:prstGeom prst="rect">
            <a:avLst/>
          </a:prstGeom>
          <a:noFill/>
        </p:spPr>
        <p:txBody>
          <a:bodyPr wrap="square" rtlCol="0">
            <a:spAutoFit/>
          </a:bodyPr>
          <a:lstStyle/>
          <a:p>
            <a:pPr algn="r"/>
            <a:r>
              <a:rPr lang="en-IE" b="1" dirty="0" smtClean="0">
                <a:solidFill>
                  <a:schemeClr val="accent2"/>
                </a:solidFill>
              </a:rPr>
              <a:t>The Rite of Confirmation</a:t>
            </a:r>
            <a:endParaRPr lang="en-IE" b="1" dirty="0">
              <a:solidFill>
                <a:schemeClr val="accent2"/>
              </a:solidFill>
            </a:endParaRPr>
          </a:p>
        </p:txBody>
      </p:sp>
    </p:spTree>
    <p:extLst>
      <p:ext uri="{BB962C8B-B14F-4D97-AF65-F5344CB8AC3E}">
        <p14:creationId xmlns:p14="http://schemas.microsoft.com/office/powerpoint/2010/main" val="74552678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236" y="683568"/>
            <a:ext cx="6264696" cy="1232633"/>
          </a:xfrm>
        </p:spPr>
        <p:txBody>
          <a:bodyPr/>
          <a:lstStyle/>
          <a:p>
            <a:pPr algn="ctr"/>
            <a:r>
              <a:rPr lang="en-IE" b="1" dirty="0" smtClean="0">
                <a:ln w="12700">
                  <a:solidFill>
                    <a:schemeClr val="bg1"/>
                  </a:solidFill>
                </a:ln>
              </a:rPr>
              <a:t>2. The Renewal of Baptismal Promises</a:t>
            </a:r>
            <a:endParaRPr lang="en-IE" b="1" dirty="0">
              <a:ln w="12700">
                <a:solidFill>
                  <a:schemeClr val="bg1"/>
                </a:solidFill>
              </a:ln>
            </a:endParaRPr>
          </a:p>
        </p:txBody>
      </p:sp>
      <p:sp>
        <p:nvSpPr>
          <p:cNvPr id="4" name="Rounded Rectangle 3"/>
          <p:cNvSpPr/>
          <p:nvPr/>
        </p:nvSpPr>
        <p:spPr>
          <a:xfrm>
            <a:off x="648172" y="2123728"/>
            <a:ext cx="5805164" cy="6264696"/>
          </a:xfrm>
          <a:prstGeom prst="roundRect">
            <a:avLst/>
          </a:prstGeom>
          <a:solidFill>
            <a:schemeClr val="lt1">
              <a:alpha val="0"/>
            </a:schemeClr>
          </a:solidFill>
          <a:ln w="76200">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just" hangingPunct="0"/>
            <a:r>
              <a:rPr lang="en-GB" sz="2800" dirty="0"/>
              <a:t>The Confirmation candidate renews the promises made at Baptism to resist evil and work for the spread of God’s Kingdom in the world</a:t>
            </a:r>
            <a:r>
              <a:rPr lang="en-GB" sz="2800" dirty="0" smtClean="0"/>
              <a:t>.</a:t>
            </a:r>
          </a:p>
          <a:p>
            <a:pPr algn="just" hangingPunct="0"/>
            <a:endParaRPr lang="en-GB" sz="2800" dirty="0" smtClean="0"/>
          </a:p>
          <a:p>
            <a:pPr algn="just" hangingPunct="0"/>
            <a:endParaRPr lang="en-GB" sz="2800" dirty="0"/>
          </a:p>
          <a:p>
            <a:pPr algn="just" hangingPunct="0"/>
            <a:endParaRPr lang="en-GB" sz="2800" dirty="0"/>
          </a:p>
          <a:p>
            <a:pPr algn="just" hangingPunct="0"/>
            <a:endParaRPr lang="en-GB" sz="2800" dirty="0" smtClean="0"/>
          </a:p>
          <a:p>
            <a:pPr algn="just" hangingPunct="0"/>
            <a:endParaRPr lang="en-IE" sz="28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202" y="8792134"/>
            <a:ext cx="1145229" cy="316370"/>
          </a:xfrm>
          <a:prstGeom prst="rect">
            <a:avLst/>
          </a:prstGeom>
          <a:ln w="38100">
            <a:noFill/>
          </a:ln>
        </p:spPr>
      </p:pic>
      <p:sp>
        <p:nvSpPr>
          <p:cNvPr id="7" name="TextBox 6"/>
          <p:cNvSpPr txBox="1"/>
          <p:nvPr/>
        </p:nvSpPr>
        <p:spPr>
          <a:xfrm>
            <a:off x="1877431" y="8792134"/>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3284984" y="116632"/>
            <a:ext cx="3419872" cy="369332"/>
          </a:xfrm>
          <a:prstGeom prst="rect">
            <a:avLst/>
          </a:prstGeom>
          <a:noFill/>
        </p:spPr>
        <p:txBody>
          <a:bodyPr wrap="square" rtlCol="0">
            <a:spAutoFit/>
          </a:bodyPr>
          <a:lstStyle/>
          <a:p>
            <a:pPr algn="r"/>
            <a:r>
              <a:rPr lang="en-IE" b="1" dirty="0" smtClean="0">
                <a:solidFill>
                  <a:schemeClr val="accent2"/>
                </a:solidFill>
              </a:rPr>
              <a:t>The Rite of Confirmation</a:t>
            </a:r>
            <a:endParaRPr lang="en-IE" b="1" dirty="0">
              <a:solidFill>
                <a:schemeClr val="accent2"/>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0808" y="5508104"/>
            <a:ext cx="3935160" cy="2648319"/>
          </a:xfrm>
          <a:prstGeom prst="rect">
            <a:avLst/>
          </a:prstGeom>
        </p:spPr>
      </p:pic>
    </p:spTree>
    <p:extLst>
      <p:ext uri="{BB962C8B-B14F-4D97-AF65-F5344CB8AC3E}">
        <p14:creationId xmlns:p14="http://schemas.microsoft.com/office/powerpoint/2010/main" val="368149484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40" y="900966"/>
            <a:ext cx="6264696" cy="1232633"/>
          </a:xfrm>
        </p:spPr>
        <p:txBody>
          <a:bodyPr/>
          <a:lstStyle/>
          <a:p>
            <a:pPr algn="ctr"/>
            <a:r>
              <a:rPr lang="en-IE" b="1" dirty="0" smtClean="0">
                <a:ln w="12700">
                  <a:solidFill>
                    <a:schemeClr val="bg1"/>
                  </a:solidFill>
                </a:ln>
              </a:rPr>
              <a:t>2. The Renewal of Baptismal Promises</a:t>
            </a:r>
            <a:endParaRPr lang="en-IE" b="1" dirty="0">
              <a:ln w="12700">
                <a:solidFill>
                  <a:schemeClr val="bg1"/>
                </a:solidFill>
              </a:ln>
            </a:endParaRPr>
          </a:p>
        </p:txBody>
      </p:sp>
      <p:sp>
        <p:nvSpPr>
          <p:cNvPr id="4" name="Rounded Rectangle 3"/>
          <p:cNvSpPr/>
          <p:nvPr/>
        </p:nvSpPr>
        <p:spPr>
          <a:xfrm>
            <a:off x="260648" y="2139314"/>
            <a:ext cx="6400800" cy="6264696"/>
          </a:xfrm>
          <a:prstGeom prst="roundRect">
            <a:avLst/>
          </a:prstGeom>
          <a:solidFill>
            <a:schemeClr val="lt1">
              <a:alpha val="0"/>
            </a:schemeClr>
          </a:solidFill>
          <a:ln w="76200">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hangingPunct="0"/>
            <a:r>
              <a:rPr lang="en-IE" sz="5400" b="1" dirty="0" smtClean="0">
                <a:ln w="19050">
                  <a:solidFill>
                    <a:schemeClr val="tx1"/>
                  </a:solidFill>
                </a:ln>
              </a:rPr>
              <a:t>We say “Yes” to the Christian way of life.</a:t>
            </a:r>
            <a:endParaRPr lang="en-IE" sz="5400" b="1" dirty="0">
              <a:ln w="19050">
                <a:solidFill>
                  <a:schemeClr val="tx1"/>
                </a:solidFill>
              </a:ln>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202" y="8792134"/>
            <a:ext cx="1145229" cy="316370"/>
          </a:xfrm>
          <a:prstGeom prst="rect">
            <a:avLst/>
          </a:prstGeom>
          <a:ln w="38100">
            <a:noFill/>
          </a:ln>
        </p:spPr>
      </p:pic>
      <p:sp>
        <p:nvSpPr>
          <p:cNvPr id="7" name="TextBox 6"/>
          <p:cNvSpPr txBox="1"/>
          <p:nvPr/>
        </p:nvSpPr>
        <p:spPr>
          <a:xfrm>
            <a:off x="1877431" y="8792134"/>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3284984" y="116632"/>
            <a:ext cx="3419872" cy="369332"/>
          </a:xfrm>
          <a:prstGeom prst="rect">
            <a:avLst/>
          </a:prstGeom>
          <a:noFill/>
        </p:spPr>
        <p:txBody>
          <a:bodyPr wrap="square" rtlCol="0">
            <a:spAutoFit/>
          </a:bodyPr>
          <a:lstStyle/>
          <a:p>
            <a:pPr algn="r"/>
            <a:r>
              <a:rPr lang="en-IE" b="1" dirty="0" smtClean="0">
                <a:solidFill>
                  <a:schemeClr val="accent2"/>
                </a:solidFill>
              </a:rPr>
              <a:t>The Rite of Confirmation</a:t>
            </a:r>
            <a:endParaRPr lang="en-IE" b="1" dirty="0">
              <a:solidFill>
                <a:schemeClr val="accent2"/>
              </a:solidFill>
            </a:endParaRPr>
          </a:p>
        </p:txBody>
      </p:sp>
    </p:spTree>
    <p:extLst>
      <p:ext uri="{BB962C8B-B14F-4D97-AF65-F5344CB8AC3E}">
        <p14:creationId xmlns:p14="http://schemas.microsoft.com/office/powerpoint/2010/main" val="192529125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40" y="900966"/>
            <a:ext cx="6264696" cy="1232633"/>
          </a:xfrm>
        </p:spPr>
        <p:txBody>
          <a:bodyPr/>
          <a:lstStyle/>
          <a:p>
            <a:pPr algn="ctr"/>
            <a:r>
              <a:rPr lang="en-IE" b="1" dirty="0" smtClean="0">
                <a:ln w="19050">
                  <a:solidFill>
                    <a:schemeClr val="bg1"/>
                  </a:solidFill>
                </a:ln>
              </a:rPr>
              <a:t>3. The Laying On of Hands</a:t>
            </a:r>
            <a:endParaRPr lang="en-IE" b="1" dirty="0">
              <a:ln w="19050">
                <a:solidFill>
                  <a:schemeClr val="bg1"/>
                </a:solidFill>
              </a:ln>
            </a:endParaRPr>
          </a:p>
        </p:txBody>
      </p:sp>
      <p:sp>
        <p:nvSpPr>
          <p:cNvPr id="4" name="Rounded Rectangle 3"/>
          <p:cNvSpPr/>
          <p:nvPr/>
        </p:nvSpPr>
        <p:spPr>
          <a:xfrm>
            <a:off x="260648" y="2123728"/>
            <a:ext cx="6192688" cy="6264696"/>
          </a:xfrm>
          <a:prstGeom prst="roundRect">
            <a:avLst/>
          </a:prstGeom>
          <a:solidFill>
            <a:schemeClr val="lt1">
              <a:alpha val="0"/>
            </a:schemeClr>
          </a:solidFill>
          <a:ln w="76200">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just" hangingPunct="0"/>
            <a:r>
              <a:rPr lang="en-GB" sz="2800" dirty="0"/>
              <a:t>In Old Testament times the laying on of hands was a sign that the love of God was being given to the person being blessed. In Confirmation, the Bishop lays his hands over those who are being confirmed. This is a sign that God is blessing them with the gift of the Holy Spirit. It is a sign that God is choosing them for a special mission.</a:t>
            </a:r>
            <a:endParaRPr lang="en-IE" sz="2800" dirty="0"/>
          </a:p>
        </p:txBody>
      </p:sp>
      <p:sp>
        <p:nvSpPr>
          <p:cNvPr id="5" name="Subtitle 2"/>
          <p:cNvSpPr txBox="1">
            <a:spLocks/>
          </p:cNvSpPr>
          <p:nvPr/>
        </p:nvSpPr>
        <p:spPr>
          <a:xfrm>
            <a:off x="260648" y="8676456"/>
            <a:ext cx="6400800" cy="33759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IE" sz="1400" b="1" dirty="0" smtClean="0"/>
              <a:t>© </a:t>
            </a:r>
            <a:r>
              <a:rPr lang="en-IE" sz="1400" b="1" dirty="0" err="1" smtClean="0"/>
              <a:t>Seomra</a:t>
            </a:r>
            <a:r>
              <a:rPr lang="en-IE" sz="1400" b="1" dirty="0" smtClean="0"/>
              <a:t> </a:t>
            </a:r>
            <a:r>
              <a:rPr lang="en-IE" sz="1400" b="1" dirty="0" err="1" smtClean="0"/>
              <a:t>Ranga</a:t>
            </a:r>
            <a:r>
              <a:rPr lang="en-IE" sz="1400" b="1" dirty="0" smtClean="0"/>
              <a:t> 2013 www.seomraranga.com</a:t>
            </a:r>
            <a:endParaRPr lang="en-IE" sz="1400" b="1" dirty="0"/>
          </a:p>
        </p:txBody>
      </p:sp>
      <p:sp>
        <p:nvSpPr>
          <p:cNvPr id="6" name="TextBox 5"/>
          <p:cNvSpPr txBox="1"/>
          <p:nvPr/>
        </p:nvSpPr>
        <p:spPr>
          <a:xfrm>
            <a:off x="3284984" y="116632"/>
            <a:ext cx="3419872" cy="369332"/>
          </a:xfrm>
          <a:prstGeom prst="rect">
            <a:avLst/>
          </a:prstGeom>
          <a:noFill/>
        </p:spPr>
        <p:txBody>
          <a:bodyPr wrap="square" rtlCol="0">
            <a:spAutoFit/>
          </a:bodyPr>
          <a:lstStyle/>
          <a:p>
            <a:pPr algn="r"/>
            <a:r>
              <a:rPr lang="en-IE" b="1" dirty="0" smtClean="0">
                <a:solidFill>
                  <a:schemeClr val="accent2"/>
                </a:solidFill>
              </a:rPr>
              <a:t>The Rite of Confirmation</a:t>
            </a:r>
            <a:endParaRPr lang="en-IE" b="1" dirty="0">
              <a:solidFill>
                <a:schemeClr val="accent2"/>
              </a:solidFill>
            </a:endParaRPr>
          </a:p>
        </p:txBody>
      </p:sp>
    </p:spTree>
    <p:extLst>
      <p:ext uri="{BB962C8B-B14F-4D97-AF65-F5344CB8AC3E}">
        <p14:creationId xmlns:p14="http://schemas.microsoft.com/office/powerpoint/2010/main" val="19090412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40" y="900966"/>
            <a:ext cx="6264696" cy="1232633"/>
          </a:xfrm>
        </p:spPr>
        <p:txBody>
          <a:bodyPr/>
          <a:lstStyle/>
          <a:p>
            <a:pPr algn="ctr"/>
            <a:r>
              <a:rPr lang="en-IE" b="1" dirty="0" smtClean="0">
                <a:ln w="12700">
                  <a:solidFill>
                    <a:schemeClr val="bg1"/>
                  </a:solidFill>
                </a:ln>
              </a:rPr>
              <a:t>3. The Laying On of Hands</a:t>
            </a:r>
            <a:endParaRPr lang="en-IE" b="1" dirty="0">
              <a:ln w="12700">
                <a:solidFill>
                  <a:schemeClr val="bg1"/>
                </a:solidFill>
              </a:ln>
            </a:endParaRPr>
          </a:p>
        </p:txBody>
      </p:sp>
      <p:sp>
        <p:nvSpPr>
          <p:cNvPr id="4" name="Rounded Rectangle 3"/>
          <p:cNvSpPr/>
          <p:nvPr/>
        </p:nvSpPr>
        <p:spPr>
          <a:xfrm>
            <a:off x="260648" y="2139314"/>
            <a:ext cx="6400800" cy="6264696"/>
          </a:xfrm>
          <a:prstGeom prst="roundRect">
            <a:avLst/>
          </a:prstGeom>
          <a:solidFill>
            <a:schemeClr val="lt1">
              <a:alpha val="0"/>
            </a:schemeClr>
          </a:solidFill>
          <a:ln w="76200">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hangingPunct="0"/>
            <a:r>
              <a:rPr lang="en-GB" sz="5400" b="1" dirty="0" smtClean="0">
                <a:ln w="19050">
                  <a:solidFill>
                    <a:schemeClr val="tx1"/>
                  </a:solidFill>
                </a:ln>
              </a:rPr>
              <a:t>“</a:t>
            </a:r>
            <a:r>
              <a:rPr lang="en-IE" sz="5400" b="1" dirty="0" smtClean="0">
                <a:ln w="19050">
                  <a:solidFill>
                    <a:schemeClr val="tx1"/>
                  </a:solidFill>
                </a:ln>
              </a:rPr>
              <a:t>Then they laid hands on them, and they received the Holy Spirit</a:t>
            </a:r>
            <a:r>
              <a:rPr lang="en-GB" sz="5400" b="1" dirty="0" smtClean="0">
                <a:ln w="19050">
                  <a:solidFill>
                    <a:schemeClr val="tx1"/>
                  </a:solidFill>
                </a:ln>
              </a:rPr>
              <a:t>.”</a:t>
            </a:r>
          </a:p>
          <a:p>
            <a:pPr algn="r" hangingPunct="0"/>
            <a:r>
              <a:rPr lang="en-GB" sz="4000" b="1" dirty="0" smtClean="0">
                <a:ln w="19050">
                  <a:solidFill>
                    <a:schemeClr val="tx1"/>
                  </a:solidFill>
                </a:ln>
              </a:rPr>
              <a:t>(Acts 8: 14-17)</a:t>
            </a:r>
            <a:endParaRPr lang="en-IE" sz="4000" b="1" dirty="0">
              <a:ln w="19050">
                <a:solidFill>
                  <a:schemeClr val="tx1"/>
                </a:solidFill>
              </a:ln>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202" y="8792134"/>
            <a:ext cx="1145229" cy="316370"/>
          </a:xfrm>
          <a:prstGeom prst="rect">
            <a:avLst/>
          </a:prstGeom>
          <a:ln w="38100">
            <a:noFill/>
          </a:ln>
        </p:spPr>
      </p:pic>
      <p:sp>
        <p:nvSpPr>
          <p:cNvPr id="7" name="TextBox 6"/>
          <p:cNvSpPr txBox="1"/>
          <p:nvPr/>
        </p:nvSpPr>
        <p:spPr>
          <a:xfrm>
            <a:off x="1877431" y="8792134"/>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3284984" y="116632"/>
            <a:ext cx="3419872" cy="369332"/>
          </a:xfrm>
          <a:prstGeom prst="rect">
            <a:avLst/>
          </a:prstGeom>
          <a:noFill/>
        </p:spPr>
        <p:txBody>
          <a:bodyPr wrap="square" rtlCol="0">
            <a:spAutoFit/>
          </a:bodyPr>
          <a:lstStyle/>
          <a:p>
            <a:pPr algn="r"/>
            <a:r>
              <a:rPr lang="en-IE" b="1" dirty="0" smtClean="0">
                <a:solidFill>
                  <a:schemeClr val="accent2"/>
                </a:solidFill>
              </a:rPr>
              <a:t>The Rite of Confirmation</a:t>
            </a:r>
            <a:endParaRPr lang="en-IE" b="1" dirty="0">
              <a:solidFill>
                <a:schemeClr val="accent2"/>
              </a:solidFill>
            </a:endParaRPr>
          </a:p>
        </p:txBody>
      </p:sp>
    </p:spTree>
    <p:extLst>
      <p:ext uri="{BB962C8B-B14F-4D97-AF65-F5344CB8AC3E}">
        <p14:creationId xmlns:p14="http://schemas.microsoft.com/office/powerpoint/2010/main" val="70076026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ummer">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Summer</Template>
  <TotalTime>64</TotalTime>
  <Words>539</Words>
  <Application>Microsoft Office PowerPoint</Application>
  <PresentationFormat>On-screen Show (4:3)</PresentationFormat>
  <Paragraphs>68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Summer</vt:lpstr>
      <vt:lpstr>The Rite of Confirmation</vt:lpstr>
      <vt:lpstr>The Rite of Confirmation</vt:lpstr>
      <vt:lpstr>The Rite of Confirmation</vt:lpstr>
      <vt:lpstr>1. The Calling of Names</vt:lpstr>
      <vt:lpstr>1. The Calling of Names</vt:lpstr>
      <vt:lpstr>2. The Renewal of Baptismal Promises</vt:lpstr>
      <vt:lpstr>2. The Renewal of Baptismal Promises</vt:lpstr>
      <vt:lpstr>3. The Laying On of Hands</vt:lpstr>
      <vt:lpstr>3. The Laying On of Hands</vt:lpstr>
      <vt:lpstr>4. The Anointing With Chrism</vt:lpstr>
      <vt:lpstr>4. The Anointing With Chrism</vt:lpstr>
      <vt:lpstr>4. The Anointing With Chrism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Rite of Confirmation</dc:title>
  <dc:creator>Damien</dc:creator>
  <cp:lastModifiedBy>Damien</cp:lastModifiedBy>
  <cp:revision>13</cp:revision>
  <dcterms:created xsi:type="dcterms:W3CDTF">2013-04-06T21:41:53Z</dcterms:created>
  <dcterms:modified xsi:type="dcterms:W3CDTF">2019-04-15T14:58:49Z</dcterms:modified>
</cp:coreProperties>
</file>