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0D0C5-A1C6-4316-BCDA-98AD7357912E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A0F68-EC39-4981-94DA-6D9575C74A3E}" type="slidenum">
              <a:rPr lang="en-IE" smtClean="0"/>
              <a:t>‹#›</a:t>
            </a:fld>
            <a:endParaRPr lang="en-I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teacherspayteachers.com/Store/Ramonam-Graphics" TargetMode="External"/><Relationship Id="rId3" Type="http://schemas.openxmlformats.org/officeDocument/2006/relationships/image" Target="../media/image7.png"/><Relationship Id="rId7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acherspayteachers.com/Store/Whimsy-Clips" TargetMode="External"/><Relationship Id="rId5" Type="http://schemas.openxmlformats.org/officeDocument/2006/relationships/image" Target="../media/image8.png"/><Relationship Id="rId4" Type="http://schemas.openxmlformats.org/officeDocument/2006/relationships/hyperlink" Target="https://www.teacherspayteachers.com/Store/Henmama-Desig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635061"/>
            <a:ext cx="7992888" cy="3103100"/>
          </a:xfrm>
        </p:spPr>
        <p:txBody>
          <a:bodyPr/>
          <a:lstStyle/>
          <a:p>
            <a:r>
              <a:rPr lang="en-IE" dirty="0" smtClean="0">
                <a:ln w="28575">
                  <a:solidFill>
                    <a:schemeClr val="accent6">
                      <a:lumMod val="75000"/>
                    </a:schemeClr>
                  </a:solidFill>
                </a:ln>
              </a:rPr>
              <a:t>Symbols of the Holy Spirit</a:t>
            </a:r>
            <a:endParaRPr lang="en-IE" dirty="0">
              <a:ln w="28575"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389412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283968" y="6389412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149529">
            <a:off x="4210497" y="2076433"/>
            <a:ext cx="5031025" cy="346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4014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83568" y="1916832"/>
            <a:ext cx="6997392" cy="38862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IE" sz="3200" i="0" dirty="0">
                <a:latin typeface="+mj-lt"/>
                <a:ea typeface="HelloLori" panose="02000603000000000000" pitchFamily="2" charset="0"/>
              </a:rPr>
              <a:t>A symbol is a shape or a sign that stands for or represents something else. The Bible uses a number of symbols to describe the person and work of the Holy Spirit. These symbols show the nature, character and work of the Holy Spirit.</a:t>
            </a:r>
          </a:p>
          <a:p>
            <a:pPr marL="0" indent="0">
              <a:buNone/>
            </a:pPr>
            <a:endParaRPr lang="en-IE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792088"/>
          </a:xfrm>
        </p:spPr>
        <p:txBody>
          <a:bodyPr>
            <a:noAutofit/>
          </a:bodyPr>
          <a:lstStyle/>
          <a:p>
            <a:r>
              <a:rPr lang="en-IE" sz="4000" dirty="0" smtClean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Symbols of the holy spirit</a:t>
            </a:r>
            <a:endParaRPr lang="en-IE" sz="4000" dirty="0">
              <a:ln w="19050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369726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923928" y="6369726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72200" y="44624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Symbols of the Holy Spirit</a:t>
            </a:r>
            <a:endParaRPr lang="en-IE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43950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683568" y="1412776"/>
            <a:ext cx="5688632" cy="4392488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en-GB" sz="2200" i="0" dirty="0" smtClean="0">
                <a:latin typeface="Arial" panose="020B0604020202020204" pitchFamily="34" charset="0"/>
                <a:cs typeface="Arial" panose="020B0604020202020204" pitchFamily="34" charset="0"/>
              </a:rPr>
              <a:t>Fire gives 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us </a:t>
            </a:r>
            <a:r>
              <a:rPr lang="en-GB" sz="2200" b="1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light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. The Holy Spirit lights up our lives. He shows us the way and helps us to grow. </a:t>
            </a: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hangingPunct="0">
              <a:buNone/>
            </a:pP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hangingPunct="0">
              <a:buNone/>
            </a:pP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Fire gives us </a:t>
            </a:r>
            <a:r>
              <a:rPr lang="en-GB" sz="2200" b="1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warmth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. The Holy Spirit warms our heart so that we are filled with God’s love for those around us. The Holy Spirit helps us to be warm-hearted.</a:t>
            </a: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hangingPunct="0">
              <a:buNone/>
            </a:pP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hangingPunct="0">
              <a:buNone/>
            </a:pP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Fire </a:t>
            </a:r>
            <a:r>
              <a:rPr lang="en-GB" sz="2200" b="1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melts</a:t>
            </a:r>
            <a:r>
              <a:rPr lang="en-GB" sz="2200" i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GB" sz="2200" b="1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moulds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. The Holy Spirit melts our sins and hardness of heart. He moulds us into the new people that God wants us to be - followers of Jesus</a:t>
            </a:r>
            <a:r>
              <a:rPr lang="en-GB" sz="2200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792088"/>
          </a:xfrm>
        </p:spPr>
        <p:txBody>
          <a:bodyPr>
            <a:noAutofit/>
          </a:bodyPr>
          <a:lstStyle/>
          <a:p>
            <a:r>
              <a:rPr lang="en-IE" sz="4000" dirty="0" smtClean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fire</a:t>
            </a:r>
            <a:endParaRPr lang="en-IE" sz="4000" dirty="0">
              <a:ln w="19050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369726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923928" y="6369726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882485"/>
            <a:ext cx="2208375" cy="321678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72200" y="116632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Symbols of the Holy Spirit</a:t>
            </a:r>
            <a:endParaRPr lang="en-IE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29299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3056382" y="1412776"/>
            <a:ext cx="5688632" cy="4392488"/>
          </a:xfrm>
        </p:spPr>
        <p:txBody>
          <a:bodyPr>
            <a:noAutofit/>
          </a:bodyPr>
          <a:lstStyle/>
          <a:p>
            <a:pPr marL="0" indent="0" algn="just" hangingPunct="0">
              <a:buNone/>
            </a:pPr>
            <a:r>
              <a:rPr lang="en-GB" sz="2800" i="0" dirty="0" smtClean="0">
                <a:latin typeface="Arial" panose="020B0604020202020204" pitchFamily="34" charset="0"/>
                <a:cs typeface="Arial" panose="020B0604020202020204" pitchFamily="34" charset="0"/>
              </a:rPr>
              <a:t>Breath </a:t>
            </a:r>
            <a:r>
              <a:rPr lang="en-GB" sz="2800" i="0" dirty="0">
                <a:latin typeface="Arial" panose="020B0604020202020204" pitchFamily="34" charset="0"/>
                <a:cs typeface="Arial" panose="020B0604020202020204" pitchFamily="34" charset="0"/>
              </a:rPr>
              <a:t>is a sign of life. All living things breathe. The Holy Spirit breathes life into us as children of </a:t>
            </a:r>
            <a:r>
              <a:rPr lang="en-GB" sz="2800" i="0" dirty="0" smtClean="0">
                <a:latin typeface="Arial" panose="020B0604020202020204" pitchFamily="34" charset="0"/>
                <a:cs typeface="Arial" panose="020B0604020202020204" pitchFamily="34" charset="0"/>
              </a:rPr>
              <a:t>God.</a:t>
            </a:r>
          </a:p>
          <a:p>
            <a:pPr marL="0" indent="0" algn="just" hangingPunct="0">
              <a:buNone/>
            </a:pPr>
            <a:r>
              <a:rPr lang="en-GB" sz="2800" i="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i="0" dirty="0">
                <a:latin typeface="Arial" panose="020B0604020202020204" pitchFamily="34" charset="0"/>
                <a:cs typeface="Arial" panose="020B0604020202020204" pitchFamily="34" charset="0"/>
              </a:rPr>
              <a:t>Holy Spirit comes first in Baptism. Our physical life begins when we are born. Our spiritual life begins when we are </a:t>
            </a:r>
            <a:r>
              <a:rPr lang="en-GB" sz="2800" i="0" dirty="0" smtClean="0">
                <a:latin typeface="Arial" panose="020B0604020202020204" pitchFamily="34" charset="0"/>
                <a:cs typeface="Arial" panose="020B0604020202020204" pitchFamily="34" charset="0"/>
              </a:rPr>
              <a:t>baptised.</a:t>
            </a:r>
          </a:p>
          <a:p>
            <a:pPr marL="0" indent="0" algn="just" hangingPunct="0">
              <a:buNone/>
            </a:pPr>
            <a:r>
              <a:rPr lang="en-GB" sz="2800" i="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2800" i="0" dirty="0">
                <a:latin typeface="Arial" panose="020B0604020202020204" pitchFamily="34" charset="0"/>
                <a:cs typeface="Arial" panose="020B0604020202020204" pitchFamily="34" charset="0"/>
              </a:rPr>
              <a:t>Holy Spirit breathes new life into us at Confirmation.</a:t>
            </a:r>
            <a:endParaRPr lang="en-IE" sz="280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792088"/>
          </a:xfrm>
        </p:spPr>
        <p:txBody>
          <a:bodyPr>
            <a:noAutofit/>
          </a:bodyPr>
          <a:lstStyle/>
          <a:p>
            <a:r>
              <a:rPr lang="en-IE" sz="4000" dirty="0" smtClean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Breath</a:t>
            </a:r>
            <a:endParaRPr lang="en-IE" sz="4000" dirty="0">
              <a:ln w="19050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369726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923928" y="6369726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89720"/>
            <a:ext cx="2648717" cy="41513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72200" y="116632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Symbols of the Holy Spirit</a:t>
            </a:r>
            <a:endParaRPr lang="en-IE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01571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67544" y="1196752"/>
            <a:ext cx="5688632" cy="5040560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en-GB" sz="2200" i="0" dirty="0" smtClean="0">
                <a:latin typeface="Arial" panose="020B0604020202020204" pitchFamily="34" charset="0"/>
                <a:cs typeface="Arial" panose="020B0604020202020204" pitchFamily="34" charset="0"/>
              </a:rPr>
              <a:t>Wind 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can be </a:t>
            </a:r>
            <a:r>
              <a:rPr lang="en-GB" sz="2200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strong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 sz="2200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powerful</a:t>
            </a:r>
            <a:r>
              <a:rPr lang="en-GB" sz="2200" i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- it can blow ships out at sea. The Holy Spirit can blow us closer to God</a:t>
            </a:r>
            <a:r>
              <a:rPr lang="en-GB" sz="2200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hangingPunct="0">
              <a:buNone/>
            </a:pP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Wind can </a:t>
            </a:r>
            <a:r>
              <a:rPr lang="en-GB" sz="2200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destroy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. The Holy Spirit can destroy sin and evil</a:t>
            </a:r>
            <a:r>
              <a:rPr lang="en-GB" sz="2200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hangingPunct="0">
              <a:buNone/>
            </a:pP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Wind can be </a:t>
            </a:r>
            <a:r>
              <a:rPr lang="en-GB" sz="2200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gentle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 like a summer breeze. The Holy Spirit can be gentle and kind and helps us to be the same</a:t>
            </a:r>
            <a:r>
              <a:rPr lang="en-GB" sz="2200" i="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hangingPunct="0">
              <a:buNone/>
            </a:pP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Wind is </a:t>
            </a:r>
            <a:r>
              <a:rPr lang="en-GB" sz="2200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refreshing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. We feel refreshed when a cool wind blows on a hot summer’s day. The Holy Spirit can refresh us. If we </a:t>
            </a:r>
            <a:r>
              <a:rPr lang="en-GB" sz="2200" i="0" dirty="0" smtClean="0">
                <a:latin typeface="Arial" panose="020B0604020202020204" pitchFamily="34" charset="0"/>
                <a:cs typeface="Arial" panose="020B0604020202020204" pitchFamily="34" charset="0"/>
              </a:rPr>
              <a:t>sin, </a:t>
            </a:r>
            <a:r>
              <a:rPr lang="en-GB" sz="2200" i="0" dirty="0">
                <a:latin typeface="Arial" panose="020B0604020202020204" pitchFamily="34" charset="0"/>
                <a:cs typeface="Arial" panose="020B0604020202020204" pitchFamily="34" charset="0"/>
              </a:rPr>
              <a:t>the Holy Spirit can help us to repent. If we are ill he can heal us. If we are worried or have problems he can help us.</a:t>
            </a: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hangingPunct="0">
              <a:buNone/>
            </a:pPr>
            <a:endParaRPr lang="en-IE" sz="220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792088"/>
          </a:xfrm>
        </p:spPr>
        <p:txBody>
          <a:bodyPr>
            <a:noAutofit/>
          </a:bodyPr>
          <a:lstStyle/>
          <a:p>
            <a:r>
              <a:rPr lang="en-IE" sz="4000" dirty="0" smtClean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wind</a:t>
            </a:r>
            <a:endParaRPr lang="en-IE" sz="4000" dirty="0">
              <a:ln w="19050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369726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923928" y="6369726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621830" y="1556792"/>
            <a:ext cx="3308471" cy="243324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72200" y="116632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Symbols of the Holy Spirit</a:t>
            </a:r>
            <a:endParaRPr lang="en-IE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7683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>
          <a:xfrm>
            <a:off x="4932040" y="1905462"/>
            <a:ext cx="3740966" cy="2952328"/>
          </a:xfrm>
        </p:spPr>
        <p:txBody>
          <a:bodyPr>
            <a:noAutofit/>
          </a:bodyPr>
          <a:lstStyle/>
          <a:p>
            <a:pPr marL="0" indent="0" algn="just" hangingPunct="0">
              <a:buNone/>
            </a:pPr>
            <a:r>
              <a:rPr lang="en-GB" sz="3200" i="0" dirty="0">
                <a:latin typeface="Arial" panose="020B0604020202020204" pitchFamily="34" charset="0"/>
                <a:cs typeface="Arial" panose="020B0604020202020204" pitchFamily="34" charset="0"/>
              </a:rPr>
              <a:t>The dove is a symbol of </a:t>
            </a:r>
            <a:r>
              <a:rPr lang="en-GB" sz="3200" i="0" u="sng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peace</a:t>
            </a:r>
            <a:r>
              <a:rPr lang="en-GB" sz="3200" i="0" dirty="0">
                <a:latin typeface="Arial" panose="020B0604020202020204" pitchFamily="34" charset="0"/>
                <a:cs typeface="Arial" panose="020B0604020202020204" pitchFamily="34" charset="0"/>
              </a:rPr>
              <a:t>. The Holy Spirit brings peace into our </a:t>
            </a:r>
            <a:r>
              <a:rPr lang="en-GB" sz="3200" i="0" dirty="0" smtClean="0">
                <a:latin typeface="Arial" panose="020B0604020202020204" pitchFamily="34" charset="0"/>
                <a:cs typeface="Arial" panose="020B0604020202020204" pitchFamily="34" charset="0"/>
              </a:rPr>
              <a:t>lives.</a:t>
            </a:r>
            <a:endParaRPr lang="en-IE" sz="320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792088"/>
          </a:xfrm>
        </p:spPr>
        <p:txBody>
          <a:bodyPr>
            <a:noAutofit/>
          </a:bodyPr>
          <a:lstStyle/>
          <a:p>
            <a:r>
              <a:rPr lang="en-IE" sz="4000" dirty="0" smtClean="0">
                <a:ln w="19050">
                  <a:solidFill>
                    <a:schemeClr val="tx1"/>
                  </a:solidFill>
                </a:ln>
                <a:solidFill>
                  <a:schemeClr val="accent6">
                    <a:lumMod val="75000"/>
                  </a:schemeClr>
                </a:solidFill>
              </a:rPr>
              <a:t>dove</a:t>
            </a:r>
            <a:endParaRPr lang="en-IE" sz="4000" dirty="0">
              <a:ln w="19050">
                <a:solidFill>
                  <a:schemeClr val="tx1"/>
                </a:solidFill>
              </a:ln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369726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923928" y="6369726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93" y="1484784"/>
            <a:ext cx="3932625" cy="33821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72200" y="116632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Symbols of the Holy Spirit</a:t>
            </a:r>
            <a:endParaRPr lang="en-IE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82675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6369726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923928" y="6369726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411760" y="1042418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latin typeface="HelloAli" panose="02000603000000000000" pitchFamily="2" charset="0"/>
                <a:ea typeface="HelloAli" panose="02000603000000000000" pitchFamily="2" charset="0"/>
              </a:rPr>
              <a:t>Resources used in this file from:</a:t>
            </a:r>
            <a:endParaRPr lang="en-IE" b="1" dirty="0">
              <a:latin typeface="HelloAli" panose="02000603000000000000" pitchFamily="2" charset="0"/>
              <a:ea typeface="HelloAli" panose="02000603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75" y="1754675"/>
            <a:ext cx="1008111" cy="55950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270040" y="1772816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solidFill>
                  <a:schemeClr val="accent2"/>
                </a:solidFill>
                <a:hlinkClick r:id="rId4"/>
              </a:rPr>
              <a:t>https://www.teacherspayteachers.com/Store/Henmama-Designs</a:t>
            </a:r>
            <a:r>
              <a:rPr lang="en-IE" sz="1400" dirty="0" smtClean="0">
                <a:solidFill>
                  <a:schemeClr val="accent2"/>
                </a:solidFill>
              </a:rPr>
              <a:t> </a:t>
            </a:r>
            <a:endParaRPr lang="en-IE" sz="1400" dirty="0">
              <a:solidFill>
                <a:schemeClr val="accent2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8340" y="2557401"/>
            <a:ext cx="725677" cy="72567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247532" y="2658629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hlinkClick r:id="rId6"/>
              </a:rPr>
              <a:t>https://www.teacherspayteachers.com/Store/Whimsy-Clips</a:t>
            </a:r>
            <a:r>
              <a:rPr lang="en-IE" sz="1400" dirty="0" smtClean="0"/>
              <a:t> </a:t>
            </a:r>
            <a:endParaRPr lang="en-IE" sz="1400" dirty="0">
              <a:solidFill>
                <a:schemeClr val="accent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095" y="3381508"/>
            <a:ext cx="1137648" cy="48778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273420" y="3381508"/>
            <a:ext cx="34530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hlinkClick r:id="rId8"/>
              </a:rPr>
              <a:t>https://www.teacherspayteachers.com/Store/Ramonam-Graphics</a:t>
            </a:r>
            <a:endParaRPr lang="en-IE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6372200" y="116632"/>
            <a:ext cx="27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b="1" dirty="0" smtClean="0">
                <a:solidFill>
                  <a:schemeClr val="accent6">
                    <a:lumMod val="50000"/>
                  </a:schemeClr>
                </a:solidFill>
              </a:rPr>
              <a:t>Symbols of the Holy Spirit</a:t>
            </a:r>
            <a:endParaRPr lang="en-IE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43107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Tradeshow</Template>
  <TotalTime>30</TotalTime>
  <Words>367</Words>
  <Application>Microsoft Office PowerPoint</Application>
  <PresentationFormat>On-screen Show 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Tradeshow</vt:lpstr>
      <vt:lpstr>Symbols of the Holy Spirit</vt:lpstr>
      <vt:lpstr>Symbols of the holy spirit</vt:lpstr>
      <vt:lpstr>fire</vt:lpstr>
      <vt:lpstr>Breath</vt:lpstr>
      <vt:lpstr>wind</vt:lpstr>
      <vt:lpstr>dove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Symbols of the Holy Spirit</dc:title>
  <dc:creator>Damien</dc:creator>
  <cp:lastModifiedBy>Damien</cp:lastModifiedBy>
  <cp:revision>6</cp:revision>
  <dcterms:created xsi:type="dcterms:W3CDTF">2019-04-03T20:58:13Z</dcterms:created>
  <dcterms:modified xsi:type="dcterms:W3CDTF">2019-04-15T15:01:24Z</dcterms:modified>
</cp:coreProperties>
</file>