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11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6736727"/>
            <a:ext cx="422775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FC89-AD5A-4DDD-AA64-6073FC615FAB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33A8-1E54-4D03-A29D-387DD1A2E9E8}" type="slidenum">
              <a:rPr lang="en-IE" smtClean="0"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4176388"/>
            <a:ext cx="5381513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975359"/>
            <a:ext cx="4800600" cy="46329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FC89-AD5A-4DDD-AA64-6073FC615FAB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33A8-1E54-4D03-A29D-387DD1A2E9E8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02023"/>
            <a:ext cx="1543050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975360"/>
            <a:ext cx="3621965" cy="65263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FC89-AD5A-4DDD-AA64-6073FC615FAB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33A8-1E54-4D03-A29D-387DD1A2E9E8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FC89-AD5A-4DDD-AA64-6073FC615FAB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33A8-1E54-4D03-A29D-387DD1A2E9E8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975360"/>
            <a:ext cx="4800600" cy="46329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2896864"/>
            <a:ext cx="447500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6143348"/>
            <a:ext cx="4477871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FC89-AD5A-4DDD-AA64-6073FC615FAB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33A8-1E54-4D03-A29D-387DD1A2E9E8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FC89-AD5A-4DDD-AA64-6073FC615FAB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33A8-1E54-4D03-A29D-387DD1A2E9E8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975359"/>
            <a:ext cx="2510028" cy="46329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975360"/>
            <a:ext cx="2510028" cy="46329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867103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865376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FC89-AD5A-4DDD-AA64-6073FC615FAB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33A8-1E54-4D03-A29D-387DD1A2E9E8}" type="slidenum">
              <a:rPr lang="en-IE" smtClean="0"/>
              <a:t>‹#›</a:t>
            </a:fld>
            <a:endParaRPr lang="en-IE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FC89-AD5A-4DDD-AA64-6073FC615FAB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33A8-1E54-4D03-A29D-387DD1A2E9E8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FC89-AD5A-4DDD-AA64-6073FC615FAB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33A8-1E54-4D03-A29D-387DD1A2E9E8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2946401"/>
            <a:ext cx="2727064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975360"/>
            <a:ext cx="3012814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4663736"/>
            <a:ext cx="2541495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FC89-AD5A-4DDD-AA64-6073FC615FAB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33A8-1E54-4D03-A29D-387DD1A2E9E8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524000"/>
            <a:ext cx="3086100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347315"/>
            <a:ext cx="2770586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FFC89-AD5A-4DDD-AA64-6073FC615FAB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33A8-1E54-4D03-A29D-387DD1A2E9E8}" type="slidenum">
              <a:rPr lang="en-IE" smtClean="0"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5952561"/>
            <a:ext cx="4787654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68580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5829557"/>
            <a:ext cx="4884383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6347"/>
            <a:ext cx="480060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29601"/>
            <a:ext cx="1885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AFFFC89-AD5A-4DDD-AA64-6073FC615FAB}" type="datetimeFigureOut">
              <a:rPr lang="en-IE" smtClean="0"/>
              <a:t>15/04/2019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229601"/>
            <a:ext cx="251460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229601"/>
            <a:ext cx="1371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57533A8-1E54-4D03-A29D-387DD1A2E9E8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cover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teacherspayteachers.com/Store/Henmama-Designs" TargetMode="Externa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4744" y="1187624"/>
            <a:ext cx="4536504" cy="2808312"/>
          </a:xfrm>
        </p:spPr>
        <p:txBody>
          <a:bodyPr/>
          <a:lstStyle/>
          <a:p>
            <a:pPr marL="182880" indent="0" algn="ctr">
              <a:buNone/>
            </a:pPr>
            <a:r>
              <a:rPr lang="en-IE" sz="8000" dirty="0" smtClean="0"/>
              <a:t>The Bishop</a:t>
            </a:r>
            <a:endParaRPr lang="en-IE" sz="8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659" y="8748464"/>
            <a:ext cx="1145229" cy="316370"/>
          </a:xfrm>
          <a:prstGeom prst="rect">
            <a:avLst/>
          </a:prstGeom>
          <a:ln w="38100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420888" y="8748464"/>
            <a:ext cx="3456384" cy="276999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3067" y="4481072"/>
            <a:ext cx="2760144" cy="3714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5774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720" y="107504"/>
            <a:ext cx="4884383" cy="1524000"/>
          </a:xfrm>
        </p:spPr>
        <p:txBody>
          <a:bodyPr/>
          <a:lstStyle/>
          <a:p>
            <a:pPr marL="0" indent="0" algn="l">
              <a:buNone/>
            </a:pPr>
            <a:r>
              <a:rPr lang="en-IE" dirty="0" smtClean="0"/>
              <a:t>What is a Bishop?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80728" y="2123728"/>
            <a:ext cx="4800600" cy="5184576"/>
          </a:xfrm>
        </p:spPr>
        <p:txBody>
          <a:bodyPr/>
          <a:lstStyle/>
          <a:p>
            <a:pPr marL="45720" indent="0" algn="just">
              <a:buNone/>
            </a:pPr>
            <a:r>
              <a:rPr lang="en-IE" dirty="0" smtClean="0"/>
              <a:t>A Bishop is nominated by the Pope to take up his position. He is ordained by a minimum of two other bishops. A Bishop is in charge of a large area, usually called a Diocese.</a:t>
            </a:r>
          </a:p>
          <a:p>
            <a:pPr marL="45720" indent="0" algn="just">
              <a:buNone/>
            </a:pPr>
            <a:endParaRPr lang="en-IE" dirty="0" smtClean="0"/>
          </a:p>
          <a:p>
            <a:pPr marL="45720" indent="0" algn="just">
              <a:buNone/>
            </a:pPr>
            <a:r>
              <a:rPr lang="en-IE" dirty="0" smtClean="0"/>
              <a:t>A Bishop is not answerable to other Bishops – he is only answerable to the Pope. </a:t>
            </a:r>
          </a:p>
          <a:p>
            <a:pPr marL="45720" indent="0" algn="just">
              <a:buNone/>
            </a:pPr>
            <a:endParaRPr lang="en-IE" dirty="0"/>
          </a:p>
          <a:p>
            <a:pPr marL="45720" indent="0" algn="just">
              <a:buNone/>
            </a:pPr>
            <a:r>
              <a:rPr lang="en-IE" dirty="0" smtClean="0"/>
              <a:t>There are 26 Bishops in Ireland, including four Archbishops.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659" y="8748464"/>
            <a:ext cx="1145229" cy="316370"/>
          </a:xfrm>
          <a:prstGeom prst="rect">
            <a:avLst/>
          </a:prstGeom>
          <a:ln w="38100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420888" y="8748464"/>
            <a:ext cx="3456384" cy="276999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775" y="6948264"/>
            <a:ext cx="2474216" cy="16651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73216" y="10750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1600" b="1" dirty="0" smtClean="0">
                <a:solidFill>
                  <a:schemeClr val="accent6"/>
                </a:solidFill>
              </a:rPr>
              <a:t>The Bishop</a:t>
            </a:r>
            <a:endParaRPr lang="en-IE" sz="16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2053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720" y="107504"/>
            <a:ext cx="4884383" cy="1524000"/>
          </a:xfrm>
        </p:spPr>
        <p:txBody>
          <a:bodyPr/>
          <a:lstStyle/>
          <a:p>
            <a:pPr marL="0" indent="0" algn="l">
              <a:buNone/>
            </a:pPr>
            <a:r>
              <a:rPr lang="en-IE" dirty="0" smtClean="0"/>
              <a:t>What does a Bishop do?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80728" y="2123728"/>
            <a:ext cx="4800600" cy="5184576"/>
          </a:xfrm>
        </p:spPr>
        <p:txBody>
          <a:bodyPr>
            <a:normAutofit lnSpcReduction="10000"/>
          </a:bodyPr>
          <a:lstStyle/>
          <a:p>
            <a:pPr marL="45720" indent="0" algn="just">
              <a:buNone/>
            </a:pPr>
            <a:r>
              <a:rPr lang="en-IE" dirty="0" smtClean="0"/>
              <a:t>The job of a Bishop is a very busy one. He carries out many important jobs including:</a:t>
            </a:r>
          </a:p>
          <a:p>
            <a:pPr algn="just"/>
            <a:r>
              <a:rPr lang="en-IE" dirty="0" smtClean="0"/>
              <a:t>Confirming young adults in their faith by the Laying on of Hands at Confirmation</a:t>
            </a:r>
          </a:p>
          <a:p>
            <a:pPr algn="just"/>
            <a:r>
              <a:rPr lang="en-IE" dirty="0" smtClean="0"/>
              <a:t>Blessing the holy oils used in churches throughout the diocese</a:t>
            </a:r>
          </a:p>
          <a:p>
            <a:pPr algn="just"/>
            <a:r>
              <a:rPr lang="en-IE" dirty="0" smtClean="0"/>
              <a:t>Overseeing all of the churches in the diocese</a:t>
            </a:r>
          </a:p>
          <a:p>
            <a:pPr algn="just"/>
            <a:r>
              <a:rPr lang="en-IE" dirty="0" smtClean="0"/>
              <a:t>Representing the diocese at Bishops’ Conferences</a:t>
            </a:r>
          </a:p>
          <a:p>
            <a:pPr algn="just"/>
            <a:r>
              <a:rPr lang="en-IE" dirty="0" smtClean="0"/>
              <a:t>Heading the central administration of all of the churches in the diocese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659" y="8748464"/>
            <a:ext cx="1145229" cy="316370"/>
          </a:xfrm>
          <a:prstGeom prst="rect">
            <a:avLst/>
          </a:prstGeom>
          <a:ln w="38100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420888" y="8748464"/>
            <a:ext cx="3456384" cy="276999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775" y="6948264"/>
            <a:ext cx="2474216" cy="16651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73216" y="10750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1600" b="1" dirty="0" smtClean="0">
                <a:solidFill>
                  <a:schemeClr val="accent6"/>
                </a:solidFill>
              </a:rPr>
              <a:t>The Bishop</a:t>
            </a:r>
            <a:endParaRPr lang="en-IE" sz="16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56044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659" y="8748464"/>
            <a:ext cx="1145229" cy="316370"/>
          </a:xfrm>
          <a:prstGeom prst="rect">
            <a:avLst/>
          </a:prstGeom>
          <a:ln w="38100"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2420888" y="8748464"/>
            <a:ext cx="3456384" cy="276999"/>
          </a:xfrm>
          <a:prstGeom prst="rect">
            <a:avLst/>
          </a:prstGeom>
          <a:solidFill>
            <a:schemeClr val="bg1">
              <a:alpha val="0"/>
            </a:schemeClr>
          </a:solidFill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IE" sz="1200" b="1" dirty="0" smtClean="0"/>
              <a:t>© Seomra </a:t>
            </a:r>
            <a:r>
              <a:rPr lang="en-IE" sz="1200" b="1" dirty="0" err="1" smtClean="0"/>
              <a:t>Ranga</a:t>
            </a:r>
            <a:r>
              <a:rPr lang="en-IE" sz="1200" b="1" dirty="0" smtClean="0"/>
              <a:t> 2019 www.seomraranga.com</a:t>
            </a:r>
            <a:endParaRPr lang="en-IE" sz="12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775" y="6948264"/>
            <a:ext cx="2474216" cy="166512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73216" y="107504"/>
            <a:ext cx="12961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IE" sz="1600" b="1" dirty="0" smtClean="0">
                <a:solidFill>
                  <a:schemeClr val="accent6"/>
                </a:solidFill>
              </a:rPr>
              <a:t>The Bishop</a:t>
            </a:r>
            <a:endParaRPr lang="en-IE" sz="1600" b="1" dirty="0">
              <a:solidFill>
                <a:schemeClr val="accent6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8761" y="4139952"/>
            <a:ext cx="1008111" cy="55950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276872" y="4158093"/>
            <a:ext cx="36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400" dirty="0" smtClean="0">
                <a:solidFill>
                  <a:schemeClr val="accent2"/>
                </a:solidFill>
                <a:hlinkClick r:id="rId5"/>
              </a:rPr>
              <a:t>https://www.teacherspayteachers.com/Store/Henmama-Designs</a:t>
            </a:r>
            <a:r>
              <a:rPr lang="en-IE" sz="1400" dirty="0" smtClean="0">
                <a:solidFill>
                  <a:schemeClr val="accent2"/>
                </a:solidFill>
              </a:rPr>
              <a:t> </a:t>
            </a:r>
            <a:endParaRPr lang="en-IE" sz="1400" dirty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67130" y="2843808"/>
            <a:ext cx="44644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b="1" dirty="0" smtClean="0">
                <a:latin typeface="Calibri" panose="020F0502020204030204" pitchFamily="34" charset="0"/>
                <a:ea typeface="HelloAli" panose="02000603000000000000" pitchFamily="2" charset="0"/>
              </a:rPr>
              <a:t>Resources used in this file from:</a:t>
            </a:r>
            <a:endParaRPr lang="en-IE" b="1" dirty="0">
              <a:latin typeface="Calibri" panose="020F0502020204030204" pitchFamily="34" charset="0"/>
              <a:ea typeface="HelloAli" panose="02000603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20886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146</TotalTime>
  <Words>186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Slipstream</vt:lpstr>
      <vt:lpstr>The Bishop</vt:lpstr>
      <vt:lpstr>What is a Bishop?</vt:lpstr>
      <vt:lpstr>What does a Bishop do?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Bishop</dc:title>
  <dc:creator>Damien</dc:creator>
  <cp:lastModifiedBy>Damien</cp:lastModifiedBy>
  <cp:revision>5</cp:revision>
  <dcterms:created xsi:type="dcterms:W3CDTF">2019-04-15T17:00:30Z</dcterms:created>
  <dcterms:modified xsi:type="dcterms:W3CDTF">2019-04-15T19:27:21Z</dcterms:modified>
</cp:coreProperties>
</file>