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0" r:id="rId3"/>
    <p:sldId id="257" r:id="rId4"/>
    <p:sldId id="261" r:id="rId5"/>
    <p:sldId id="258" r:id="rId6"/>
    <p:sldId id="259" r:id="rId7"/>
    <p:sldId id="262" r:id="rId8"/>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112" y="-12"/>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5155893"/>
            <a:ext cx="6858000" cy="3988107"/>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6858000" cy="5155893"/>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105346" y="6736727"/>
            <a:ext cx="4227758" cy="117615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103795-E7F1-4132-AEEA-D90B22D78E0E}"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4DC0DC6-F3D5-4D0B-A1B0-CF87280860ED}" type="slidenum">
              <a:rPr lang="en-IE" smtClean="0"/>
              <a:t>‹#›</a:t>
            </a:fld>
            <a:endParaRPr lang="en-IE"/>
          </a:p>
        </p:txBody>
      </p:sp>
      <p:sp>
        <p:nvSpPr>
          <p:cNvPr id="2" name="Title 1"/>
          <p:cNvSpPr>
            <a:spLocks noGrp="1"/>
          </p:cNvSpPr>
          <p:nvPr>
            <p:ph type="ctrTitle"/>
          </p:nvPr>
        </p:nvSpPr>
        <p:spPr>
          <a:xfrm>
            <a:off x="613186" y="4176388"/>
            <a:ext cx="5381513" cy="2390889"/>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ransition spd="slow">
    <p:pull/>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428750" y="975359"/>
            <a:ext cx="4800600" cy="46329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103795-E7F1-4132-AEEA-D90B22D78E0E}"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4DC0DC6-F3D5-4D0B-A1B0-CF87280860ED}"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9" y="502023"/>
            <a:ext cx="1543050" cy="6984452"/>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2493085" y="975360"/>
            <a:ext cx="3621965" cy="652630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103795-E7F1-4132-AEEA-D90B22D78E0E}"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4DC0DC6-F3D5-4D0B-A1B0-CF87280860ED}"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B103795-E7F1-4132-AEEA-D90B22D78E0E}"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4DC0DC6-F3D5-4D0B-A1B0-CF87280860ED}" type="slidenum">
              <a:rPr lang="en-IE" smtClean="0"/>
              <a:t>‹#›</a:t>
            </a:fld>
            <a:endParaRPr lang="en-IE"/>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857250" y="975360"/>
            <a:ext cx="4800600" cy="4632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pul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5155893"/>
            <a:ext cx="6858000" cy="3988107"/>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6858000" cy="515589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896" y="2896864"/>
            <a:ext cx="4475000" cy="3231128"/>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516828" y="6143348"/>
            <a:ext cx="4477871" cy="1113947"/>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103795-E7F1-4132-AEEA-D90B22D78E0E}"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4DC0DC6-F3D5-4D0B-A1B0-CF87280860ED}"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B103795-E7F1-4132-AEEA-D90B22D78E0E}"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4DC0DC6-F3D5-4D0B-A1B0-CF87280860ED}" type="slidenum">
              <a:rPr lang="en-IE" smtClean="0"/>
              <a:t>‹#›</a:t>
            </a:fld>
            <a:endParaRPr lang="en-IE"/>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857249" y="975359"/>
            <a:ext cx="2510028" cy="4632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3483864" y="975360"/>
            <a:ext cx="2510028" cy="46329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pull/>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57250" y="975360"/>
            <a:ext cx="2510028" cy="853016"/>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7335" y="1867103"/>
            <a:ext cx="2510028" cy="36576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85477" y="975360"/>
            <a:ext cx="2510028" cy="853016"/>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3483769" y="1865376"/>
            <a:ext cx="2510028" cy="36576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103795-E7F1-4132-AEEA-D90B22D78E0E}" type="datetimeFigureOut">
              <a:rPr lang="en-IE" smtClean="0"/>
              <a:t>15/04/2019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4DC0DC6-F3D5-4D0B-A1B0-CF87280860ED}" type="slidenum">
              <a:rPr lang="en-IE" smtClean="0"/>
              <a:t>‹#›</a:t>
            </a:fld>
            <a:endParaRPr lang="en-IE"/>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ransition spd="slow">
    <p:pull/>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103795-E7F1-4132-AEEA-D90B22D78E0E}" type="datetimeFigureOut">
              <a:rPr lang="en-IE" smtClean="0"/>
              <a:t>15/04/2019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4DC0DC6-F3D5-4D0B-A1B0-CF87280860ED}"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03795-E7F1-4132-AEEA-D90B22D78E0E}" type="datetimeFigureOut">
              <a:rPr lang="en-IE" smtClean="0"/>
              <a:t>15/04/2019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4DC0DC6-F3D5-4D0B-A1B0-CF87280860ED}"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322" y="2946401"/>
            <a:ext cx="2727064" cy="1677991"/>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445137" y="975360"/>
            <a:ext cx="3012814" cy="6526307"/>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06824" y="4663736"/>
            <a:ext cx="2541495" cy="285269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103795-E7F1-4132-AEEA-D90B22D78E0E}"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4DC0DC6-F3D5-4D0B-A1B0-CF87280860ED}" type="slidenum">
              <a:rPr lang="en-IE" smtClean="0"/>
              <a:t>‹#›</a:t>
            </a:fld>
            <a:endParaRPr lang="en-IE"/>
          </a:p>
        </p:txBody>
      </p:sp>
    </p:spTree>
  </p:cSld>
  <p:clrMapOvr>
    <a:masterClrMapping/>
  </p:clrMapOvr>
  <p:transition spd="slow">
    <p:pull/>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55893"/>
            <a:ext cx="6858000" cy="3988107"/>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6858000" cy="5155893"/>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353641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2133600"/>
            <a:ext cx="6858000" cy="68072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356381" y="1524000"/>
            <a:ext cx="3086100" cy="4170408"/>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58415" y="1347315"/>
            <a:ext cx="2770586" cy="2884027"/>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103795-E7F1-4132-AEEA-D90B22D78E0E}"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4DC0DC6-F3D5-4D0B-A1B0-CF87280860ED}" type="slidenum">
              <a:rPr lang="en-IE" smtClean="0"/>
              <a:t>‹#›</a:t>
            </a:fld>
            <a:endParaRPr lang="en-IE"/>
          </a:p>
        </p:txBody>
      </p:sp>
      <p:sp>
        <p:nvSpPr>
          <p:cNvPr id="2" name="Title 1"/>
          <p:cNvSpPr>
            <a:spLocks noGrp="1"/>
          </p:cNvSpPr>
          <p:nvPr>
            <p:ph type="title"/>
          </p:nvPr>
        </p:nvSpPr>
        <p:spPr>
          <a:xfrm>
            <a:off x="545451" y="5952561"/>
            <a:ext cx="4787654" cy="1524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ransition spd="slow">
    <p:pull/>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6807200"/>
            <a:ext cx="6858000" cy="23368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6858000" cy="68072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024405"/>
            <a:ext cx="6858000" cy="3048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2133600"/>
            <a:ext cx="6858000" cy="68072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44967" y="5829557"/>
            <a:ext cx="4884383" cy="1524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0" y="976347"/>
            <a:ext cx="4800600" cy="46329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629150" y="8229601"/>
            <a:ext cx="1885950" cy="486833"/>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6B103795-E7F1-4132-AEEA-D90B22D78E0E}" type="datetimeFigureOut">
              <a:rPr lang="en-IE" smtClean="0"/>
              <a:t>15/04/2019</a:t>
            </a:fld>
            <a:endParaRPr lang="en-IE"/>
          </a:p>
        </p:txBody>
      </p:sp>
      <p:sp>
        <p:nvSpPr>
          <p:cNvPr id="5" name="Footer Placeholder 4"/>
          <p:cNvSpPr>
            <a:spLocks noGrp="1"/>
          </p:cNvSpPr>
          <p:nvPr>
            <p:ph type="ftr" sz="quarter" idx="3"/>
          </p:nvPr>
        </p:nvSpPr>
        <p:spPr>
          <a:xfrm>
            <a:off x="342900" y="8229601"/>
            <a:ext cx="2514601" cy="486833"/>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IE"/>
          </a:p>
        </p:txBody>
      </p:sp>
      <p:sp>
        <p:nvSpPr>
          <p:cNvPr id="6" name="Slide Number Placeholder 5"/>
          <p:cNvSpPr>
            <a:spLocks noGrp="1"/>
          </p:cNvSpPr>
          <p:nvPr>
            <p:ph type="sldNum" sz="quarter" idx="4"/>
          </p:nvPr>
        </p:nvSpPr>
        <p:spPr>
          <a:xfrm>
            <a:off x="2857500" y="8229601"/>
            <a:ext cx="1371600" cy="486833"/>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24DC0DC6-F3D5-4D0B-A1B0-CF87280860ED}" type="slidenum">
              <a:rPr lang="en-IE" smtClean="0"/>
              <a:t>‹#›</a:t>
            </a:fld>
            <a:endParaRPr lang="en-IE"/>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pull/>
  </p:transition>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teacherspayteachers.com/Store/Henmama-Desig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0688" y="1619672"/>
            <a:ext cx="5381513" cy="4011501"/>
          </a:xfrm>
        </p:spPr>
        <p:txBody>
          <a:bodyPr/>
          <a:lstStyle/>
          <a:p>
            <a:pPr marL="182880" indent="0">
              <a:buNone/>
            </a:pPr>
            <a:r>
              <a:rPr lang="en-IE" sz="6600" dirty="0" smtClean="0"/>
              <a:t>Virtues of the Holy Spirit</a:t>
            </a:r>
            <a:endParaRPr lang="en-IE" sz="6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659" y="8748464"/>
            <a:ext cx="1145229" cy="316370"/>
          </a:xfrm>
          <a:prstGeom prst="rect">
            <a:avLst/>
          </a:prstGeom>
          <a:ln w="38100">
            <a:noFill/>
          </a:ln>
        </p:spPr>
      </p:pic>
      <p:sp>
        <p:nvSpPr>
          <p:cNvPr id="5" name="TextBox 4"/>
          <p:cNvSpPr txBox="1"/>
          <p:nvPr/>
        </p:nvSpPr>
        <p:spPr>
          <a:xfrm>
            <a:off x="2420888" y="8748464"/>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11854" y="5292080"/>
            <a:ext cx="3477775" cy="2392685"/>
          </a:xfrm>
          <a:prstGeom prst="rect">
            <a:avLst/>
          </a:prstGeom>
        </p:spPr>
      </p:pic>
    </p:spTree>
    <p:extLst>
      <p:ext uri="{BB962C8B-B14F-4D97-AF65-F5344CB8AC3E}">
        <p14:creationId xmlns:p14="http://schemas.microsoft.com/office/powerpoint/2010/main" val="2631295439"/>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6792" y="565689"/>
            <a:ext cx="4884383" cy="1524000"/>
          </a:xfrm>
        </p:spPr>
        <p:txBody>
          <a:bodyPr/>
          <a:lstStyle/>
          <a:p>
            <a:pPr marL="0" indent="0">
              <a:buNone/>
            </a:pPr>
            <a:r>
              <a:rPr lang="en-IE" dirty="0" smtClean="0"/>
              <a:t>What are the Virtues?</a:t>
            </a:r>
            <a:endParaRPr lang="en-IE" dirty="0"/>
          </a:p>
        </p:txBody>
      </p:sp>
      <p:sp>
        <p:nvSpPr>
          <p:cNvPr id="3" name="Content Placeholder 2"/>
          <p:cNvSpPr>
            <a:spLocks noGrp="1"/>
          </p:cNvSpPr>
          <p:nvPr>
            <p:ph sz="quarter" idx="13"/>
          </p:nvPr>
        </p:nvSpPr>
        <p:spPr>
          <a:xfrm>
            <a:off x="764704" y="3131840"/>
            <a:ext cx="5544616" cy="4632960"/>
          </a:xfrm>
        </p:spPr>
        <p:txBody>
          <a:bodyPr/>
          <a:lstStyle/>
          <a:p>
            <a:pPr marL="45720" indent="0" algn="just">
              <a:buNone/>
            </a:pPr>
            <a:r>
              <a:rPr lang="en-IE" sz="2800" dirty="0"/>
              <a:t>The three theological virtues </a:t>
            </a:r>
            <a:r>
              <a:rPr lang="en-IE" sz="2800" dirty="0" smtClean="0"/>
              <a:t>are:</a:t>
            </a:r>
          </a:p>
          <a:p>
            <a:pPr algn="ctr"/>
            <a:r>
              <a:rPr lang="en-IE" sz="2800" b="1" dirty="0" smtClean="0"/>
              <a:t>Faith</a:t>
            </a:r>
          </a:p>
          <a:p>
            <a:pPr algn="ctr"/>
            <a:r>
              <a:rPr lang="en-IE" sz="2800" b="1" dirty="0" smtClean="0"/>
              <a:t>Hope</a:t>
            </a:r>
          </a:p>
          <a:p>
            <a:pPr algn="ctr"/>
            <a:r>
              <a:rPr lang="en-IE" sz="2800" b="1" dirty="0" smtClean="0"/>
              <a:t>Charity</a:t>
            </a:r>
          </a:p>
          <a:p>
            <a:pPr marL="45720" indent="0" algn="just">
              <a:buNone/>
            </a:pPr>
            <a:endParaRPr lang="en-IE" dirty="0"/>
          </a:p>
          <a:p>
            <a:pPr marL="45720" indent="0" algn="just">
              <a:buNone/>
            </a:pPr>
            <a:r>
              <a:rPr lang="en-IE" b="1" i="1" dirty="0" smtClean="0"/>
              <a:t>“So </a:t>
            </a:r>
            <a:r>
              <a:rPr lang="en-IE" b="1" i="1" dirty="0"/>
              <a:t>there abide faith, hope, and charity, these three; but the greatest of these is </a:t>
            </a:r>
            <a:r>
              <a:rPr lang="en-IE" b="1" i="1" dirty="0" smtClean="0"/>
              <a:t>charity”. </a:t>
            </a:r>
            <a:r>
              <a:rPr lang="en-IE" b="1" i="1" dirty="0"/>
              <a:t>(I Corinthians 13:13)</a:t>
            </a:r>
            <a:endParaRPr lang="en-IE"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659" y="8748464"/>
            <a:ext cx="1145229" cy="316370"/>
          </a:xfrm>
          <a:prstGeom prst="rect">
            <a:avLst/>
          </a:prstGeom>
          <a:ln w="38100">
            <a:noFill/>
          </a:ln>
        </p:spPr>
      </p:pic>
      <p:sp>
        <p:nvSpPr>
          <p:cNvPr id="5" name="TextBox 4"/>
          <p:cNvSpPr txBox="1"/>
          <p:nvPr/>
        </p:nvSpPr>
        <p:spPr>
          <a:xfrm>
            <a:off x="2420888" y="8748464"/>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8960077">
            <a:off x="336803" y="559804"/>
            <a:ext cx="2232248" cy="1535771"/>
          </a:xfrm>
          <a:prstGeom prst="rect">
            <a:avLst/>
          </a:prstGeom>
        </p:spPr>
      </p:pic>
      <p:sp>
        <p:nvSpPr>
          <p:cNvPr id="7" name="TextBox 6"/>
          <p:cNvSpPr txBox="1"/>
          <p:nvPr/>
        </p:nvSpPr>
        <p:spPr>
          <a:xfrm>
            <a:off x="4077072" y="107504"/>
            <a:ext cx="2592288" cy="338554"/>
          </a:xfrm>
          <a:prstGeom prst="rect">
            <a:avLst/>
          </a:prstGeom>
          <a:noFill/>
        </p:spPr>
        <p:txBody>
          <a:bodyPr wrap="square" rtlCol="0">
            <a:spAutoFit/>
          </a:bodyPr>
          <a:lstStyle/>
          <a:p>
            <a:pPr algn="r"/>
            <a:r>
              <a:rPr lang="en-IE" sz="1600" b="1" dirty="0" smtClean="0">
                <a:solidFill>
                  <a:schemeClr val="accent6"/>
                </a:solidFill>
              </a:rPr>
              <a:t>Virtues of the Holy Spirit</a:t>
            </a:r>
            <a:endParaRPr lang="en-IE" sz="1600" b="1" dirty="0">
              <a:solidFill>
                <a:schemeClr val="accent6"/>
              </a:solidFill>
            </a:endParaRPr>
          </a:p>
        </p:txBody>
      </p:sp>
    </p:spTree>
    <p:extLst>
      <p:ext uri="{BB962C8B-B14F-4D97-AF65-F5344CB8AC3E}">
        <p14:creationId xmlns:p14="http://schemas.microsoft.com/office/powerpoint/2010/main" val="4180768288"/>
      </p:ext>
    </p:extLst>
  </p:cSld>
  <p:clrMapOvr>
    <a:masterClrMapping/>
  </p:clrMapOvr>
  <p:transition spd="slow">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4704" y="611560"/>
            <a:ext cx="4884383" cy="1524000"/>
          </a:xfrm>
        </p:spPr>
        <p:txBody>
          <a:bodyPr/>
          <a:lstStyle/>
          <a:p>
            <a:pPr marL="0" indent="0">
              <a:buNone/>
            </a:pPr>
            <a:r>
              <a:rPr lang="en-IE" dirty="0" smtClean="0"/>
              <a:t>What are Virtues?</a:t>
            </a:r>
            <a:endParaRPr lang="en-IE" dirty="0"/>
          </a:p>
        </p:txBody>
      </p:sp>
      <p:sp>
        <p:nvSpPr>
          <p:cNvPr id="3" name="Content Placeholder 2"/>
          <p:cNvSpPr>
            <a:spLocks noGrp="1"/>
          </p:cNvSpPr>
          <p:nvPr>
            <p:ph sz="quarter" idx="13"/>
          </p:nvPr>
        </p:nvSpPr>
        <p:spPr>
          <a:xfrm>
            <a:off x="764704" y="3131840"/>
            <a:ext cx="5544616" cy="4632960"/>
          </a:xfrm>
        </p:spPr>
        <p:txBody>
          <a:bodyPr>
            <a:normAutofit fontScale="92500" lnSpcReduction="20000"/>
          </a:bodyPr>
          <a:lstStyle/>
          <a:p>
            <a:pPr marL="45720" indent="0" algn="just">
              <a:lnSpc>
                <a:spcPct val="110000"/>
              </a:lnSpc>
              <a:buNone/>
            </a:pPr>
            <a:r>
              <a:rPr lang="en-IE" b="1" dirty="0"/>
              <a:t>The theological virtues of faith, hope and charity are the basis on which the Christian's moral life is based. By the power of the Holy Spirit, they guide the living Christian in the </a:t>
            </a:r>
            <a:r>
              <a:rPr lang="en-IE" b="1" dirty="0" smtClean="0"/>
              <a:t>righteousness of God.</a:t>
            </a:r>
            <a:r>
              <a:rPr lang="en-IE" b="1" dirty="0"/>
              <a:t/>
            </a:r>
            <a:br>
              <a:rPr lang="en-IE" b="1" dirty="0"/>
            </a:br>
            <a:r>
              <a:rPr lang="en-IE" b="1" dirty="0"/>
              <a:t/>
            </a:r>
            <a:br>
              <a:rPr lang="en-IE" b="1" dirty="0"/>
            </a:br>
            <a:r>
              <a:rPr lang="en-IE" b="1" dirty="0" smtClean="0"/>
              <a:t>These </a:t>
            </a:r>
            <a:r>
              <a:rPr lang="en-IE" b="1" dirty="0"/>
              <a:t>virtues give the Christian life and form </a:t>
            </a:r>
            <a:r>
              <a:rPr lang="en-IE" b="1" dirty="0" smtClean="0"/>
              <a:t>his/her </a:t>
            </a:r>
            <a:r>
              <a:rPr lang="en-IE" b="1" dirty="0"/>
              <a:t>special character. God </a:t>
            </a:r>
            <a:r>
              <a:rPr lang="en-IE" b="1" dirty="0" smtClean="0"/>
              <a:t>instils </a:t>
            </a:r>
            <a:r>
              <a:rPr lang="en-IE" b="1" dirty="0"/>
              <a:t>these virtues in the soul of the faithful to permit them to behave as His children to become worthy of eternal </a:t>
            </a:r>
            <a:r>
              <a:rPr lang="en-IE" b="1" dirty="0" smtClean="0"/>
              <a:t>life.</a:t>
            </a:r>
          </a:p>
          <a:p>
            <a:pPr marL="45720" indent="0" algn="just">
              <a:lnSpc>
                <a:spcPct val="110000"/>
              </a:lnSpc>
              <a:buNone/>
            </a:pPr>
            <a:endParaRPr lang="en-IE" b="1" dirty="0"/>
          </a:p>
          <a:p>
            <a:pPr marL="45720" indent="0" algn="just">
              <a:lnSpc>
                <a:spcPct val="110000"/>
              </a:lnSpc>
              <a:buNone/>
            </a:pPr>
            <a:r>
              <a:rPr lang="en-IE" b="1" dirty="0" smtClean="0"/>
              <a:t>These </a:t>
            </a:r>
            <a:r>
              <a:rPr lang="en-IE" b="1" dirty="0"/>
              <a:t>virtues are a reflection of the presence and action of the Holy Spirit within the Christian.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659" y="8748464"/>
            <a:ext cx="1145229" cy="316370"/>
          </a:xfrm>
          <a:prstGeom prst="rect">
            <a:avLst/>
          </a:prstGeom>
          <a:ln w="38100">
            <a:noFill/>
          </a:ln>
        </p:spPr>
      </p:pic>
      <p:sp>
        <p:nvSpPr>
          <p:cNvPr id="5" name="TextBox 4"/>
          <p:cNvSpPr txBox="1"/>
          <p:nvPr/>
        </p:nvSpPr>
        <p:spPr>
          <a:xfrm>
            <a:off x="2420888" y="8748464"/>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8960077">
            <a:off x="336803" y="559804"/>
            <a:ext cx="2232248" cy="1535771"/>
          </a:xfrm>
          <a:prstGeom prst="rect">
            <a:avLst/>
          </a:prstGeom>
        </p:spPr>
      </p:pic>
      <p:sp>
        <p:nvSpPr>
          <p:cNvPr id="7" name="TextBox 6"/>
          <p:cNvSpPr txBox="1"/>
          <p:nvPr/>
        </p:nvSpPr>
        <p:spPr>
          <a:xfrm>
            <a:off x="4077072" y="107504"/>
            <a:ext cx="2592288" cy="338554"/>
          </a:xfrm>
          <a:prstGeom prst="rect">
            <a:avLst/>
          </a:prstGeom>
          <a:noFill/>
        </p:spPr>
        <p:txBody>
          <a:bodyPr wrap="square" rtlCol="0">
            <a:spAutoFit/>
          </a:bodyPr>
          <a:lstStyle/>
          <a:p>
            <a:pPr algn="r"/>
            <a:r>
              <a:rPr lang="en-IE" sz="1600" b="1" dirty="0" smtClean="0">
                <a:solidFill>
                  <a:schemeClr val="accent6"/>
                </a:solidFill>
              </a:rPr>
              <a:t>Virtues of the Holy Spirit</a:t>
            </a:r>
            <a:endParaRPr lang="en-IE" sz="1600" b="1" dirty="0">
              <a:solidFill>
                <a:schemeClr val="accent6"/>
              </a:solidFill>
            </a:endParaRPr>
          </a:p>
        </p:txBody>
      </p:sp>
    </p:spTree>
    <p:extLst>
      <p:ext uri="{BB962C8B-B14F-4D97-AF65-F5344CB8AC3E}">
        <p14:creationId xmlns:p14="http://schemas.microsoft.com/office/powerpoint/2010/main" val="3553746660"/>
      </p:ext>
    </p:extLst>
  </p:cSld>
  <p:clrMapOvr>
    <a:masterClrMapping/>
  </p:clrMapOvr>
  <p:transition spd="slow">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2927" y="565689"/>
            <a:ext cx="4884383" cy="1524000"/>
          </a:xfrm>
        </p:spPr>
        <p:txBody>
          <a:bodyPr/>
          <a:lstStyle/>
          <a:p>
            <a:pPr marL="0" indent="0">
              <a:buNone/>
            </a:pPr>
            <a:r>
              <a:rPr lang="en-IE" dirty="0" smtClean="0"/>
              <a:t>What is Faith?</a:t>
            </a:r>
            <a:endParaRPr lang="en-IE" dirty="0"/>
          </a:p>
        </p:txBody>
      </p:sp>
      <p:sp>
        <p:nvSpPr>
          <p:cNvPr id="3" name="Content Placeholder 2"/>
          <p:cNvSpPr>
            <a:spLocks noGrp="1"/>
          </p:cNvSpPr>
          <p:nvPr>
            <p:ph sz="quarter" idx="13"/>
          </p:nvPr>
        </p:nvSpPr>
        <p:spPr>
          <a:xfrm>
            <a:off x="764704" y="3131840"/>
            <a:ext cx="5544616" cy="4632960"/>
          </a:xfrm>
        </p:spPr>
        <p:txBody>
          <a:bodyPr/>
          <a:lstStyle/>
          <a:p>
            <a:pPr marL="45720" indent="0" algn="just">
              <a:buNone/>
            </a:pPr>
            <a:r>
              <a:rPr lang="en-IE" dirty="0"/>
              <a:t>Faith is the virtue by which we firmly believe all the truths God has revealed, on the word of God revealing them, who can </a:t>
            </a:r>
            <a:r>
              <a:rPr lang="en-IE" dirty="0" smtClean="0"/>
              <a:t>neither deceive </a:t>
            </a:r>
            <a:r>
              <a:rPr lang="en-IE" dirty="0"/>
              <a:t>nor be </a:t>
            </a:r>
            <a:r>
              <a:rPr lang="en-IE" dirty="0" smtClean="0"/>
              <a:t>deceived.</a:t>
            </a:r>
          </a:p>
          <a:p>
            <a:pPr marL="45720" indent="0" algn="just">
              <a:buNone/>
            </a:pPr>
            <a:endParaRPr lang="en-IE" dirty="0"/>
          </a:p>
          <a:p>
            <a:pPr marL="45720" indent="0" algn="just">
              <a:buNone/>
            </a:pPr>
            <a:r>
              <a:rPr lang="en-IE" b="1" i="1" dirty="0" smtClean="0"/>
              <a:t>“Blessed </a:t>
            </a:r>
            <a:r>
              <a:rPr lang="en-IE" b="1" i="1" dirty="0"/>
              <a:t>are they who have not seen, and yet have </a:t>
            </a:r>
            <a:r>
              <a:rPr lang="en-IE" b="1" i="1" dirty="0" smtClean="0"/>
              <a:t>believed”. </a:t>
            </a:r>
            <a:r>
              <a:rPr lang="en-IE" b="1" i="1" dirty="0"/>
              <a:t>(John 20:29)</a:t>
            </a:r>
            <a:endParaRPr lang="en-IE"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659" y="8748464"/>
            <a:ext cx="1145229" cy="316370"/>
          </a:xfrm>
          <a:prstGeom prst="rect">
            <a:avLst/>
          </a:prstGeom>
          <a:ln w="38100">
            <a:noFill/>
          </a:ln>
        </p:spPr>
      </p:pic>
      <p:sp>
        <p:nvSpPr>
          <p:cNvPr id="5" name="TextBox 4"/>
          <p:cNvSpPr txBox="1"/>
          <p:nvPr/>
        </p:nvSpPr>
        <p:spPr>
          <a:xfrm>
            <a:off x="2420888" y="8748464"/>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8960077">
            <a:off x="336803" y="559804"/>
            <a:ext cx="2232248" cy="1535771"/>
          </a:xfrm>
          <a:prstGeom prst="rect">
            <a:avLst/>
          </a:prstGeom>
        </p:spPr>
      </p:pic>
      <p:sp>
        <p:nvSpPr>
          <p:cNvPr id="7" name="TextBox 6"/>
          <p:cNvSpPr txBox="1"/>
          <p:nvPr/>
        </p:nvSpPr>
        <p:spPr>
          <a:xfrm>
            <a:off x="4077072" y="107504"/>
            <a:ext cx="2592288" cy="338554"/>
          </a:xfrm>
          <a:prstGeom prst="rect">
            <a:avLst/>
          </a:prstGeom>
          <a:noFill/>
        </p:spPr>
        <p:txBody>
          <a:bodyPr wrap="square" rtlCol="0">
            <a:spAutoFit/>
          </a:bodyPr>
          <a:lstStyle/>
          <a:p>
            <a:pPr algn="r"/>
            <a:r>
              <a:rPr lang="en-IE" sz="1600" b="1" dirty="0" smtClean="0">
                <a:solidFill>
                  <a:schemeClr val="accent6"/>
                </a:solidFill>
              </a:rPr>
              <a:t>Virtues of the Holy Spirit</a:t>
            </a:r>
            <a:endParaRPr lang="en-IE" sz="1600" b="1" dirty="0">
              <a:solidFill>
                <a:schemeClr val="accent6"/>
              </a:solidFill>
            </a:endParaRPr>
          </a:p>
        </p:txBody>
      </p:sp>
    </p:spTree>
    <p:extLst>
      <p:ext uri="{BB962C8B-B14F-4D97-AF65-F5344CB8AC3E}">
        <p14:creationId xmlns:p14="http://schemas.microsoft.com/office/powerpoint/2010/main" val="3423767475"/>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6888" y="565689"/>
            <a:ext cx="4884383" cy="1524000"/>
          </a:xfrm>
        </p:spPr>
        <p:txBody>
          <a:bodyPr/>
          <a:lstStyle/>
          <a:p>
            <a:pPr marL="0" indent="0">
              <a:buNone/>
            </a:pPr>
            <a:r>
              <a:rPr lang="en-IE" dirty="0" smtClean="0"/>
              <a:t>What is Hope?</a:t>
            </a:r>
            <a:endParaRPr lang="en-IE" dirty="0"/>
          </a:p>
        </p:txBody>
      </p:sp>
      <p:sp>
        <p:nvSpPr>
          <p:cNvPr id="3" name="Content Placeholder 2"/>
          <p:cNvSpPr>
            <a:spLocks noGrp="1"/>
          </p:cNvSpPr>
          <p:nvPr>
            <p:ph sz="quarter" idx="13"/>
          </p:nvPr>
        </p:nvSpPr>
        <p:spPr>
          <a:xfrm>
            <a:off x="764704" y="3131840"/>
            <a:ext cx="5544616" cy="4632960"/>
          </a:xfrm>
        </p:spPr>
        <p:txBody>
          <a:bodyPr/>
          <a:lstStyle/>
          <a:p>
            <a:pPr marL="45720" indent="0" algn="just">
              <a:buNone/>
            </a:pPr>
            <a:r>
              <a:rPr lang="en-IE" dirty="0"/>
              <a:t>Hope is the virtue by which we firmly trust that God, who is all-powerful and faithful to His promises, will in His mercy give us eternal happiness and the means to obtain it</a:t>
            </a:r>
            <a:r>
              <a:rPr lang="en-IE" dirty="0" smtClean="0"/>
              <a:t>.</a:t>
            </a:r>
          </a:p>
          <a:p>
            <a:pPr marL="45720" indent="0" algn="just">
              <a:buNone/>
            </a:pPr>
            <a:endParaRPr lang="en-IE" dirty="0"/>
          </a:p>
          <a:p>
            <a:pPr marL="45720" indent="0" algn="just">
              <a:buNone/>
            </a:pPr>
            <a:r>
              <a:rPr lang="en-IE" b="1" i="1" dirty="0" smtClean="0"/>
              <a:t>“But </a:t>
            </a:r>
            <a:r>
              <a:rPr lang="en-IE" b="1" i="1" dirty="0"/>
              <a:t>hope that is seen is not hope. For how can a man hope for what he sees? But if we hope for what we do not see, we wait for it with </a:t>
            </a:r>
            <a:r>
              <a:rPr lang="en-IE" b="1" i="1" dirty="0" smtClean="0"/>
              <a:t>patience”. </a:t>
            </a:r>
            <a:r>
              <a:rPr lang="en-IE" b="1" i="1" dirty="0"/>
              <a:t>(Romans 8:24-25)</a:t>
            </a:r>
            <a:endParaRPr lang="en-IE"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659" y="8748464"/>
            <a:ext cx="1145229" cy="316370"/>
          </a:xfrm>
          <a:prstGeom prst="rect">
            <a:avLst/>
          </a:prstGeom>
          <a:ln w="38100">
            <a:noFill/>
          </a:ln>
        </p:spPr>
      </p:pic>
      <p:sp>
        <p:nvSpPr>
          <p:cNvPr id="5" name="TextBox 4"/>
          <p:cNvSpPr txBox="1"/>
          <p:nvPr/>
        </p:nvSpPr>
        <p:spPr>
          <a:xfrm>
            <a:off x="2420888" y="8748464"/>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8960077">
            <a:off x="336803" y="559804"/>
            <a:ext cx="2232248" cy="1535771"/>
          </a:xfrm>
          <a:prstGeom prst="rect">
            <a:avLst/>
          </a:prstGeom>
        </p:spPr>
      </p:pic>
      <p:sp>
        <p:nvSpPr>
          <p:cNvPr id="7" name="TextBox 6"/>
          <p:cNvSpPr txBox="1"/>
          <p:nvPr/>
        </p:nvSpPr>
        <p:spPr>
          <a:xfrm>
            <a:off x="4077072" y="107504"/>
            <a:ext cx="2592288" cy="338554"/>
          </a:xfrm>
          <a:prstGeom prst="rect">
            <a:avLst/>
          </a:prstGeom>
          <a:noFill/>
        </p:spPr>
        <p:txBody>
          <a:bodyPr wrap="square" rtlCol="0">
            <a:spAutoFit/>
          </a:bodyPr>
          <a:lstStyle/>
          <a:p>
            <a:pPr algn="r"/>
            <a:r>
              <a:rPr lang="en-IE" sz="1600" b="1" dirty="0" smtClean="0">
                <a:solidFill>
                  <a:schemeClr val="accent6"/>
                </a:solidFill>
              </a:rPr>
              <a:t>Virtues of the Holy Spirit</a:t>
            </a:r>
            <a:endParaRPr lang="en-IE" sz="1600" b="1" dirty="0">
              <a:solidFill>
                <a:schemeClr val="accent6"/>
              </a:solidFill>
            </a:endParaRPr>
          </a:p>
        </p:txBody>
      </p:sp>
    </p:spTree>
    <p:extLst>
      <p:ext uri="{BB962C8B-B14F-4D97-AF65-F5344CB8AC3E}">
        <p14:creationId xmlns:p14="http://schemas.microsoft.com/office/powerpoint/2010/main" val="2109974122"/>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3888" y="565689"/>
            <a:ext cx="4170383" cy="1524000"/>
          </a:xfrm>
        </p:spPr>
        <p:txBody>
          <a:bodyPr/>
          <a:lstStyle/>
          <a:p>
            <a:pPr marL="0" indent="0">
              <a:buNone/>
            </a:pPr>
            <a:r>
              <a:rPr lang="en-IE" dirty="0" smtClean="0"/>
              <a:t>What is Charity?</a:t>
            </a:r>
            <a:endParaRPr lang="en-IE" dirty="0"/>
          </a:p>
        </p:txBody>
      </p:sp>
      <p:sp>
        <p:nvSpPr>
          <p:cNvPr id="3" name="Content Placeholder 2"/>
          <p:cNvSpPr>
            <a:spLocks noGrp="1"/>
          </p:cNvSpPr>
          <p:nvPr>
            <p:ph sz="quarter" idx="13"/>
          </p:nvPr>
        </p:nvSpPr>
        <p:spPr>
          <a:xfrm>
            <a:off x="764704" y="3131840"/>
            <a:ext cx="5544616" cy="4632960"/>
          </a:xfrm>
        </p:spPr>
        <p:txBody>
          <a:bodyPr>
            <a:normAutofit lnSpcReduction="10000"/>
          </a:bodyPr>
          <a:lstStyle/>
          <a:p>
            <a:pPr marL="45720" indent="0" algn="just">
              <a:buNone/>
            </a:pPr>
            <a:r>
              <a:rPr lang="en-IE" dirty="0"/>
              <a:t>Charity is the virtue by which we love God above all things for His own sake, and our </a:t>
            </a:r>
            <a:r>
              <a:rPr lang="en-IE" dirty="0" smtClean="0"/>
              <a:t>neighbour </a:t>
            </a:r>
            <a:r>
              <a:rPr lang="en-IE" dirty="0"/>
              <a:t>as ourselves for the love of God</a:t>
            </a:r>
            <a:r>
              <a:rPr lang="en-IE" dirty="0" smtClean="0"/>
              <a:t>.</a:t>
            </a:r>
          </a:p>
          <a:p>
            <a:pPr marL="45720" indent="0" algn="just">
              <a:buNone/>
            </a:pPr>
            <a:endParaRPr lang="en-IE" dirty="0"/>
          </a:p>
          <a:p>
            <a:pPr marL="45720" indent="0" algn="just">
              <a:buNone/>
            </a:pPr>
            <a:r>
              <a:rPr lang="en-IE" b="1" i="1" dirty="0" smtClean="0"/>
              <a:t>“If </a:t>
            </a:r>
            <a:r>
              <a:rPr lang="en-IE" b="1" i="1" dirty="0"/>
              <a:t>I should speak with the tongues of men and angels, but do not have charity, I have become as a sounding brass or a tinkling cymbal. And if I have prophecy and know all mysteries and all knowledge, and if I have all faith so as to remove mountains, yet do not have charity, I am </a:t>
            </a:r>
            <a:r>
              <a:rPr lang="en-IE" b="1" i="1" dirty="0" smtClean="0"/>
              <a:t>nothing”. </a:t>
            </a:r>
            <a:r>
              <a:rPr lang="en-IE" b="1" i="1" dirty="0"/>
              <a:t>(I Corinthians 13:1-2)</a:t>
            </a:r>
            <a:endParaRPr lang="en-IE"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659" y="8748464"/>
            <a:ext cx="1145229" cy="316370"/>
          </a:xfrm>
          <a:prstGeom prst="rect">
            <a:avLst/>
          </a:prstGeom>
          <a:ln w="38100">
            <a:noFill/>
          </a:ln>
        </p:spPr>
      </p:pic>
      <p:sp>
        <p:nvSpPr>
          <p:cNvPr id="5" name="TextBox 4"/>
          <p:cNvSpPr txBox="1"/>
          <p:nvPr/>
        </p:nvSpPr>
        <p:spPr>
          <a:xfrm>
            <a:off x="2420888" y="8748464"/>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8960077">
            <a:off x="336803" y="559804"/>
            <a:ext cx="2232248" cy="1535771"/>
          </a:xfrm>
          <a:prstGeom prst="rect">
            <a:avLst/>
          </a:prstGeom>
        </p:spPr>
      </p:pic>
      <p:sp>
        <p:nvSpPr>
          <p:cNvPr id="7" name="TextBox 6"/>
          <p:cNvSpPr txBox="1"/>
          <p:nvPr/>
        </p:nvSpPr>
        <p:spPr>
          <a:xfrm>
            <a:off x="4077072" y="107504"/>
            <a:ext cx="2592288" cy="338554"/>
          </a:xfrm>
          <a:prstGeom prst="rect">
            <a:avLst/>
          </a:prstGeom>
          <a:noFill/>
        </p:spPr>
        <p:txBody>
          <a:bodyPr wrap="square" rtlCol="0">
            <a:spAutoFit/>
          </a:bodyPr>
          <a:lstStyle/>
          <a:p>
            <a:pPr algn="r"/>
            <a:r>
              <a:rPr lang="en-IE" sz="1600" b="1" dirty="0" smtClean="0">
                <a:solidFill>
                  <a:schemeClr val="accent6"/>
                </a:solidFill>
              </a:rPr>
              <a:t>Virtues of the Holy Spirit</a:t>
            </a:r>
            <a:endParaRPr lang="en-IE" sz="1600" b="1" dirty="0">
              <a:solidFill>
                <a:schemeClr val="accent6"/>
              </a:solidFill>
            </a:endParaRPr>
          </a:p>
        </p:txBody>
      </p:sp>
    </p:spTree>
    <p:extLst>
      <p:ext uri="{BB962C8B-B14F-4D97-AF65-F5344CB8AC3E}">
        <p14:creationId xmlns:p14="http://schemas.microsoft.com/office/powerpoint/2010/main" val="332178262"/>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75659" y="8748464"/>
            <a:ext cx="1145229" cy="316370"/>
          </a:xfrm>
          <a:prstGeom prst="rect">
            <a:avLst/>
          </a:prstGeom>
          <a:ln w="38100">
            <a:noFill/>
          </a:ln>
        </p:spPr>
      </p:pic>
      <p:sp>
        <p:nvSpPr>
          <p:cNvPr id="5" name="TextBox 4"/>
          <p:cNvSpPr txBox="1"/>
          <p:nvPr/>
        </p:nvSpPr>
        <p:spPr>
          <a:xfrm>
            <a:off x="2420888" y="8748464"/>
            <a:ext cx="345638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68761" y="4139952"/>
            <a:ext cx="1008111" cy="559502"/>
          </a:xfrm>
          <a:prstGeom prst="rect">
            <a:avLst/>
          </a:prstGeom>
        </p:spPr>
      </p:pic>
      <p:sp>
        <p:nvSpPr>
          <p:cNvPr id="9" name="TextBox 8"/>
          <p:cNvSpPr txBox="1"/>
          <p:nvPr/>
        </p:nvSpPr>
        <p:spPr>
          <a:xfrm>
            <a:off x="2276872" y="4158093"/>
            <a:ext cx="3600400" cy="523220"/>
          </a:xfrm>
          <a:prstGeom prst="rect">
            <a:avLst/>
          </a:prstGeom>
          <a:noFill/>
        </p:spPr>
        <p:txBody>
          <a:bodyPr wrap="square" rtlCol="0">
            <a:spAutoFit/>
          </a:bodyPr>
          <a:lstStyle/>
          <a:p>
            <a:r>
              <a:rPr lang="en-IE" sz="1400" dirty="0" smtClean="0">
                <a:solidFill>
                  <a:schemeClr val="accent2"/>
                </a:solidFill>
                <a:hlinkClick r:id="rId4"/>
              </a:rPr>
              <a:t>https://www.teacherspayteachers.com/Store/Henmama-Designs</a:t>
            </a:r>
            <a:r>
              <a:rPr lang="en-IE" sz="1400" dirty="0" smtClean="0">
                <a:solidFill>
                  <a:schemeClr val="accent2"/>
                </a:solidFill>
              </a:rPr>
              <a:t> </a:t>
            </a:r>
            <a:endParaRPr lang="en-IE" sz="1400" dirty="0">
              <a:solidFill>
                <a:schemeClr val="accent2"/>
              </a:solidFill>
            </a:endParaRPr>
          </a:p>
        </p:txBody>
      </p:sp>
      <p:sp>
        <p:nvSpPr>
          <p:cNvPr id="10" name="TextBox 9"/>
          <p:cNvSpPr txBox="1"/>
          <p:nvPr/>
        </p:nvSpPr>
        <p:spPr>
          <a:xfrm>
            <a:off x="1467130" y="2843808"/>
            <a:ext cx="4464496" cy="461665"/>
          </a:xfrm>
          <a:prstGeom prst="rect">
            <a:avLst/>
          </a:prstGeom>
          <a:noFill/>
        </p:spPr>
        <p:txBody>
          <a:bodyPr wrap="square" rtlCol="0">
            <a:spAutoFit/>
          </a:bodyPr>
          <a:lstStyle/>
          <a:p>
            <a:r>
              <a:rPr lang="en-IE" b="1" dirty="0" smtClean="0">
                <a:latin typeface="Calibri" panose="020F0502020204030204" pitchFamily="34" charset="0"/>
                <a:ea typeface="HelloAli" panose="02000603000000000000" pitchFamily="2" charset="0"/>
              </a:rPr>
              <a:t>Resources used in this file from:</a:t>
            </a:r>
            <a:endParaRPr lang="en-IE" b="1" dirty="0">
              <a:latin typeface="Calibri" panose="020F0502020204030204" pitchFamily="34" charset="0"/>
              <a:ea typeface="HelloAli" panose="02000603000000000000" pitchFamily="2" charset="0"/>
            </a:endParaRPr>
          </a:p>
        </p:txBody>
      </p:sp>
    </p:spTree>
    <p:extLst>
      <p:ext uri="{BB962C8B-B14F-4D97-AF65-F5344CB8AC3E}">
        <p14:creationId xmlns:p14="http://schemas.microsoft.com/office/powerpoint/2010/main" val="1930824012"/>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191</TotalTime>
  <Words>400</Words>
  <Application>Microsoft Office PowerPoint</Application>
  <PresentationFormat>On-screen Show (4:3)</PresentationFormat>
  <Paragraphs>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Slipstream</vt:lpstr>
      <vt:lpstr>Virtues of the Holy Spirit</vt:lpstr>
      <vt:lpstr>What are the Virtues?</vt:lpstr>
      <vt:lpstr>What are Virtues?</vt:lpstr>
      <vt:lpstr>What is Faith?</vt:lpstr>
      <vt:lpstr>What is Hope?</vt:lpstr>
      <vt:lpstr>What is Charity?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Virtues of the Holy Spirit</dc:title>
  <dc:creator>Damien</dc:creator>
  <cp:lastModifiedBy>Damien</cp:lastModifiedBy>
  <cp:revision>9</cp:revision>
  <dcterms:created xsi:type="dcterms:W3CDTF">2019-04-15T09:07:38Z</dcterms:created>
  <dcterms:modified xsi:type="dcterms:W3CDTF">2019-04-15T19:27:30Z</dcterms:modified>
</cp:coreProperties>
</file>