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48" r:id="rId5"/>
    <p:sldId id="40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34" r:id="rId14"/>
    <p:sldId id="267" r:id="rId15"/>
    <p:sldId id="282" r:id="rId16"/>
    <p:sldId id="283" r:id="rId17"/>
    <p:sldId id="288" r:id="rId18"/>
    <p:sldId id="284" r:id="rId19"/>
    <p:sldId id="285" r:id="rId20"/>
    <p:sldId id="286" r:id="rId21"/>
    <p:sldId id="335" r:id="rId22"/>
    <p:sldId id="281" r:id="rId23"/>
    <p:sldId id="275" r:id="rId24"/>
    <p:sldId id="276" r:id="rId25"/>
    <p:sldId id="277" r:id="rId26"/>
    <p:sldId id="278" r:id="rId27"/>
    <p:sldId id="279" r:id="rId28"/>
    <p:sldId id="280" r:id="rId29"/>
    <p:sldId id="336" r:id="rId30"/>
    <p:sldId id="268" r:id="rId31"/>
    <p:sldId id="289" r:id="rId32"/>
    <p:sldId id="290" r:id="rId33"/>
    <p:sldId id="291" r:id="rId34"/>
    <p:sldId id="292" r:id="rId35"/>
    <p:sldId id="293" r:id="rId36"/>
    <p:sldId id="294" r:id="rId37"/>
    <p:sldId id="337" r:id="rId38"/>
    <p:sldId id="301" r:id="rId39"/>
    <p:sldId id="295" r:id="rId40"/>
    <p:sldId id="296" r:id="rId41"/>
    <p:sldId id="297" r:id="rId42"/>
    <p:sldId id="298" r:id="rId43"/>
    <p:sldId id="299" r:id="rId44"/>
    <p:sldId id="300" r:id="rId45"/>
    <p:sldId id="338" r:id="rId46"/>
    <p:sldId id="269" r:id="rId47"/>
    <p:sldId id="302" r:id="rId48"/>
    <p:sldId id="303" r:id="rId49"/>
    <p:sldId id="304" r:id="rId50"/>
    <p:sldId id="305" r:id="rId51"/>
    <p:sldId id="306" r:id="rId52"/>
    <p:sldId id="307" r:id="rId53"/>
    <p:sldId id="339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40" r:id="rId62"/>
    <p:sldId id="270" r:id="rId63"/>
    <p:sldId id="315" r:id="rId64"/>
    <p:sldId id="316" r:id="rId65"/>
    <p:sldId id="317" r:id="rId66"/>
    <p:sldId id="318" r:id="rId67"/>
    <p:sldId id="319" r:id="rId68"/>
    <p:sldId id="320" r:id="rId69"/>
    <p:sldId id="341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42" r:id="rId78"/>
    <p:sldId id="271" r:id="rId79"/>
    <p:sldId id="328" r:id="rId80"/>
    <p:sldId id="329" r:id="rId81"/>
    <p:sldId id="330" r:id="rId82"/>
    <p:sldId id="331" r:id="rId83"/>
    <p:sldId id="332" r:id="rId84"/>
    <p:sldId id="333" r:id="rId85"/>
    <p:sldId id="343" r:id="rId86"/>
    <p:sldId id="349" r:id="rId87"/>
    <p:sldId id="350" r:id="rId88"/>
    <p:sldId id="351" r:id="rId89"/>
    <p:sldId id="352" r:id="rId90"/>
    <p:sldId id="353" r:id="rId91"/>
    <p:sldId id="354" r:id="rId92"/>
    <p:sldId id="355" r:id="rId93"/>
    <p:sldId id="344" r:id="rId94"/>
    <p:sldId id="272" r:id="rId95"/>
    <p:sldId id="356" r:id="rId96"/>
    <p:sldId id="357" r:id="rId97"/>
    <p:sldId id="358" r:id="rId98"/>
    <p:sldId id="359" r:id="rId99"/>
    <p:sldId id="360" r:id="rId100"/>
    <p:sldId id="361" r:id="rId101"/>
    <p:sldId id="345" r:id="rId102"/>
    <p:sldId id="362" r:id="rId103"/>
    <p:sldId id="363" r:id="rId104"/>
    <p:sldId id="364" r:id="rId105"/>
    <p:sldId id="365" r:id="rId106"/>
    <p:sldId id="366" r:id="rId107"/>
    <p:sldId id="367" r:id="rId108"/>
    <p:sldId id="368" r:id="rId109"/>
    <p:sldId id="346" r:id="rId110"/>
    <p:sldId id="273" r:id="rId111"/>
    <p:sldId id="369" r:id="rId112"/>
    <p:sldId id="370" r:id="rId113"/>
    <p:sldId id="371" r:id="rId114"/>
    <p:sldId id="372" r:id="rId115"/>
    <p:sldId id="373" r:id="rId116"/>
    <p:sldId id="374" r:id="rId117"/>
    <p:sldId id="347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2" r:id="rId126"/>
    <p:sldId id="392" r:id="rId127"/>
    <p:sldId id="393" r:id="rId128"/>
    <p:sldId id="394" r:id="rId129"/>
    <p:sldId id="395" r:id="rId130"/>
    <p:sldId id="396" r:id="rId131"/>
    <p:sldId id="397" r:id="rId132"/>
    <p:sldId id="398" r:id="rId133"/>
    <p:sldId id="383" r:id="rId134"/>
    <p:sldId id="274" r:id="rId135"/>
    <p:sldId id="386" r:id="rId136"/>
    <p:sldId id="387" r:id="rId137"/>
    <p:sldId id="388" r:id="rId138"/>
    <p:sldId id="389" r:id="rId139"/>
    <p:sldId id="390" r:id="rId140"/>
    <p:sldId id="391" r:id="rId141"/>
    <p:sldId id="384" r:id="rId142"/>
    <p:sldId id="399" r:id="rId143"/>
    <p:sldId id="400" r:id="rId144"/>
    <p:sldId id="401" r:id="rId145"/>
    <p:sldId id="402" r:id="rId146"/>
    <p:sldId id="403" r:id="rId147"/>
    <p:sldId id="404" r:id="rId148"/>
    <p:sldId id="405" r:id="rId149"/>
    <p:sldId id="385" r:id="rId150"/>
    <p:sldId id="406" r:id="rId151"/>
    <p:sldId id="259" r:id="rId1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4A1F-778E-497F-AB0E-186C1BC7E86A}" type="datetimeFigureOut">
              <a:rPr lang="en-IE" smtClean="0"/>
              <a:t>08/11/2020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D8D3-7A3A-464A-9F88-C35AEC43D7F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426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4A1F-778E-497F-AB0E-186C1BC7E86A}" type="datetimeFigureOut">
              <a:rPr lang="en-IE" smtClean="0"/>
              <a:t>08/11/2020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D8D3-7A3A-464A-9F88-C35AEC43D7F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48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4A1F-778E-497F-AB0E-186C1BC7E86A}" type="datetimeFigureOut">
              <a:rPr lang="en-IE" smtClean="0"/>
              <a:t>08/11/2020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D8D3-7A3A-464A-9F88-C35AEC43D7F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683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4A1F-778E-497F-AB0E-186C1BC7E86A}" type="datetimeFigureOut">
              <a:rPr lang="en-IE" smtClean="0"/>
              <a:t>08/11/2020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D8D3-7A3A-464A-9F88-C35AEC43D7F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939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4A1F-778E-497F-AB0E-186C1BC7E86A}" type="datetimeFigureOut">
              <a:rPr lang="en-IE" smtClean="0"/>
              <a:t>08/11/2020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D8D3-7A3A-464A-9F88-C35AEC43D7F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70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4A1F-778E-497F-AB0E-186C1BC7E86A}" type="datetimeFigureOut">
              <a:rPr lang="en-IE" smtClean="0"/>
              <a:t>08/11/2020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D8D3-7A3A-464A-9F88-C35AEC43D7F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478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4A1F-778E-497F-AB0E-186C1BC7E86A}" type="datetimeFigureOut">
              <a:rPr lang="en-IE" smtClean="0"/>
              <a:t>08/11/2020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D8D3-7A3A-464A-9F88-C35AEC43D7F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925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4A1F-778E-497F-AB0E-186C1BC7E86A}" type="datetimeFigureOut">
              <a:rPr lang="en-IE" smtClean="0"/>
              <a:t>08/11/2020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D8D3-7A3A-464A-9F88-C35AEC43D7F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62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4A1F-778E-497F-AB0E-186C1BC7E86A}" type="datetimeFigureOut">
              <a:rPr lang="en-IE" smtClean="0"/>
              <a:t>08/11/2020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D8D3-7A3A-464A-9F88-C35AEC43D7F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9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4A1F-778E-497F-AB0E-186C1BC7E86A}" type="datetimeFigureOut">
              <a:rPr lang="en-IE" smtClean="0"/>
              <a:t>08/11/2020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D8D3-7A3A-464A-9F88-C35AEC43D7F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585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4A1F-778E-497F-AB0E-186C1BC7E86A}" type="datetimeFigureOut">
              <a:rPr lang="en-IE" smtClean="0"/>
              <a:t>08/11/2020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D8D3-7A3A-464A-9F88-C35AEC43D7F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419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44A1F-778E-497F-AB0E-186C1BC7E86A}" type="datetimeFigureOut">
              <a:rPr lang="en-IE" smtClean="0"/>
              <a:t>08/11/2020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3D8D3-7A3A-464A-9F88-C35AEC43D7F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406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eacherspayteachers.com/Store/Science-Demo-Guy" TargetMode="Externa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7644" y="980728"/>
            <a:ext cx="4608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Science Week 2020</a:t>
            </a:r>
            <a:endParaRPr lang="en-IE" sz="66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2715" y="3356992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800" b="1" dirty="0" smtClean="0">
                <a:ln w="28575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Table Quiz</a:t>
            </a:r>
            <a:endParaRPr lang="en-IE" sz="8800" b="1" dirty="0">
              <a:ln w="28575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2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4141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1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3628" y="1484784"/>
            <a:ext cx="489654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r>
              <a:rPr lang="fr-CA" altLang="en-US" sz="3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fr-CA" altLang="en-US" sz="3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3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</a:t>
            </a:r>
            <a:r>
              <a:rPr lang="fr-CA" altLang="en-US" sz="3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A" altLang="en-US" sz="3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balloon</a:t>
            </a:r>
            <a:r>
              <a:rPr lang="fr-CA" altLang="en-US" sz="3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fr-CA" altLang="en-US" sz="3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3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jumper</a:t>
            </a:r>
            <a:r>
              <a:rPr lang="fr-CA" altLang="en-US" sz="3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en-US" sz="3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3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fr-CA" altLang="en-US" sz="3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altLang="en-US" sz="3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  <a:r>
              <a:rPr lang="fr-CA" altLang="en-US" sz="3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3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  <a:r>
              <a:rPr lang="fr-CA" altLang="en-US" sz="3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38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01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431718"/>
            <a:ext cx="44468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4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Milk, </a:t>
            </a:r>
            <a:r>
              <a:rPr lang="fr-CA" altLang="en-US" sz="44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cheese</a:t>
            </a:r>
            <a:r>
              <a:rPr lang="fr-CA" altLang="en-US" sz="44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butter and </a:t>
            </a:r>
            <a:r>
              <a:rPr lang="fr-CA" altLang="en-US" sz="44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yogurt</a:t>
            </a:r>
            <a:r>
              <a:rPr lang="fr-CA" altLang="en-US" sz="44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all </a:t>
            </a:r>
            <a:r>
              <a:rPr lang="fr-CA" altLang="en-US" sz="44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4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type of </a:t>
            </a:r>
            <a:r>
              <a:rPr lang="fr-CA" altLang="en-US" sz="44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fr-CA" altLang="en-US" sz="44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fr-CA" altLang="en-US" sz="48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7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901169"/>
            <a:ext cx="5409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Science Fact #12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4186" y="1929475"/>
            <a:ext cx="4968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5400" b="1" dirty="0" smtClean="0">
                <a:solidFill>
                  <a:schemeClr val="accent6">
                    <a:lumMod val="75000"/>
                  </a:schemeClr>
                </a:solidFill>
              </a:rPr>
              <a:t>The smallest dinosaur egg found is 3cm long.</a:t>
            </a:r>
            <a:endParaRPr lang="en-US" alt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5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1196075"/>
            <a:ext cx="52565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Round </a:t>
            </a:r>
            <a:r>
              <a:rPr lang="en-IE" sz="11000" b="1" dirty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6</a:t>
            </a:r>
            <a:r>
              <a:rPr lang="en-IE" sz="11000" b="1" dirty="0" smtClean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Answers</a:t>
            </a:r>
            <a:endParaRPr lang="en-IE" sz="11000" b="1" dirty="0">
              <a:ln w="28575"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4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901169"/>
            <a:ext cx="60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6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700808"/>
            <a:ext cx="444681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Trees that lose their leaves in winter are called (a) coniferous (b) </a:t>
            </a:r>
            <a:r>
              <a:rPr lang="en-US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deciduous</a:t>
            </a:r>
            <a:endParaRPr lang="en-US" altLang="en-US" sz="36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7687" y="4869160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Deciduous</a:t>
            </a:r>
            <a:endParaRPr lang="en-IE" sz="4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99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901169"/>
            <a:ext cx="6201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6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2343" y="1916832"/>
            <a:ext cx="44468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r>
              <a:rPr lang="en-US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name of NASA’s most famous space telescope: (a) Hubble (b) Bubble (c) </a:t>
            </a:r>
            <a:r>
              <a:rPr lang="en-US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Trubble</a:t>
            </a:r>
            <a:r>
              <a:rPr lang="en-US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4869160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Hubble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14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901169"/>
            <a:ext cx="6201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6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628800"/>
            <a:ext cx="4752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animal, (‘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Iora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Rua’ as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Gaeilge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bushy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CA" altLang="en-US" sz="40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4653136"/>
            <a:ext cx="3244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Squirrel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5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901169"/>
            <a:ext cx="6129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6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772816"/>
            <a:ext cx="44468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r>
              <a:rPr lang="fr-CA" altLang="en-US" sz="44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</a:t>
            </a:r>
            <a:r>
              <a:rPr lang="fr-CA" altLang="en-US" sz="44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travels</a:t>
            </a:r>
            <a:r>
              <a:rPr lang="fr-CA" altLang="en-US" sz="44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in: </a:t>
            </a:r>
            <a:r>
              <a:rPr lang="fr-CA" altLang="en-US" sz="44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clouds</a:t>
            </a:r>
            <a:r>
              <a:rPr lang="fr-CA" altLang="en-US" sz="44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tunes or </a:t>
            </a:r>
            <a:r>
              <a:rPr lang="fr-CA" altLang="en-US" sz="44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waves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4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1159" y="4941168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Waves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9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901169"/>
            <a:ext cx="6417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6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772816"/>
            <a:ext cx="44468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Lemons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oranges, limes and grapefruit are all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types of fruit?</a:t>
            </a:r>
            <a:endParaRPr lang="fr-CA" altLang="en-US" sz="36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4653136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Citrus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8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901169"/>
            <a:ext cx="6345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6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9030" y="1772816"/>
            <a:ext cx="44468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  <a:p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Unscramble</a:t>
            </a:r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letters</a:t>
            </a:r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place </a:t>
            </a:r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plants and </a:t>
            </a:r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animals</a:t>
            </a:r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live: BITATAH</a:t>
            </a:r>
            <a:endParaRPr lang="fr-CA" altLang="en-US" sz="32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5858" y="4672249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Habitat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2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901169"/>
            <a:ext cx="5409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Science Fact #13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4186" y="1929475"/>
            <a:ext cx="4968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 smtClean="0">
                <a:solidFill>
                  <a:schemeClr val="accent6">
                    <a:lumMod val="75000"/>
                  </a:schemeClr>
                </a:solidFill>
              </a:rPr>
              <a:t>A duck has three eyelids per eye!</a:t>
            </a:r>
            <a:endParaRPr lang="en-US" altLang="en-US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25913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1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3628" y="1628800"/>
            <a:ext cx="489654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  <a:p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planet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the ‘</a:t>
            </a:r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Planet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’?</a:t>
            </a:r>
            <a:endParaRPr lang="fr-CA" altLang="en-US" sz="5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8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2276872"/>
            <a:ext cx="52565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Round 8</a:t>
            </a:r>
            <a:endParaRPr lang="en-IE" sz="11000" b="1" dirty="0">
              <a:ln w="28575"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0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431718"/>
            <a:ext cx="44468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48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gemstone Ruby is typically what </a:t>
            </a:r>
            <a:r>
              <a:rPr lang="en-US" altLang="en-US" sz="48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altLang="en-US" sz="48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970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431718"/>
            <a:ext cx="44468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fox?</a:t>
            </a:r>
            <a:endParaRPr lang="fr-CA" altLang="en-US" sz="48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431718"/>
            <a:ext cx="44468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chambers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2, 3 or 4?</a:t>
            </a:r>
            <a:endParaRPr lang="fr-CA" altLang="en-US" sz="4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7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431718"/>
            <a:ext cx="444681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36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fr-CA" altLang="en-US" sz="36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36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stir</a:t>
            </a:r>
            <a:r>
              <a:rPr lang="fr-CA" altLang="en-US" sz="36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substance </a:t>
            </a:r>
            <a:r>
              <a:rPr lang="fr-CA" altLang="en-US" sz="36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fr-CA" altLang="en-US" sz="36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 and </a:t>
            </a:r>
            <a:r>
              <a:rPr lang="fr-CA" altLang="en-US" sz="36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CA" altLang="en-US" sz="36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disappears</a:t>
            </a:r>
            <a:r>
              <a:rPr lang="fr-CA" altLang="en-US" sz="36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has </a:t>
            </a:r>
            <a:r>
              <a:rPr lang="fr-CA" altLang="en-US" sz="36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CA" altLang="en-US" sz="36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dissolved</a:t>
            </a:r>
            <a:r>
              <a:rPr lang="fr-CA" altLang="en-US" sz="36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fr-CA" altLang="en-US" sz="36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evaporated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36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431718"/>
            <a:ext cx="44468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main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ingredient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meringues?</a:t>
            </a:r>
            <a:endParaRPr lang="fr-CA" altLang="en-US" sz="48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59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431718"/>
            <a:ext cx="444681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Sodium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Chloride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kitchen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item: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flour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sugar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36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1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901169"/>
            <a:ext cx="5409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Science Fact #14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4186" y="1929475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 smtClean="0">
                <a:solidFill>
                  <a:schemeClr val="accent6">
                    <a:lumMod val="75000"/>
                  </a:schemeClr>
                </a:solidFill>
              </a:rPr>
              <a:t>87% of a raw apple is water.</a:t>
            </a:r>
            <a:endParaRPr lang="en-US" altLang="en-US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1196075"/>
            <a:ext cx="52565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Round 7 Answers</a:t>
            </a:r>
            <a:endParaRPr lang="en-IE" sz="11000" b="1" dirty="0">
              <a:ln w="28575"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901169"/>
            <a:ext cx="60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7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1" y="1700808"/>
            <a:ext cx="44468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0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fr-CA" altLang="en-US" sz="40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false: </a:t>
            </a:r>
            <a:r>
              <a:rPr lang="fr-CA" altLang="en-US" sz="40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</a:t>
            </a:r>
            <a:r>
              <a:rPr lang="fr-CA" altLang="en-US" sz="40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shavings are </a:t>
            </a:r>
            <a:r>
              <a:rPr lang="fr-CA" altLang="en-US" sz="40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attracted</a:t>
            </a:r>
            <a:r>
              <a:rPr lang="fr-CA" altLang="en-US" sz="40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CA" altLang="en-US" sz="40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magnets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40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4653136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03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4141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1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3628" y="1916832"/>
            <a:ext cx="48965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  <a:p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‘nocturnal animal’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48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901169"/>
            <a:ext cx="6345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7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772816"/>
            <a:ext cx="44468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48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shark a fish or a mammal</a:t>
            </a:r>
            <a:r>
              <a:rPr lang="en-US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48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4653136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09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901169"/>
            <a:ext cx="6417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7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916832"/>
            <a:ext cx="44468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Nimbus, Cumulus and Stratus are all types of what: (a) mountains (b) rivers (c) clouds (d) trees</a:t>
            </a:r>
            <a:r>
              <a:rPr lang="en-US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479715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Clouds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9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901169"/>
            <a:ext cx="60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7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700808"/>
            <a:ext cx="444681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3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3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3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3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CA" altLang="en-US" sz="3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fr-CA" altLang="en-US" sz="3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A" altLang="en-US" sz="3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fr-CA" altLang="en-US" sz="3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birds</a:t>
            </a:r>
            <a:r>
              <a:rPr lang="fr-CA" altLang="en-US" sz="3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</a:t>
            </a:r>
            <a:r>
              <a:rPr lang="fr-CA" altLang="en-US" sz="3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A" altLang="en-US" sz="3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warmer</a:t>
            </a:r>
            <a:r>
              <a:rPr lang="fr-CA" altLang="en-US" sz="3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countries for the </a:t>
            </a:r>
            <a:r>
              <a:rPr lang="fr-CA" altLang="en-US" sz="3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</a:t>
            </a:r>
            <a:r>
              <a:rPr lang="fr-CA" altLang="en-US" sz="3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A" altLang="en-US" sz="3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emigrate</a:t>
            </a:r>
            <a:r>
              <a:rPr lang="fr-CA" altLang="en-US" sz="3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en-US" sz="3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migrate</a:t>
            </a:r>
            <a:r>
              <a:rPr lang="fr-CA" altLang="en-US" sz="3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nitrate?</a:t>
            </a:r>
            <a:endParaRPr lang="fr-CA" altLang="en-US" sz="30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4653136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Migrate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2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901169"/>
            <a:ext cx="6273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7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4688" y="1772816"/>
            <a:ext cx="44468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collective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parsley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sage,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thyme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40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0793" y="481980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Herbs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7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901169"/>
            <a:ext cx="6201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7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0727" y="1700808"/>
            <a:ext cx="44468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0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Milk, </a:t>
            </a:r>
            <a:r>
              <a:rPr lang="fr-CA" altLang="en-US" sz="40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cheese</a:t>
            </a:r>
            <a:r>
              <a:rPr lang="fr-CA" altLang="en-US" sz="40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butter and </a:t>
            </a:r>
            <a:r>
              <a:rPr lang="fr-CA" altLang="en-US" sz="40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yogurt</a:t>
            </a:r>
            <a:r>
              <a:rPr lang="fr-CA" altLang="en-US" sz="40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all </a:t>
            </a:r>
            <a:r>
              <a:rPr lang="fr-CA" altLang="en-US" sz="40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0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type of </a:t>
            </a:r>
            <a:r>
              <a:rPr lang="fr-CA" altLang="en-US" sz="40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40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0793" y="481980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Dairy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901169"/>
            <a:ext cx="5409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Science Fact #15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4186" y="1929475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 smtClean="0">
                <a:solidFill>
                  <a:schemeClr val="accent6">
                    <a:lumMod val="75000"/>
                  </a:schemeClr>
                </a:solidFill>
              </a:rPr>
              <a:t>Butterflies have two main eyes, but up to 12,000 ‘compound’ eyes!</a:t>
            </a:r>
            <a:endParaRPr lang="en-US" alt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4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1196075"/>
            <a:ext cx="52565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Round </a:t>
            </a:r>
            <a:r>
              <a:rPr lang="en-IE" sz="11000" b="1" dirty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8</a:t>
            </a:r>
            <a:r>
              <a:rPr lang="en-IE" sz="11000" b="1" dirty="0" smtClean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Answers</a:t>
            </a:r>
            <a:endParaRPr lang="en-IE" sz="11000" b="1" dirty="0">
              <a:ln w="28575"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3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901169"/>
            <a:ext cx="60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8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772816"/>
            <a:ext cx="44468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44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gemstone Ruby is typically what </a:t>
            </a:r>
            <a:r>
              <a:rPr lang="en-US" altLang="en-US" sz="44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4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0793" y="4941168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0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901169"/>
            <a:ext cx="6129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8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0497" y="1700808"/>
            <a:ext cx="44468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fox?</a:t>
            </a:r>
            <a:endParaRPr lang="fr-CA" altLang="en-US" sz="48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0793" y="481980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Vixen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8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901169"/>
            <a:ext cx="6201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8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9760" y="1772816"/>
            <a:ext cx="44468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36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36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36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chambers</a:t>
            </a:r>
            <a:r>
              <a:rPr lang="fr-CA" altLang="en-US" sz="36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CA" altLang="en-US" sz="36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fr-CA" altLang="en-US" sz="36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fr-CA" altLang="en-US" sz="36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fr-CA" altLang="en-US" sz="36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fr-CA" altLang="en-US" sz="36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2, 3 or 4?</a:t>
            </a:r>
          </a:p>
          <a:p>
            <a:endParaRPr lang="fr-CA" altLang="en-US" sz="48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0793" y="4653136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1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824" y="901169"/>
            <a:ext cx="5049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Science Fact #1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4186" y="1929475"/>
            <a:ext cx="49685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</a:rPr>
              <a:t>A flea can jump 130 times its own height. This would be the equivalent of a 6ft human jumping 780ft into the air!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0458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901169"/>
            <a:ext cx="6417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8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2262" y="1772816"/>
            <a:ext cx="44468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stir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substance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 and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disappears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has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dissolved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evaporated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32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4819804"/>
            <a:ext cx="3153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Dissolved</a:t>
            </a:r>
            <a:endParaRPr lang="en-IE" sz="4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88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901169"/>
            <a:ext cx="6345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8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1" y="1772816"/>
            <a:ext cx="444681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4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4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4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main </a:t>
            </a:r>
            <a:r>
              <a:rPr lang="fr-CA" altLang="en-US" sz="44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ingredient</a:t>
            </a:r>
            <a:r>
              <a:rPr lang="fr-CA" altLang="en-US" sz="44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meringues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4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7211" y="4221088"/>
            <a:ext cx="29373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 Whites</a:t>
            </a:r>
            <a:endParaRPr lang="en-IE" sz="5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5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901169"/>
            <a:ext cx="6201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8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1" y="1916832"/>
            <a:ext cx="44468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Sodium </a:t>
            </a:r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Chloride</a:t>
            </a:r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kitchen</a:t>
            </a:r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item: </a:t>
            </a:r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flour</a:t>
            </a:r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sugar</a:t>
            </a:r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32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0793" y="481980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9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901169"/>
            <a:ext cx="5409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Science Fact #16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4186" y="1929475"/>
            <a:ext cx="4968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5400" b="1" dirty="0" smtClean="0">
                <a:solidFill>
                  <a:schemeClr val="accent6">
                    <a:lumMod val="75000"/>
                  </a:schemeClr>
                </a:solidFill>
              </a:rPr>
              <a:t>A pineapple is neither a pine nor an apple but a berry!</a:t>
            </a:r>
            <a:endParaRPr lang="en-US" alt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1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2411" y="1628800"/>
            <a:ext cx="59046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Tie-Break Round</a:t>
            </a:r>
            <a:endParaRPr lang="en-IE" sz="11000" b="1" dirty="0">
              <a:ln w="28575"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4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901169"/>
            <a:ext cx="6201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Tie-Break Round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8225" y="1772816"/>
            <a:ext cx="44468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false: a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Googol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large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fr-CA" altLang="en-US" sz="4400" b="1" baseline="300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4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9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901169"/>
            <a:ext cx="6201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Tie-Break Round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8225" y="1772816"/>
            <a:ext cx="444681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40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human body’s largest organ: (a) lung (b) heart (c) skin (d) kidney?</a:t>
            </a:r>
          </a:p>
        </p:txBody>
      </p:sp>
    </p:spTree>
    <p:extLst>
      <p:ext uri="{BB962C8B-B14F-4D97-AF65-F5344CB8AC3E}">
        <p14:creationId xmlns:p14="http://schemas.microsoft.com/office/powerpoint/2010/main" val="413409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901169"/>
            <a:ext cx="6201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Tie-Break Round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8225" y="1772816"/>
            <a:ext cx="444681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Entomologist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birds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insects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shellfish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40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87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901169"/>
            <a:ext cx="6201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Tie-Break Round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8225" y="1772816"/>
            <a:ext cx="444681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“Sn” is the chemical symbol for what element: (a) sodium (b) tin (c) zinc</a:t>
            </a:r>
            <a:r>
              <a:rPr lang="en-US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6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0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901169"/>
            <a:ext cx="6201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Tie-Break Round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8225" y="1772816"/>
            <a:ext cx="444681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crack in the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Earth’s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surface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spurts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boiling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 at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intervals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36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41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2276872"/>
            <a:ext cx="52565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Round 2</a:t>
            </a:r>
            <a:endParaRPr lang="en-IE" sz="11000" b="1" dirty="0">
              <a:ln w="28575"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901169"/>
            <a:ext cx="6201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Tie-Break Round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8225" y="1772816"/>
            <a:ext cx="444681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freezes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0</a:t>
            </a:r>
            <a:r>
              <a:rPr lang="fr-CA" altLang="en-US" sz="4000" b="1" baseline="300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Fahrenheit: 32</a:t>
            </a:r>
            <a:r>
              <a:rPr lang="fr-CA" altLang="en-US" sz="4000" b="1" baseline="300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36</a:t>
            </a:r>
            <a:r>
              <a:rPr lang="fr-CA" altLang="en-US" sz="4000" b="1" baseline="300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42</a:t>
            </a:r>
            <a:r>
              <a:rPr lang="fr-CA" altLang="en-US" sz="4000" b="1" baseline="300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40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29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901169"/>
            <a:ext cx="5409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Science Fact #17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4186" y="1929475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 smtClean="0">
                <a:solidFill>
                  <a:schemeClr val="accent6">
                    <a:lumMod val="75000"/>
                  </a:schemeClr>
                </a:solidFill>
              </a:rPr>
              <a:t>A hummingbird’s heart beats 1,263 beats per minute.</a:t>
            </a:r>
            <a:endParaRPr lang="en-US" alt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8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268760"/>
            <a:ext cx="59046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Tie-Break Answers</a:t>
            </a:r>
            <a:endParaRPr lang="en-IE" sz="11000" b="1" dirty="0">
              <a:ln w="28575"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901169"/>
            <a:ext cx="6201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Tie-Break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8225" y="1772816"/>
            <a:ext cx="44468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false: a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Googol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large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fr-CA" altLang="en-US" sz="4000" b="1" baseline="300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40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0793" y="481980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1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901169"/>
            <a:ext cx="6201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Tie-Break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8225" y="1772816"/>
            <a:ext cx="444681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human body’s largest organ: (a) lung (b) heart (c) skin (d) kidney</a:t>
            </a:r>
            <a:r>
              <a:rPr lang="en-US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6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0793" y="4941168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9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901169"/>
            <a:ext cx="6201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Tie-Break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8225" y="1772816"/>
            <a:ext cx="44468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Entomologist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birds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insects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shellfish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36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4725144"/>
            <a:ext cx="3225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Insects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6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901169"/>
            <a:ext cx="6201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Tie-Break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8225" y="1772816"/>
            <a:ext cx="444681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“Sn” is the chemical symbol for what element: (a) sodium (b) tin (c) zinc</a:t>
            </a:r>
            <a:r>
              <a:rPr lang="en-US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6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58" y="4943513"/>
            <a:ext cx="2052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7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901169"/>
            <a:ext cx="6201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Tie-Break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8225" y="1772816"/>
            <a:ext cx="44468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crack in the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Earth’s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surface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spurts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boiling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 at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intervals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32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9647" y="4725144"/>
            <a:ext cx="3009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Geyser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1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901169"/>
            <a:ext cx="6201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Tie-Break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8225" y="1772816"/>
            <a:ext cx="44468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freezes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0</a:t>
            </a:r>
            <a:r>
              <a:rPr lang="fr-CA" altLang="en-US" sz="3200" b="1" baseline="300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Fahrenheit: 32</a:t>
            </a:r>
            <a:r>
              <a:rPr lang="fr-CA" altLang="en-US" sz="3200" b="1" baseline="300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36</a:t>
            </a:r>
            <a:r>
              <a:rPr lang="fr-CA" altLang="en-US" sz="3200" b="1" baseline="300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42</a:t>
            </a:r>
            <a:r>
              <a:rPr lang="fr-CA" altLang="en-US" sz="3200" b="1" baseline="300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32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0793" y="481980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IE" sz="6000" b="1" baseline="30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901169"/>
            <a:ext cx="5409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Science Fact #18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4186" y="1929475"/>
            <a:ext cx="4968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5400" b="1" dirty="0" smtClean="0">
                <a:solidFill>
                  <a:schemeClr val="accent6">
                    <a:lumMod val="75000"/>
                  </a:schemeClr>
                </a:solidFill>
              </a:rPr>
              <a:t>Jellyfish don’t have a heart, lungs or even a brain!</a:t>
            </a:r>
            <a:endParaRPr lang="en-US" alt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2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2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8492" y="1844824"/>
            <a:ext cx="44468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r>
              <a:rPr lang="en-US" altLang="en-US" sz="40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hair around the head of a male lion called?</a:t>
            </a:r>
          </a:p>
        </p:txBody>
      </p:sp>
    </p:spTree>
    <p:extLst>
      <p:ext uri="{BB962C8B-B14F-4D97-AF65-F5344CB8AC3E}">
        <p14:creationId xmlns:p14="http://schemas.microsoft.com/office/powerpoint/2010/main" val="132182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908720"/>
            <a:ext cx="59046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800" b="1" dirty="0" smtClean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Hope you all enjoyed the quiz!</a:t>
            </a:r>
            <a:endParaRPr lang="en-IE" sz="8800" b="1" dirty="0">
              <a:ln w="28575"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4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6488" y="1203487"/>
            <a:ext cx="42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ln w="19050">
                  <a:noFill/>
                </a:ln>
                <a:solidFill>
                  <a:srgbClr val="990033"/>
                </a:solidFill>
              </a:rPr>
              <a:t>Resources used in this file from:</a:t>
            </a:r>
            <a:endParaRPr lang="en-IE" sz="2400" b="1" dirty="0">
              <a:ln w="19050">
                <a:noFill/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pic>
        <p:nvPicPr>
          <p:cNvPr id="1026" name="Picture 2" descr="Science Demo Gu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1988840"/>
            <a:ext cx="6667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209138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smtClean="0">
                <a:hlinkClick r:id="rId5"/>
              </a:rPr>
              <a:t>https://www.teacherspayteachers.com/Store/Science-Demo-Guy</a:t>
            </a:r>
            <a:r>
              <a:rPr lang="en-IE" sz="1200" dirty="0" smtClean="0"/>
              <a:t> </a:t>
            </a: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20043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2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431718"/>
            <a:ext cx="444681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Monkey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nuts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walnut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pecan,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peanut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almond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40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44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2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8492" y="1700808"/>
            <a:ext cx="444681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the bones around your chest that protect the heart and other vital organs?</a:t>
            </a:r>
          </a:p>
        </p:txBody>
      </p:sp>
    </p:spTree>
    <p:extLst>
      <p:ext uri="{BB962C8B-B14F-4D97-AF65-F5344CB8AC3E}">
        <p14:creationId xmlns:p14="http://schemas.microsoft.com/office/powerpoint/2010/main" val="188197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2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8492" y="1928323"/>
            <a:ext cx="444681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boiling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 of water?</a:t>
            </a:r>
            <a:endParaRPr lang="fr-CA" altLang="en-US" sz="5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6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2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3472" y="1628800"/>
            <a:ext cx="48965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Unscramble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letters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area of science:</a:t>
            </a:r>
          </a:p>
          <a:p>
            <a:pPr algn="ctr"/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HISSCPY</a:t>
            </a:r>
            <a:endParaRPr lang="fr-CA" altLang="en-US" sz="4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1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2472" y="979395"/>
            <a:ext cx="6948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Before You Start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3628" y="2204864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40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CA" altLang="en-US" sz="24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sure </a:t>
            </a:r>
            <a:r>
              <a:rPr lang="fr-CA" altLang="en-US" sz="240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24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fr-CA" altLang="en-US" sz="240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fr-CA" altLang="en-US" sz="24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24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table/team </a:t>
            </a:r>
            <a:r>
              <a:rPr lang="fr-CA" altLang="en-US" sz="240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24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CA" altLang="en-US" sz="240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r>
              <a:rPr lang="fr-CA" altLang="en-US" sz="24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CA" altLang="en-US" sz="240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fr-CA" altLang="en-US" sz="24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fr-CA" altLang="en-US" sz="24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sheet</a:t>
            </a:r>
            <a:endParaRPr lang="fr-CA" altLang="en-US" sz="2400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4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the </a:t>
            </a:r>
            <a:r>
              <a:rPr lang="fr-CA" altLang="en-US" sz="240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24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altLang="en-US" sz="240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fr-CA" altLang="en-US" sz="24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round 1-8 on </a:t>
            </a:r>
            <a:r>
              <a:rPr lang="fr-CA" altLang="en-US" sz="240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fr-CA" altLang="en-US" sz="24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fr-CA" altLang="en-US" sz="24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sheet</a:t>
            </a:r>
            <a:endParaRPr lang="fr-CA" altLang="en-US" sz="2400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40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fr-CA" altLang="en-US" sz="24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to </a:t>
            </a:r>
            <a:r>
              <a:rPr lang="fr-CA" altLang="en-US" sz="240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shout</a:t>
            </a:r>
            <a:r>
              <a:rPr lang="fr-CA" altLang="en-US" sz="24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 </a:t>
            </a:r>
            <a:r>
              <a:rPr lang="fr-CA" altLang="en-US" sz="2400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fr-CA" altLang="en-US" sz="2400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9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2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8491" y="1772816"/>
            <a:ext cx="444681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arm: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humerus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tibia, ulna, radius?</a:t>
            </a:r>
            <a:endParaRPr lang="fr-CA" altLang="en-US" sz="40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8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824" y="901169"/>
            <a:ext cx="5049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Science Fact #2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4186" y="1929475"/>
            <a:ext cx="49685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>
                <a:solidFill>
                  <a:schemeClr val="accent6">
                    <a:lumMod val="75000"/>
                  </a:schemeClr>
                </a:solidFill>
              </a:rPr>
              <a:t>The human eye blinks an average of 4,200,000 times a year!</a:t>
            </a:r>
            <a:endParaRPr lang="en-US" altLang="en-US" sz="4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861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1196752"/>
            <a:ext cx="52565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Round 1 Answers</a:t>
            </a:r>
            <a:endParaRPr lang="en-IE" sz="11000" b="1" dirty="0">
              <a:ln w="28575"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6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982367"/>
            <a:ext cx="5985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1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3628" y="1916832"/>
            <a:ext cx="48965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water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4717599"/>
            <a:ext cx="288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</a:p>
        </p:txBody>
      </p:sp>
    </p:spTree>
    <p:extLst>
      <p:ext uri="{BB962C8B-B14F-4D97-AF65-F5344CB8AC3E}">
        <p14:creationId xmlns:p14="http://schemas.microsoft.com/office/powerpoint/2010/main" val="414584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979395"/>
            <a:ext cx="6201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1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3628" y="1916832"/>
            <a:ext cx="489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stand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___?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4963820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Gravity</a:t>
            </a:r>
          </a:p>
        </p:txBody>
      </p:sp>
    </p:spTree>
    <p:extLst>
      <p:ext uri="{BB962C8B-B14F-4D97-AF65-F5344CB8AC3E}">
        <p14:creationId xmlns:p14="http://schemas.microsoft.com/office/powerpoint/2010/main" val="266463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993253"/>
            <a:ext cx="6417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1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3628" y="1916832"/>
            <a:ext cx="48965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deer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04898" y="4797152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Fawn</a:t>
            </a:r>
          </a:p>
        </p:txBody>
      </p:sp>
    </p:spTree>
    <p:extLst>
      <p:ext uri="{BB962C8B-B14F-4D97-AF65-F5344CB8AC3E}">
        <p14:creationId xmlns:p14="http://schemas.microsoft.com/office/powerpoint/2010/main" val="365932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979394"/>
            <a:ext cx="5985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1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3628" y="1916832"/>
            <a:ext cx="4896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balloon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jumper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  <a:endParaRPr lang="fr-CA" altLang="en-US" sz="3200" b="1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4581128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</a:p>
        </p:txBody>
      </p:sp>
    </p:spTree>
    <p:extLst>
      <p:ext uri="{BB962C8B-B14F-4D97-AF65-F5344CB8AC3E}">
        <p14:creationId xmlns:p14="http://schemas.microsoft.com/office/powerpoint/2010/main" val="307838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3153" y="979394"/>
            <a:ext cx="5913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1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3628" y="1916832"/>
            <a:ext cx="48965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  <a:p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planet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the ‘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Planet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5736" y="4720845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</a:t>
            </a:r>
          </a:p>
        </p:txBody>
      </p:sp>
    </p:spTree>
    <p:extLst>
      <p:ext uri="{BB962C8B-B14F-4D97-AF65-F5344CB8AC3E}">
        <p14:creationId xmlns:p14="http://schemas.microsoft.com/office/powerpoint/2010/main" val="427631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971482"/>
            <a:ext cx="5913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1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3628" y="1916832"/>
            <a:ext cx="48965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  <a:p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‘nocturnal animal’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9712" y="4653136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Comes out at night</a:t>
            </a:r>
          </a:p>
        </p:txBody>
      </p:sp>
    </p:spTree>
    <p:extLst>
      <p:ext uri="{BB962C8B-B14F-4D97-AF65-F5344CB8AC3E}">
        <p14:creationId xmlns:p14="http://schemas.microsoft.com/office/powerpoint/2010/main" val="181698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824" y="901169"/>
            <a:ext cx="5049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Science Fact #3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4186" y="1929475"/>
            <a:ext cx="49685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>
                <a:solidFill>
                  <a:schemeClr val="accent6">
                    <a:lumMod val="75000"/>
                  </a:schemeClr>
                </a:solidFill>
              </a:rPr>
              <a:t>The world’s largest amphibian is the giant salamander. It can grow up to 5ft in length.</a:t>
            </a:r>
            <a:endParaRPr lang="en-US" altLang="en-US" sz="4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745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2472" y="979395"/>
            <a:ext cx="6948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Before You Start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1916832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4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fr-CA" altLang="en-US" sz="240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A" altLang="en-US" sz="24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24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team mates and </a:t>
            </a:r>
            <a:r>
              <a:rPr lang="fr-CA" altLang="en-US" sz="240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</a:t>
            </a:r>
            <a:r>
              <a:rPr lang="fr-CA" altLang="en-US" sz="24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CA" altLang="en-US" sz="240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fr-CA" altLang="en-US" sz="24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fr-CA" altLang="en-US" sz="24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24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fr-CA" altLang="en-US" sz="24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CA" altLang="en-US" sz="24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400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fr-CA" altLang="en-US" sz="24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worry</a:t>
            </a:r>
            <a:r>
              <a:rPr lang="fr-CA" altLang="en-US" sz="24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</a:t>
            </a:r>
            <a:r>
              <a:rPr lang="fr-CA" altLang="en-US" sz="2400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spellings</a:t>
            </a:r>
            <a:r>
              <a:rPr lang="fr-CA" altLang="en-US" sz="24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CA" altLang="en-US" sz="2400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  <a:r>
              <a:rPr lang="fr-CA" altLang="en-US" sz="24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fr-CA" altLang="en-US" sz="2400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24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4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fr-CA" altLang="en-US" sz="2400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</a:t>
            </a:r>
            <a:r>
              <a:rPr lang="fr-CA" altLang="en-US" sz="24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sure of the </a:t>
            </a:r>
            <a:r>
              <a:rPr lang="fr-CA" altLang="en-US" sz="2400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fr-CA" altLang="en-US" sz="24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en-US" sz="2400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CA" altLang="en-US" sz="24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24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best possible </a:t>
            </a:r>
            <a:r>
              <a:rPr lang="fr-CA" altLang="en-US" sz="2400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</a:t>
            </a:r>
            <a:endParaRPr lang="fr-CA" altLang="en-US" sz="2400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1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2276872"/>
            <a:ext cx="52565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Round 3</a:t>
            </a:r>
            <a:endParaRPr lang="en-IE" sz="11000" b="1" dirty="0">
              <a:ln w="28575"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0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3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3628" y="1556792"/>
            <a:ext cx="489654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false: Light </a:t>
            </a:r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travels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straight line?</a:t>
            </a:r>
            <a:endParaRPr lang="fr-CA" altLang="en-US" sz="5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3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3628" y="1556792"/>
            <a:ext cx="489654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animal </a:t>
            </a:r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pork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meat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come </a:t>
            </a:r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5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3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3628" y="1556792"/>
            <a:ext cx="48965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the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pandemic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swept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world in 2020.</a:t>
            </a:r>
            <a:endParaRPr lang="fr-CA" altLang="en-US" sz="4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3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3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3628" y="1556792"/>
            <a:ext cx="489654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us?</a:t>
            </a:r>
            <a:endParaRPr lang="fr-CA" altLang="en-US" sz="5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76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3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3628" y="1556792"/>
            <a:ext cx="48965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 stands for Science,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_____ and Maths.</a:t>
            </a:r>
            <a:endParaRPr lang="fr-CA" altLang="en-US" sz="4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0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3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3628" y="1556792"/>
            <a:ext cx="489654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  <a:p>
            <a:r>
              <a:rPr lang="fr-CA" altLang="en-US" sz="3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3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area of Science </a:t>
            </a:r>
            <a:r>
              <a:rPr lang="fr-CA" altLang="en-US" sz="3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fr-CA" altLang="en-US" sz="3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A" altLang="en-US" sz="3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Herpetologist</a:t>
            </a:r>
            <a:r>
              <a:rPr lang="fr-CA" altLang="en-US" sz="3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fr-CA" altLang="en-US" sz="3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reptiles, </a:t>
            </a:r>
            <a:r>
              <a:rPr lang="fr-CA" altLang="en-US" sz="3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giraffes</a:t>
            </a:r>
            <a:r>
              <a:rPr lang="fr-CA" altLang="en-US" sz="3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fr-CA" altLang="en-US" sz="3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butterflies</a:t>
            </a:r>
            <a:r>
              <a:rPr lang="fr-CA" altLang="en-US" sz="3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38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37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824" y="901169"/>
            <a:ext cx="5049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Science Fact #4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4186" y="1929475"/>
            <a:ext cx="49685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 smtClean="0">
                <a:solidFill>
                  <a:schemeClr val="accent6">
                    <a:lumMod val="75000"/>
                  </a:schemeClr>
                </a:solidFill>
              </a:rPr>
              <a:t>27% of dogs and 7% of cats snore!</a:t>
            </a:r>
            <a:endParaRPr lang="en-US" altLang="en-US" sz="60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3091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1196075"/>
            <a:ext cx="52565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Round 2 Answers</a:t>
            </a:r>
            <a:endParaRPr lang="en-IE" sz="11000" b="1" dirty="0">
              <a:ln w="28575"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3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872" y="901169"/>
            <a:ext cx="461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48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2 Answers </a:t>
            </a:r>
            <a:endParaRPr lang="en-IE" sz="48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5344" y="1846750"/>
            <a:ext cx="430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r>
              <a:rPr lang="en-US" altLang="en-US" sz="40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hair around the head of a male lion called?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736" y="472514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6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124744"/>
            <a:ext cx="49325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Good luck!</a:t>
            </a:r>
            <a:endParaRPr lang="en-IE" sz="8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2348880"/>
            <a:ext cx="49877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>
                <a:ln w="28575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Enjoy the Quiz</a:t>
            </a:r>
            <a:endParaRPr lang="en-IE" sz="9600" b="1" dirty="0">
              <a:ln w="28575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901169"/>
            <a:ext cx="5769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2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916832"/>
            <a:ext cx="51845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Monkey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nuts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walnut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pecan,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peanut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en-US" sz="32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almond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32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4720845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Peanut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901169"/>
            <a:ext cx="5769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2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8492" y="1928323"/>
            <a:ext cx="44468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the bones around your chest that protect the heart and other vital organs</a:t>
            </a:r>
            <a:r>
              <a:rPr lang="en-US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4869160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Ribs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2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901169"/>
            <a:ext cx="5841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2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8492" y="1928323"/>
            <a:ext cx="44468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boiling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 of water?</a:t>
            </a:r>
            <a:endParaRPr lang="fr-CA" altLang="en-US" sz="48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4720845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IE" sz="6000" b="1" baseline="30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98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901169"/>
            <a:ext cx="60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2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3472" y="1772816"/>
            <a:ext cx="489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Unscramble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letters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area of science:</a:t>
            </a:r>
          </a:p>
          <a:p>
            <a:pPr algn="ctr"/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HISSCPY</a:t>
            </a:r>
            <a:endParaRPr lang="fr-CA" altLang="en-US" sz="40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4720845"/>
            <a:ext cx="3300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91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901169"/>
            <a:ext cx="6417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2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8492" y="1928323"/>
            <a:ext cx="444681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3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CA" altLang="en-US" sz="3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altLang="en-US" sz="3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fr-CA" altLang="en-US" sz="3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3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4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fr-CA" altLang="en-US" sz="3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A" altLang="en-US" sz="3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</a:t>
            </a:r>
            <a:r>
              <a:rPr lang="fr-CA" altLang="en-US" sz="3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fr-CA" altLang="en-US" sz="3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fr-CA" altLang="en-US" sz="3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arm: </a:t>
            </a:r>
            <a:r>
              <a:rPr lang="fr-CA" altLang="en-US" sz="3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humerus</a:t>
            </a:r>
            <a:r>
              <a:rPr lang="fr-CA" altLang="en-US" sz="3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tibia, ulna, radius?</a:t>
            </a:r>
            <a:endParaRPr lang="fr-CA" altLang="en-US" sz="3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4941168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Tibia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0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824" y="901169"/>
            <a:ext cx="5049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Science Fact #5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4186" y="1929475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 smtClean="0">
                <a:solidFill>
                  <a:schemeClr val="accent6">
                    <a:lumMod val="75000"/>
                  </a:schemeClr>
                </a:solidFill>
              </a:rPr>
              <a:t>Men are six times more likely to be struck by lightning as women.</a:t>
            </a:r>
            <a:endParaRPr lang="en-US" alt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2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2276872"/>
            <a:ext cx="52565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Round 4</a:t>
            </a:r>
            <a:endParaRPr lang="en-IE" sz="11000" b="1" dirty="0">
              <a:ln w="28575"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431718"/>
            <a:ext cx="44468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Queen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bees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hive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48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84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431718"/>
            <a:ext cx="444681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r>
              <a:rPr lang="en-US" altLang="en-US" sz="36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animal that feeds on plants is called (a) carnivore (b) herbivore (c) omnivore?</a:t>
            </a:r>
          </a:p>
        </p:txBody>
      </p:sp>
    </p:spTree>
    <p:extLst>
      <p:ext uri="{BB962C8B-B14F-4D97-AF65-F5344CB8AC3E}">
        <p14:creationId xmlns:p14="http://schemas.microsoft.com/office/powerpoint/2010/main" val="176873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431718"/>
            <a:ext cx="444681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 of a plant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holds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plant in the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soaks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water and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nutrients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36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6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7644" y="1124744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All Ready?</a:t>
            </a:r>
            <a:endParaRPr lang="en-IE" sz="8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4412" y="2492896"/>
            <a:ext cx="40583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>
                <a:ln w="28575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Let’s</a:t>
            </a:r>
          </a:p>
          <a:p>
            <a:pPr algn="ctr"/>
            <a:r>
              <a:rPr lang="en-IE" sz="9600" b="1" dirty="0" smtClean="0">
                <a:ln w="28575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Go!</a:t>
            </a:r>
            <a:endParaRPr lang="en-IE" sz="9600" b="1" dirty="0">
              <a:ln w="28575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431718"/>
            <a:ext cx="444681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 room/building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scientist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40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86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431718"/>
            <a:ext cx="44468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enters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pupil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lens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retina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4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2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431718"/>
            <a:ext cx="44468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  <a:p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first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top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 of a computer keyboard?</a:t>
            </a:r>
            <a:endParaRPr lang="fr-CA" altLang="en-US" sz="4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74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824" y="901169"/>
            <a:ext cx="5049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Science Fact #6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4186" y="1929475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 smtClean="0">
                <a:solidFill>
                  <a:schemeClr val="accent6">
                    <a:lumMod val="75000"/>
                  </a:schemeClr>
                </a:solidFill>
              </a:rPr>
              <a:t>75% of wild birds die before reaching six months old.</a:t>
            </a:r>
            <a:endParaRPr lang="en-US" alt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3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1196075"/>
            <a:ext cx="52565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Round </a:t>
            </a:r>
            <a:r>
              <a:rPr lang="en-IE" sz="11000" b="1" dirty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IE" sz="11000" b="1" dirty="0" smtClean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Answers</a:t>
            </a:r>
            <a:endParaRPr lang="en-IE" sz="11000" b="1" dirty="0">
              <a:ln w="28575"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8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901169"/>
            <a:ext cx="5985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3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3628" y="1916832"/>
            <a:ext cx="48965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r>
              <a:rPr lang="fr-CA" altLang="en-US" sz="44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fr-CA" altLang="en-US" sz="44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false: Light </a:t>
            </a:r>
            <a:r>
              <a:rPr lang="fr-CA" altLang="en-US" sz="44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travels</a:t>
            </a:r>
            <a:r>
              <a:rPr lang="fr-CA" altLang="en-US" sz="44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straight line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4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4797152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9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901169"/>
            <a:ext cx="6345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3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3628" y="1844824"/>
            <a:ext cx="48965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animal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pork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meat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come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4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4797152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8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901169"/>
            <a:ext cx="6273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3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3628" y="1844824"/>
            <a:ext cx="489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the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pandemic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swept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world in 2020.</a:t>
            </a:r>
            <a:endParaRPr lang="fr-CA" altLang="en-US" sz="40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472514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Coronavirus/Covid-19</a:t>
            </a:r>
            <a:endParaRPr lang="en-IE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4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901169"/>
            <a:ext cx="60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3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3628" y="1844757"/>
            <a:ext cx="48965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us?</a:t>
            </a:r>
            <a:endParaRPr lang="fr-CA" altLang="en-US" sz="48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4653136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1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901169"/>
            <a:ext cx="6561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3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3628" y="1823907"/>
            <a:ext cx="489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 stands for Science,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_____ and Maths.</a:t>
            </a:r>
            <a:endParaRPr lang="fr-CA" altLang="en-US" sz="40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4850001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lang="en-IE" sz="4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9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2276872"/>
            <a:ext cx="52565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Round 1</a:t>
            </a:r>
            <a:endParaRPr lang="en-IE" sz="11000" b="1" dirty="0">
              <a:ln w="28575"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7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901169"/>
            <a:ext cx="5913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3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3628" y="1916832"/>
            <a:ext cx="48965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  <a:p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area of Science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Herpetologist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reptiles,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giraffes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butterflies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36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4717599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Reptiles</a:t>
            </a:r>
            <a:endParaRPr lang="en-IE" sz="5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43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824" y="901169"/>
            <a:ext cx="5049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Science Fact #7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4186" y="1929475"/>
            <a:ext cx="4968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5400" b="1" dirty="0" smtClean="0">
                <a:solidFill>
                  <a:schemeClr val="accent6">
                    <a:lumMod val="75000"/>
                  </a:schemeClr>
                </a:solidFill>
              </a:rPr>
              <a:t>All babies are </a:t>
            </a:r>
            <a:r>
              <a:rPr lang="en-US" altLang="en-US" sz="5400" b="1" dirty="0" err="1" smtClean="0">
                <a:solidFill>
                  <a:schemeClr val="accent6">
                    <a:lumMod val="75000"/>
                  </a:schemeClr>
                </a:solidFill>
              </a:rPr>
              <a:t>colour</a:t>
            </a:r>
            <a:r>
              <a:rPr lang="en-US" altLang="en-US" sz="5400" b="1" dirty="0" smtClean="0">
                <a:solidFill>
                  <a:schemeClr val="accent6">
                    <a:lumMod val="75000"/>
                  </a:schemeClr>
                </a:solidFill>
              </a:rPr>
              <a:t> blind when they are born.</a:t>
            </a:r>
            <a:endParaRPr lang="en-US" alt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7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2276872"/>
            <a:ext cx="52565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Round 5</a:t>
            </a:r>
            <a:endParaRPr lang="en-IE" sz="11000" b="1" dirty="0">
              <a:ln w="28575"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5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431718"/>
            <a:ext cx="44468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8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48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48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colours</a:t>
            </a:r>
            <a:r>
              <a:rPr lang="fr-CA" altLang="en-US" sz="48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CA" altLang="en-US" sz="48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fr-CA" altLang="en-US" sz="48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fr-CA" altLang="en-US" sz="48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rainbow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48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3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5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431718"/>
            <a:ext cx="44468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carrots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4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93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5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431718"/>
            <a:ext cx="444681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conductor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insulator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36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0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5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0659" y="1700808"/>
            <a:ext cx="444681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type of </a:t>
            </a:r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insect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bluebottle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5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5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431718"/>
            <a:ext cx="444681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‘Fe’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copper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zinc?</a:t>
            </a:r>
            <a:endParaRPr lang="fr-CA" altLang="en-US" sz="40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05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5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1628800"/>
            <a:ext cx="468052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  <a:p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Meteorologist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5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6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824" y="901169"/>
            <a:ext cx="5049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Science Fact #8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4186" y="1929475"/>
            <a:ext cx="4968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 smtClean="0">
                <a:solidFill>
                  <a:schemeClr val="accent6">
                    <a:lumMod val="75000"/>
                  </a:schemeClr>
                </a:solidFill>
              </a:rPr>
              <a:t>Chickens are made up of 75% water.</a:t>
            </a:r>
            <a:endParaRPr lang="en-US" altLang="en-US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1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3628" y="1556792"/>
            <a:ext cx="489654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water </a:t>
            </a:r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5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4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1196075"/>
            <a:ext cx="52565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Round 4 Answers</a:t>
            </a:r>
            <a:endParaRPr lang="en-IE" sz="11000" b="1" dirty="0">
              <a:ln w="28575"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4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901169"/>
            <a:ext cx="5769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4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916832"/>
            <a:ext cx="444681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Queen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bees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hive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40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4653136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7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901169"/>
            <a:ext cx="60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4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772816"/>
            <a:ext cx="444681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r>
              <a:rPr lang="en-US" altLang="en-US" sz="36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animal that feeds on plants is called (a) carnivore (b) herbivore (c) omnivore</a:t>
            </a:r>
            <a:r>
              <a:rPr lang="en-US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6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4941168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Herbivore</a:t>
            </a:r>
            <a:endParaRPr lang="en-IE" sz="4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5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901169"/>
            <a:ext cx="6489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4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890493"/>
            <a:ext cx="44468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 of a plant </a:t>
            </a:r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holds</a:t>
            </a:r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plant in the </a:t>
            </a:r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soaks</a:t>
            </a:r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water and </a:t>
            </a:r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nutrients</a:t>
            </a:r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32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4937481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Roots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22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901169"/>
            <a:ext cx="6129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4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7123" y="1916832"/>
            <a:ext cx="48345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 room/building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scientist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36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4653136"/>
            <a:ext cx="3312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Laboratory/Lab</a:t>
            </a:r>
            <a:endParaRPr lang="en-IE" sz="4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7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901169"/>
            <a:ext cx="6129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4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7346" y="1700808"/>
            <a:ext cx="44468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4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</a:t>
            </a:r>
            <a:r>
              <a:rPr lang="fr-CA" altLang="en-US" sz="44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enters</a:t>
            </a:r>
            <a:r>
              <a:rPr lang="fr-CA" altLang="en-US" sz="44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4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  <a:r>
              <a:rPr lang="fr-CA" altLang="en-US" sz="44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fr-CA" altLang="en-US" sz="44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A" altLang="en-US" sz="44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pupil</a:t>
            </a:r>
            <a:r>
              <a:rPr lang="fr-CA" altLang="en-US" sz="44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en-US" sz="44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lens</a:t>
            </a:r>
            <a:r>
              <a:rPr lang="fr-CA" altLang="en-US" sz="44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fr-CA" altLang="en-US" sz="44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retina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4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4869160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Pupil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3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901169"/>
            <a:ext cx="5841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4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9787" y="1772816"/>
            <a:ext cx="47525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  <a:p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first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top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 of a computer keyboard?</a:t>
            </a:r>
            <a:endParaRPr lang="fr-CA" altLang="en-US" sz="36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4653136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0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824" y="901169"/>
            <a:ext cx="5049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Science Fact #9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4186" y="1929475"/>
            <a:ext cx="4968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5400" b="1" dirty="0" smtClean="0">
                <a:solidFill>
                  <a:schemeClr val="accent6">
                    <a:lumMod val="75000"/>
                  </a:schemeClr>
                </a:solidFill>
              </a:rPr>
              <a:t>One out of every four million lobsters are blue.</a:t>
            </a:r>
            <a:endParaRPr lang="en-US" alt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1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2276872"/>
            <a:ext cx="52565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Round 6</a:t>
            </a:r>
            <a:endParaRPr lang="en-IE" sz="11000" b="1" dirty="0">
              <a:ln w="28575"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1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431718"/>
            <a:ext cx="444681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40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Trees that lose their leaves in winter are called (a) coniferous (b) </a:t>
            </a:r>
            <a:r>
              <a:rPr lang="en-US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deciduous</a:t>
            </a:r>
            <a:endParaRPr lang="en-US" altLang="en-US" sz="40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56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15027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1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3628" y="1456461"/>
            <a:ext cx="489654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stand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___?</a:t>
            </a:r>
            <a:endParaRPr lang="fr-CA" altLang="en-US" sz="48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11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431718"/>
            <a:ext cx="444681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r>
              <a:rPr lang="en-US" altLang="en-US" sz="36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name of NASA’s most famous space telescope: (a) Hubble (b) Bubble (c) </a:t>
            </a:r>
            <a:r>
              <a:rPr lang="en-US" altLang="en-US" sz="36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Trubble</a:t>
            </a:r>
            <a:r>
              <a:rPr lang="en-US" altLang="en-US" sz="36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908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431718"/>
            <a:ext cx="4752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animal, (‘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Iora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Rua’ as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Gaeilge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bushy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CA" altLang="en-US" sz="4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12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431718"/>
            <a:ext cx="44468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travels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in: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clouds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tunes or </a:t>
            </a:r>
            <a:r>
              <a:rPr lang="fr-CA" altLang="en-US" sz="48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waves</a:t>
            </a:r>
            <a:r>
              <a:rPr lang="fr-CA" altLang="en-US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48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3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431718"/>
            <a:ext cx="444681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Lemons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oranges, limes and grapefruit are all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types of fruit?</a:t>
            </a:r>
            <a:endParaRPr lang="fr-CA" altLang="en-US" sz="40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75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431718"/>
            <a:ext cx="444681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  <a:p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Unscramble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letters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place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plants and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animals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live:</a:t>
            </a:r>
          </a:p>
          <a:p>
            <a:pPr algn="ctr"/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BITATAH</a:t>
            </a:r>
            <a:endParaRPr lang="fr-CA" altLang="en-US" sz="36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9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901169"/>
            <a:ext cx="5409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Science Fact #10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4186" y="1929475"/>
            <a:ext cx="49685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dirty="0" smtClean="0">
                <a:solidFill>
                  <a:schemeClr val="accent6">
                    <a:lumMod val="75000"/>
                  </a:schemeClr>
                </a:solidFill>
              </a:rPr>
              <a:t>Buzz Aldrin was the second man on the moon. His mother’s maiden name was Moon!</a:t>
            </a:r>
            <a:endParaRPr lang="en-US" alt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9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1196075"/>
            <a:ext cx="52565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Round 5 Answers</a:t>
            </a:r>
            <a:endParaRPr lang="en-IE" sz="11000" b="1" dirty="0">
              <a:ln w="28575"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901169"/>
            <a:ext cx="5841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5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5494" y="1772816"/>
            <a:ext cx="44468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colours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rainbow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4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4106" y="4941168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2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901169"/>
            <a:ext cx="60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5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5655" y="1916832"/>
            <a:ext cx="444681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carrots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fr-CA" altLang="en-US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40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4653136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5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901169"/>
            <a:ext cx="6345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5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6464" y="1907018"/>
            <a:ext cx="44468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</a:t>
            </a:r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conductor</a:t>
            </a:r>
            <a:r>
              <a:rPr lang="fr-CA" altLang="en-U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fr-CA" altLang="en-U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insulator</a:t>
            </a:r>
            <a:r>
              <a:rPr lang="fr-CA" altLang="en-US" sz="3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32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4869160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Conductor</a:t>
            </a:r>
            <a:endParaRPr lang="en-IE" sz="4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8064" y="979394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1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3628" y="1628800"/>
            <a:ext cx="489654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deer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fr-CA" altLang="en-US" sz="5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5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86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901169"/>
            <a:ext cx="6417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5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0659" y="1844824"/>
            <a:ext cx="444681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type of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insect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bluebottle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4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4653136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67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901169"/>
            <a:ext cx="60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5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1" y="1700808"/>
            <a:ext cx="44468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‘Fe’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copper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zinc?</a:t>
            </a:r>
            <a:endParaRPr lang="fr-CA" altLang="en-US" sz="36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4653136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901169"/>
            <a:ext cx="6345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5 Answers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1844824"/>
            <a:ext cx="46805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  <a:p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Meteorologist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4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5304" y="4460925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endParaRPr lang="en-IE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6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901169"/>
            <a:ext cx="5409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Science Fact #11</a:t>
            </a:r>
            <a:endParaRPr lang="en-IE" sz="60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4186" y="1929475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 smtClean="0">
                <a:solidFill>
                  <a:schemeClr val="accent6">
                    <a:lumMod val="75000"/>
                  </a:schemeClr>
                </a:solidFill>
              </a:rPr>
              <a:t>You can get 400 Quarter Pounder burgers from one cow!</a:t>
            </a:r>
            <a:endParaRPr lang="en-US" alt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9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2276872"/>
            <a:ext cx="52565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Round 7</a:t>
            </a:r>
            <a:endParaRPr lang="en-IE" sz="11000" b="1" dirty="0">
              <a:ln w="28575"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3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431718"/>
            <a:ext cx="44468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false: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shavings are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attracted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magnets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4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431718"/>
            <a:ext cx="44468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48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shark a fish or a mammal?</a:t>
            </a:r>
          </a:p>
        </p:txBody>
      </p:sp>
    </p:spTree>
    <p:extLst>
      <p:ext uri="{BB962C8B-B14F-4D97-AF65-F5344CB8AC3E}">
        <p14:creationId xmlns:p14="http://schemas.microsoft.com/office/powerpoint/2010/main" val="255323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431718"/>
            <a:ext cx="444681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Nimbus, Cumulus and Stratus are all types of what: (a) mountains (b) rivers (c) clouds (d) </a:t>
            </a:r>
            <a:r>
              <a:rPr lang="en-US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trees?</a:t>
            </a:r>
            <a:endParaRPr lang="en-US" altLang="en-US" sz="36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4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431718"/>
            <a:ext cx="444681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birds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warmer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countries for the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emigrate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en-US" sz="36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migrate</a:t>
            </a:r>
            <a:r>
              <a:rPr lang="fr-CA" altLang="en-US" sz="3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nitrate?</a:t>
            </a:r>
            <a:endParaRPr lang="fr-CA" altLang="en-US" sz="36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35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01169"/>
            <a:ext cx="296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b="1" dirty="0" smtClean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Round </a:t>
            </a:r>
            <a:r>
              <a:rPr lang="en-IE" sz="6000" b="1" dirty="0">
                <a:ln w="19050">
                  <a:solidFill>
                    <a:schemeClr val="tx1"/>
                  </a:solidFill>
                </a:ln>
                <a:solidFill>
                  <a:srgbClr val="990033"/>
                </a:solidFill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649514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09320"/>
            <a:ext cx="1925960" cy="48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431718"/>
            <a:ext cx="44468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3200" b="1" u="sng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3200" b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A" altLang="en-US" sz="3200" b="1" u="sng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collective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parsley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sage,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A" altLang="en-US" sz="4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thyme</a:t>
            </a:r>
            <a:r>
              <a:rPr lang="fr-CA" altLang="en-US" sz="4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4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7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3259</Words>
  <Application>Microsoft Office PowerPoint</Application>
  <PresentationFormat>On-screen Show (4:3)</PresentationFormat>
  <Paragraphs>604</Paragraphs>
  <Slides>151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151</vt:i4>
      </vt:variant>
    </vt:vector>
  </HeadingPairs>
  <TitlesOfParts>
    <vt:vector size="15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</dc:creator>
  <cp:lastModifiedBy>Damien</cp:lastModifiedBy>
  <cp:revision>57</cp:revision>
  <dcterms:created xsi:type="dcterms:W3CDTF">2020-10-30T19:43:08Z</dcterms:created>
  <dcterms:modified xsi:type="dcterms:W3CDTF">2020-11-08T13:44:49Z</dcterms:modified>
</cp:coreProperties>
</file>