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7" r:id="rId3"/>
    <p:sldId id="278" r:id="rId4"/>
    <p:sldId id="279" r:id="rId5"/>
    <p:sldId id="280" r:id="rId6"/>
    <p:sldId id="281" r:id="rId7"/>
    <p:sldId id="284" r:id="rId8"/>
    <p:sldId id="285" r:id="rId9"/>
    <p:sldId id="291" r:id="rId10"/>
    <p:sldId id="292" r:id="rId11"/>
    <p:sldId id="294" r:id="rId12"/>
    <p:sldId id="295" r:id="rId13"/>
    <p:sldId id="296" r:id="rId14"/>
    <p:sldId id="297" r:id="rId15"/>
    <p:sldId id="293"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3721643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3329892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12522123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42227448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475C9B-B9F3-4FCB-B2F7-18AEFB09C2BC}" type="datetimeFigureOut">
              <a:rPr lang="en-IE" smtClean="0"/>
              <a:t>20/01/2022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34100727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C2475C9B-B9F3-4FCB-B2F7-18AEFB09C2BC}" type="datetimeFigureOut">
              <a:rPr lang="en-IE" smtClean="0"/>
              <a:t>20/01/2022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37562445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C2475C9B-B9F3-4FCB-B2F7-18AEFB09C2BC}" type="datetimeFigureOut">
              <a:rPr lang="en-IE" smtClean="0"/>
              <a:t>20/01/2022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11665246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C2475C9B-B9F3-4FCB-B2F7-18AEFB09C2BC}" type="datetimeFigureOut">
              <a:rPr lang="en-IE" smtClean="0"/>
              <a:t>20/01/2022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11569540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75C9B-B9F3-4FCB-B2F7-18AEFB09C2BC}" type="datetimeFigureOut">
              <a:rPr lang="en-IE" smtClean="0"/>
              <a:t>20/01/2022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21663296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75C9B-B9F3-4FCB-B2F7-18AEFB09C2BC}" type="datetimeFigureOut">
              <a:rPr lang="en-IE" smtClean="0"/>
              <a:t>20/01/2022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14385166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75C9B-B9F3-4FCB-B2F7-18AEFB09C2BC}" type="datetimeFigureOut">
              <a:rPr lang="en-IE" smtClean="0"/>
              <a:t>20/01/2022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7C2063-85B0-4BA3-8461-61C9F0116420}" type="slidenum">
              <a:rPr lang="en-IE" smtClean="0"/>
              <a:t>‹#›</a:t>
            </a:fld>
            <a:endParaRPr lang="en-IE"/>
          </a:p>
        </p:txBody>
      </p:sp>
    </p:spTree>
    <p:extLst>
      <p:ext uri="{BB962C8B-B14F-4D97-AF65-F5344CB8AC3E}">
        <p14:creationId xmlns:p14="http://schemas.microsoft.com/office/powerpoint/2010/main" val="29325456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75C9B-B9F3-4FCB-B2F7-18AEFB09C2BC}" type="datetimeFigureOut">
              <a:rPr lang="en-IE" smtClean="0"/>
              <a:t>20/01/2022</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C2063-85B0-4BA3-8461-61C9F0116420}" type="slidenum">
              <a:rPr lang="en-IE" smtClean="0"/>
              <a:t>‹#›</a:t>
            </a:fld>
            <a:endParaRPr lang="en-IE"/>
          </a:p>
        </p:txBody>
      </p:sp>
    </p:spTree>
    <p:extLst>
      <p:ext uri="{BB962C8B-B14F-4D97-AF65-F5344CB8AC3E}">
        <p14:creationId xmlns:p14="http://schemas.microsoft.com/office/powerpoint/2010/main" val="700243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hyperlink" Target="https://www.teacherspayteachers.com/Store/Hello-Literacy" TargetMode="External"/><Relationship Id="rId3" Type="http://schemas.openxmlformats.org/officeDocument/2006/relationships/image" Target="../media/image6.JPG"/><Relationship Id="rId7" Type="http://schemas.openxmlformats.org/officeDocument/2006/relationships/image" Target="../media/image8.png"/><Relationship Id="rId12" Type="http://schemas.openxmlformats.org/officeDocument/2006/relationships/hyperlink" Target="https://www.teacherspayteachers.com/Store/Educlips"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7.jpeg"/><Relationship Id="rId11" Type="http://schemas.openxmlformats.org/officeDocument/2006/relationships/image" Target="../media/image10.png"/><Relationship Id="rId5" Type="http://schemas.openxmlformats.org/officeDocument/2006/relationships/hyperlink" Target="https://www.teacherspayteachers.com/Store/Krista-Wallden-Creative-Clips" TargetMode="External"/><Relationship Id="rId10" Type="http://schemas.openxmlformats.org/officeDocument/2006/relationships/image" Target="../media/image9.jpeg"/><Relationship Id="rId4" Type="http://schemas.openxmlformats.org/officeDocument/2006/relationships/hyperlink" Target="https://www.textgiraffe.com/" TargetMode="External"/><Relationship Id="rId9" Type="http://schemas.openxmlformats.org/officeDocument/2006/relationships/hyperlink" Target="https://depositphotos.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6" y="6280943"/>
            <a:ext cx="1258173" cy="318737"/>
          </a:xfrm>
          <a:prstGeom prst="rect">
            <a:avLst/>
          </a:prstGeom>
        </p:spPr>
      </p:pic>
      <p:sp>
        <p:nvSpPr>
          <p:cNvPr id="6" name="Text Box 2"/>
          <p:cNvSpPr txBox="1"/>
          <p:nvPr/>
        </p:nvSpPr>
        <p:spPr>
          <a:xfrm>
            <a:off x="5523507"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90819" y="3140968"/>
            <a:ext cx="5437350" cy="3600895"/>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0752" y="116632"/>
            <a:ext cx="5977484" cy="3600895"/>
          </a:xfrm>
          <a:prstGeom prst="rect">
            <a:avLst/>
          </a:prstGeom>
        </p:spPr>
      </p:pic>
    </p:spTree>
    <p:extLst>
      <p:ext uri="{BB962C8B-B14F-4D97-AF65-F5344CB8AC3E}">
        <p14:creationId xmlns:p14="http://schemas.microsoft.com/office/powerpoint/2010/main" val="24152278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9" y="1628800"/>
            <a:ext cx="7704856" cy="4524315"/>
          </a:xfrm>
          <a:prstGeom prst="rect">
            <a:avLst/>
          </a:prstGeom>
          <a:solidFill>
            <a:schemeClr val="bg1"/>
          </a:solidFill>
          <a:ln w="28575">
            <a:solidFill>
              <a:schemeClr val="tx1"/>
            </a:solidFill>
          </a:ln>
        </p:spPr>
        <p:txBody>
          <a:bodyPr wrap="square" rtlCol="0">
            <a:spAutoFit/>
          </a:bodyPr>
          <a:lstStyle/>
          <a:p>
            <a:r>
              <a:rPr lang="en-IE" sz="3200" dirty="0">
                <a:ea typeface="HelloLori" panose="02000603000000000000" pitchFamily="2" charset="0"/>
              </a:rPr>
              <a:t>Countries at COP26 </a:t>
            </a:r>
            <a:r>
              <a:rPr lang="en-IE" sz="3200" dirty="0" smtClean="0">
                <a:ea typeface="HelloLori" panose="02000603000000000000" pitchFamily="2" charset="0"/>
              </a:rPr>
              <a:t>also agreed </a:t>
            </a:r>
            <a:r>
              <a:rPr lang="en-IE" sz="3200" dirty="0">
                <a:ea typeface="HelloLori" panose="02000603000000000000" pitchFamily="2" charset="0"/>
              </a:rPr>
              <a:t>to</a:t>
            </a:r>
            <a:r>
              <a:rPr lang="en-IE" sz="3200" dirty="0" smtClean="0">
                <a:ea typeface="HelloLori" panose="02000603000000000000" pitchFamily="2" charset="0"/>
              </a:rPr>
              <a:t>:</a:t>
            </a:r>
          </a:p>
          <a:p>
            <a:pPr marL="457200" indent="-457200">
              <a:buFont typeface="Arial" panose="020B0604020202020204" pitchFamily="34" charset="0"/>
              <a:buChar char="•"/>
            </a:pPr>
            <a:r>
              <a:rPr lang="en-IE" sz="3200" dirty="0" smtClean="0">
                <a:ea typeface="HelloLori" panose="02000603000000000000" pitchFamily="2" charset="0"/>
              </a:rPr>
              <a:t>Stop deforestation by 2030</a:t>
            </a:r>
          </a:p>
          <a:p>
            <a:pPr marL="457200" indent="-457200">
              <a:buFont typeface="Arial" panose="020B0604020202020204" pitchFamily="34" charset="0"/>
              <a:buChar char="•"/>
            </a:pPr>
            <a:r>
              <a:rPr lang="en-IE" sz="3200" dirty="0" smtClean="0">
                <a:ea typeface="HelloLori" panose="02000603000000000000" pitchFamily="2" charset="0"/>
              </a:rPr>
              <a:t>Try to cut methane emissions by 30% by 2030</a:t>
            </a:r>
          </a:p>
          <a:p>
            <a:pPr marL="457200" indent="-457200">
              <a:buFont typeface="Arial" panose="020B0604020202020204" pitchFamily="34" charset="0"/>
              <a:buChar char="•"/>
            </a:pPr>
            <a:r>
              <a:rPr lang="en-IE" sz="3200" dirty="0" smtClean="0">
                <a:ea typeface="HelloLori" panose="02000603000000000000" pitchFamily="2" charset="0"/>
              </a:rPr>
              <a:t>Phase out government subsidies for fossil fuels</a:t>
            </a:r>
          </a:p>
          <a:p>
            <a:endParaRPr lang="en-IE" sz="3200" dirty="0" smtClean="0">
              <a:ea typeface="HelloLori" panose="02000603000000000000" pitchFamily="2" charset="0"/>
            </a:endParaRPr>
          </a:p>
          <a:p>
            <a:r>
              <a:rPr lang="en-IE" sz="3200" dirty="0" smtClean="0">
                <a:ea typeface="HelloLori" panose="02000603000000000000" pitchFamily="2" charset="0"/>
              </a:rPr>
              <a:t>These agreements will be reviewed at COP27 in </a:t>
            </a:r>
            <a:r>
              <a:rPr lang="en-IE" sz="3200" dirty="0" err="1" smtClean="0">
                <a:ea typeface="HelloLori" panose="02000603000000000000" pitchFamily="2" charset="0"/>
              </a:rPr>
              <a:t>Sharm</a:t>
            </a:r>
            <a:r>
              <a:rPr lang="en-IE" sz="3200" dirty="0" smtClean="0">
                <a:ea typeface="HelloLori" panose="02000603000000000000" pitchFamily="2" charset="0"/>
              </a:rPr>
              <a:t>-El-Sheikh, Egypt in November 2022.</a:t>
            </a:r>
            <a:endParaRPr lang="en-IE" sz="3200" dirty="0">
              <a:ea typeface="HelloLori" panose="02000603000000000000" pitchFamily="2" charset="0"/>
            </a:endParaRPr>
          </a:p>
        </p:txBody>
      </p:sp>
      <p:sp>
        <p:nvSpPr>
          <p:cNvPr id="10" name="Rounded Rectangle 9"/>
          <p:cNvSpPr/>
          <p:nvPr/>
        </p:nvSpPr>
        <p:spPr>
          <a:xfrm>
            <a:off x="7740352" y="404664"/>
            <a:ext cx="720080"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9</a:t>
            </a:r>
            <a:endParaRPr lang="en-IE" sz="4400" b="1" dirty="0">
              <a:solidFill>
                <a:schemeClr val="tx1"/>
              </a:solidFill>
              <a:latin typeface="+mj-lt"/>
              <a:ea typeface="HelloSperry" panose="02000603000000000000" pitchFamily="2" charset="0"/>
            </a:endParaRPr>
          </a:p>
        </p:txBody>
      </p:sp>
      <p:sp>
        <p:nvSpPr>
          <p:cNvPr id="13" name="Rounded Rectangle 12"/>
          <p:cNvSpPr/>
          <p:nvPr/>
        </p:nvSpPr>
        <p:spPr>
          <a:xfrm>
            <a:off x="899592" y="404664"/>
            <a:ext cx="554461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COP26 Agreements</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20223764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776864" cy="3416320"/>
          </a:xfrm>
          <a:prstGeom prst="rect">
            <a:avLst/>
          </a:prstGeom>
          <a:solidFill>
            <a:schemeClr val="bg1"/>
          </a:solidFill>
          <a:ln w="28575">
            <a:solidFill>
              <a:schemeClr val="tx1"/>
            </a:solidFill>
          </a:ln>
        </p:spPr>
        <p:txBody>
          <a:bodyPr wrap="square" rtlCol="0">
            <a:spAutoFit/>
          </a:bodyPr>
          <a:lstStyle/>
          <a:p>
            <a:r>
              <a:rPr lang="en-IE" sz="3600" dirty="0">
                <a:ea typeface="HelloLori" panose="02000603000000000000" pitchFamily="2" charset="0"/>
              </a:rPr>
              <a:t>C</a:t>
            </a:r>
            <a:r>
              <a:rPr lang="en-IE" sz="3600" dirty="0" smtClean="0">
                <a:ea typeface="HelloLori" panose="02000603000000000000" pitchFamily="2" charset="0"/>
              </a:rPr>
              <a:t>hildren can take simple actions to help reduce the effects of Climate </a:t>
            </a:r>
            <a:r>
              <a:rPr lang="en-IE" sz="3600" dirty="0">
                <a:ea typeface="HelloLori" panose="02000603000000000000" pitchFamily="2" charset="0"/>
              </a:rPr>
              <a:t>C</a:t>
            </a:r>
            <a:r>
              <a:rPr lang="en-IE" sz="3600" dirty="0" smtClean="0">
                <a:ea typeface="HelloLori" panose="02000603000000000000" pitchFamily="2" charset="0"/>
              </a:rPr>
              <a:t>hange. The small changes made by everyone can help to save our planet for future generations. You are called to be a “Climate Hero” to help save our planet.</a:t>
            </a:r>
            <a:endParaRPr lang="en-IE" sz="3600" dirty="0">
              <a:ea typeface="HelloLori" panose="02000603000000000000" pitchFamily="2" charset="0"/>
            </a:endParaRPr>
          </a:p>
        </p:txBody>
      </p:sp>
      <p:sp>
        <p:nvSpPr>
          <p:cNvPr id="8" name="Rounded Rectangle 7"/>
          <p:cNvSpPr/>
          <p:nvPr/>
        </p:nvSpPr>
        <p:spPr>
          <a:xfrm>
            <a:off x="899592" y="404664"/>
            <a:ext cx="403244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Climate Action</a:t>
            </a:r>
            <a:endParaRPr lang="en-IE" sz="4400" b="1" dirty="0">
              <a:solidFill>
                <a:schemeClr val="tx1"/>
              </a:solidFill>
              <a:latin typeface="+mj-lt"/>
              <a:ea typeface="HelloSperry" panose="02000603000000000000" pitchFamily="2" charset="0"/>
            </a:endParaRPr>
          </a:p>
        </p:txBody>
      </p:sp>
      <p:sp>
        <p:nvSpPr>
          <p:cNvPr id="9" name="Rounded Rectangle 8"/>
          <p:cNvSpPr/>
          <p:nvPr/>
        </p:nvSpPr>
        <p:spPr>
          <a:xfrm>
            <a:off x="7524329" y="404664"/>
            <a:ext cx="936104"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10</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12151797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755577" y="1628800"/>
            <a:ext cx="7632848" cy="3539430"/>
          </a:xfrm>
          <a:prstGeom prst="rect">
            <a:avLst/>
          </a:prstGeom>
          <a:solidFill>
            <a:schemeClr val="bg1"/>
          </a:solidFill>
          <a:ln w="28575">
            <a:solidFill>
              <a:schemeClr val="tx1"/>
            </a:solidFill>
          </a:ln>
        </p:spPr>
        <p:txBody>
          <a:bodyPr wrap="square" rtlCol="0">
            <a:spAutoFit/>
          </a:bodyPr>
          <a:lstStyle/>
          <a:p>
            <a:pPr marL="457200" indent="-457200">
              <a:buFont typeface="Arial" panose="020B0604020202020204" pitchFamily="34" charset="0"/>
              <a:buChar char="•"/>
            </a:pPr>
            <a:r>
              <a:rPr lang="en-IE" sz="3200" dirty="0" smtClean="0">
                <a:ea typeface="HelloLori" panose="02000603000000000000" pitchFamily="2" charset="0"/>
              </a:rPr>
              <a:t>Walk or cycle rather than using a car</a:t>
            </a:r>
          </a:p>
          <a:p>
            <a:pPr marL="457200" indent="-457200">
              <a:buFont typeface="Arial" panose="020B0604020202020204" pitchFamily="34" charset="0"/>
              <a:buChar char="•"/>
            </a:pPr>
            <a:r>
              <a:rPr lang="en-IE" sz="3200" dirty="0" smtClean="0">
                <a:ea typeface="HelloLori" panose="02000603000000000000" pitchFamily="2" charset="0"/>
              </a:rPr>
              <a:t>Save energy at home by turning off things not being used </a:t>
            </a:r>
            <a:r>
              <a:rPr lang="en-IE" sz="3200" dirty="0" err="1" smtClean="0">
                <a:ea typeface="HelloLori" panose="02000603000000000000" pitchFamily="2" charset="0"/>
              </a:rPr>
              <a:t>eg</a:t>
            </a:r>
            <a:r>
              <a:rPr lang="en-IE" sz="3200" dirty="0" smtClean="0">
                <a:ea typeface="HelloLori" panose="02000603000000000000" pitchFamily="2" charset="0"/>
              </a:rPr>
              <a:t>. lights, computers etc.</a:t>
            </a:r>
          </a:p>
          <a:p>
            <a:pPr marL="457200" indent="-457200">
              <a:buFont typeface="Arial" panose="020B0604020202020204" pitchFamily="34" charset="0"/>
              <a:buChar char="•"/>
            </a:pPr>
            <a:r>
              <a:rPr lang="en-IE" sz="3200" dirty="0" smtClean="0">
                <a:ea typeface="HelloLori" panose="02000603000000000000" pitchFamily="2" charset="0"/>
              </a:rPr>
              <a:t>Reduce, Reuse, Repair, Recycle</a:t>
            </a:r>
          </a:p>
          <a:p>
            <a:pPr marL="457200" indent="-457200">
              <a:buFont typeface="Arial" panose="020B0604020202020204" pitchFamily="34" charset="0"/>
              <a:buChar char="•"/>
            </a:pPr>
            <a:r>
              <a:rPr lang="en-IE" sz="3200" dirty="0" smtClean="0">
                <a:ea typeface="HelloLori" panose="02000603000000000000" pitchFamily="2" charset="0"/>
              </a:rPr>
              <a:t>Eat more vegetables</a:t>
            </a:r>
          </a:p>
          <a:p>
            <a:pPr marL="457200" indent="-457200">
              <a:buFont typeface="Arial" panose="020B0604020202020204" pitchFamily="34" charset="0"/>
              <a:buChar char="•"/>
            </a:pPr>
            <a:r>
              <a:rPr lang="en-IE" sz="3200" dirty="0" smtClean="0">
                <a:ea typeface="HelloLori" panose="02000603000000000000" pitchFamily="2" charset="0"/>
              </a:rPr>
              <a:t>Throw away less food</a:t>
            </a:r>
          </a:p>
          <a:p>
            <a:pPr marL="457200" indent="-457200">
              <a:buFont typeface="Arial" panose="020B0604020202020204" pitchFamily="34" charset="0"/>
              <a:buChar char="•"/>
            </a:pPr>
            <a:r>
              <a:rPr lang="en-IE" sz="3200" dirty="0" smtClean="0">
                <a:ea typeface="HelloLori" panose="02000603000000000000" pitchFamily="2" charset="0"/>
              </a:rPr>
              <a:t>Change your family’s source of energy</a:t>
            </a:r>
            <a:endParaRPr lang="en-IE" sz="3200" dirty="0">
              <a:ea typeface="HelloLori" panose="02000603000000000000" pitchFamily="2" charset="0"/>
            </a:endParaRPr>
          </a:p>
        </p:txBody>
      </p:sp>
      <p:sp>
        <p:nvSpPr>
          <p:cNvPr id="13" name="Rounded Rectangle 12"/>
          <p:cNvSpPr/>
          <p:nvPr/>
        </p:nvSpPr>
        <p:spPr>
          <a:xfrm>
            <a:off x="899592" y="404664"/>
            <a:ext cx="554461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What </a:t>
            </a:r>
            <a:r>
              <a:rPr lang="en-IE" sz="4400" b="1" dirty="0">
                <a:solidFill>
                  <a:schemeClr val="tx1"/>
                </a:solidFill>
                <a:latin typeface="+mj-lt"/>
                <a:ea typeface="HelloSperry" panose="02000603000000000000" pitchFamily="2" charset="0"/>
              </a:rPr>
              <a:t>C</a:t>
            </a:r>
            <a:r>
              <a:rPr lang="en-IE" sz="4400" b="1" dirty="0">
                <a:solidFill>
                  <a:schemeClr val="tx1"/>
                </a:solidFill>
                <a:latin typeface="+mj-lt"/>
                <a:ea typeface="HelloSperry" panose="02000603000000000000" pitchFamily="2" charset="0"/>
              </a:rPr>
              <a:t>an You </a:t>
            </a:r>
            <a:r>
              <a:rPr lang="en-IE" sz="4400" b="1" dirty="0">
                <a:solidFill>
                  <a:schemeClr val="tx1"/>
                </a:solidFill>
                <a:latin typeface="+mj-lt"/>
                <a:ea typeface="HelloSperry" panose="02000603000000000000" pitchFamily="2" charset="0"/>
              </a:rPr>
              <a:t>D</a:t>
            </a:r>
            <a:r>
              <a:rPr lang="en-IE" sz="4400" b="1" dirty="0">
                <a:solidFill>
                  <a:schemeClr val="tx1"/>
                </a:solidFill>
                <a:latin typeface="+mj-lt"/>
                <a:ea typeface="HelloSperry" panose="02000603000000000000" pitchFamily="2" charset="0"/>
              </a:rPr>
              <a:t>o?</a:t>
            </a:r>
            <a:endParaRPr lang="en-IE" sz="4400" b="1" dirty="0">
              <a:solidFill>
                <a:schemeClr val="tx1"/>
              </a:solidFill>
              <a:latin typeface="+mj-lt"/>
              <a:ea typeface="HelloSperry" panose="02000603000000000000" pitchFamily="2" charset="0"/>
            </a:endParaRPr>
          </a:p>
        </p:txBody>
      </p:sp>
      <p:sp>
        <p:nvSpPr>
          <p:cNvPr id="8" name="Rounded Rectangle 7"/>
          <p:cNvSpPr/>
          <p:nvPr/>
        </p:nvSpPr>
        <p:spPr>
          <a:xfrm>
            <a:off x="7524329" y="404664"/>
            <a:ext cx="936104"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11</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20832503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776864" cy="3970318"/>
          </a:xfrm>
          <a:prstGeom prst="rect">
            <a:avLst/>
          </a:prstGeom>
          <a:solidFill>
            <a:schemeClr val="bg1"/>
          </a:solidFill>
          <a:ln w="28575">
            <a:solidFill>
              <a:schemeClr val="tx1"/>
            </a:solidFill>
          </a:ln>
        </p:spPr>
        <p:txBody>
          <a:bodyPr wrap="square" rtlCol="0">
            <a:spAutoFit/>
          </a:bodyPr>
          <a:lstStyle/>
          <a:p>
            <a:pPr marL="457200" indent="-457200">
              <a:buFont typeface="Arial" panose="020B0604020202020204" pitchFamily="34" charset="0"/>
              <a:buChar char="•"/>
            </a:pPr>
            <a:r>
              <a:rPr lang="en-IE" sz="3600" dirty="0" smtClean="0">
                <a:ea typeface="HelloLori" panose="02000603000000000000" pitchFamily="2" charset="0"/>
              </a:rPr>
              <a:t>LOLO – Last Out, Lights Off</a:t>
            </a:r>
          </a:p>
          <a:p>
            <a:pPr marL="457200" indent="-457200">
              <a:buFont typeface="Arial" panose="020B0604020202020204" pitchFamily="34" charset="0"/>
              <a:buChar char="•"/>
            </a:pPr>
            <a:r>
              <a:rPr lang="en-IE" sz="3600" dirty="0" smtClean="0">
                <a:ea typeface="HelloLori" panose="02000603000000000000" pitchFamily="2" charset="0"/>
              </a:rPr>
              <a:t>Take shorter showers</a:t>
            </a:r>
          </a:p>
          <a:p>
            <a:pPr marL="457200" indent="-457200">
              <a:buFont typeface="Arial" panose="020B0604020202020204" pitchFamily="34" charset="0"/>
              <a:buChar char="•"/>
            </a:pPr>
            <a:r>
              <a:rPr lang="en-IE" sz="3600" dirty="0" smtClean="0">
                <a:ea typeface="HelloLori" panose="02000603000000000000" pitchFamily="2" charset="0"/>
              </a:rPr>
              <a:t>Plant more trees</a:t>
            </a:r>
          </a:p>
          <a:p>
            <a:pPr marL="457200" indent="-457200">
              <a:buFont typeface="Arial" panose="020B0604020202020204" pitchFamily="34" charset="0"/>
              <a:buChar char="•"/>
            </a:pPr>
            <a:r>
              <a:rPr lang="en-IE" sz="3600" dirty="0" smtClean="0">
                <a:ea typeface="HelloLori" panose="02000603000000000000" pitchFamily="2" charset="0"/>
              </a:rPr>
              <a:t>Close doors to stop heat escaping</a:t>
            </a:r>
          </a:p>
          <a:p>
            <a:pPr marL="457200" indent="-457200">
              <a:buFont typeface="Arial" panose="020B0604020202020204" pitchFamily="34" charset="0"/>
              <a:buChar char="•"/>
            </a:pPr>
            <a:r>
              <a:rPr lang="en-IE" sz="3600" dirty="0" smtClean="0">
                <a:ea typeface="HelloLori" panose="02000603000000000000" pitchFamily="2" charset="0"/>
              </a:rPr>
              <a:t>Grow your own fruit and vegetables</a:t>
            </a:r>
          </a:p>
          <a:p>
            <a:pPr marL="457200" indent="-457200">
              <a:buFont typeface="Arial" panose="020B0604020202020204" pitchFamily="34" charset="0"/>
              <a:buChar char="•"/>
            </a:pPr>
            <a:r>
              <a:rPr lang="en-IE" sz="3600" dirty="0" smtClean="0">
                <a:ea typeface="HelloLori" panose="02000603000000000000" pitchFamily="2" charset="0"/>
              </a:rPr>
              <a:t>Replace old light bulbs with newer CFL bulbs</a:t>
            </a:r>
            <a:endParaRPr lang="en-IE" sz="3600" dirty="0">
              <a:ea typeface="HelloLori" panose="02000603000000000000" pitchFamily="2" charset="0"/>
            </a:endParaRPr>
          </a:p>
        </p:txBody>
      </p:sp>
      <p:sp>
        <p:nvSpPr>
          <p:cNvPr id="8" name="Rounded Rectangle 7"/>
          <p:cNvSpPr/>
          <p:nvPr/>
        </p:nvSpPr>
        <p:spPr>
          <a:xfrm>
            <a:off x="899591" y="404664"/>
            <a:ext cx="5262885"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What Can You Do?</a:t>
            </a:r>
          </a:p>
        </p:txBody>
      </p:sp>
      <p:sp>
        <p:nvSpPr>
          <p:cNvPr id="9" name="Rounded Rectangle 8"/>
          <p:cNvSpPr/>
          <p:nvPr/>
        </p:nvSpPr>
        <p:spPr>
          <a:xfrm>
            <a:off x="7524329" y="404664"/>
            <a:ext cx="936104"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12</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38607109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755577" y="1628800"/>
            <a:ext cx="7632848" cy="3724096"/>
          </a:xfrm>
          <a:prstGeom prst="rect">
            <a:avLst/>
          </a:prstGeom>
          <a:solidFill>
            <a:schemeClr val="bg1"/>
          </a:solidFill>
          <a:ln w="28575">
            <a:solidFill>
              <a:schemeClr val="tx1"/>
            </a:solidFill>
          </a:ln>
        </p:spPr>
        <p:txBody>
          <a:bodyPr wrap="square" rtlCol="0">
            <a:spAutoFit/>
          </a:bodyPr>
          <a:lstStyle/>
          <a:p>
            <a:r>
              <a:rPr lang="en-IE" sz="2800" dirty="0" smtClean="0">
                <a:ea typeface="HelloLori" panose="02000603000000000000" pitchFamily="2" charset="0"/>
              </a:rPr>
              <a:t>Lastly, talk to others about the effects of climate change on the planet. Convince them to also make small changes so that, together, we can all</a:t>
            </a:r>
            <a:r>
              <a:rPr lang="en-IE" sz="2800" dirty="0" smtClean="0">
                <a:ea typeface="HelloLori" panose="02000603000000000000" pitchFamily="2" charset="0"/>
              </a:rPr>
              <a:t>:</a:t>
            </a:r>
          </a:p>
          <a:p>
            <a:endParaRPr lang="en-IE" sz="2800" dirty="0" smtClean="0">
              <a:ea typeface="HelloLori" panose="02000603000000000000" pitchFamily="2" charset="0"/>
            </a:endParaRPr>
          </a:p>
          <a:p>
            <a:pPr algn="ctr"/>
            <a:r>
              <a:rPr lang="en-IE" sz="4800" b="1" dirty="0" smtClean="0">
                <a:ea typeface="HelloLori" panose="02000603000000000000" pitchFamily="2" charset="0"/>
              </a:rPr>
              <a:t>MAKE A DIFFERENCE</a:t>
            </a:r>
          </a:p>
          <a:p>
            <a:pPr algn="ctr"/>
            <a:r>
              <a:rPr lang="en-IE" sz="2800" dirty="0" smtClean="0">
                <a:ea typeface="HelloLori" panose="02000603000000000000" pitchFamily="2" charset="0"/>
              </a:rPr>
              <a:t>and</a:t>
            </a:r>
          </a:p>
          <a:p>
            <a:pPr algn="ctr"/>
            <a:r>
              <a:rPr lang="en-IE" sz="4800" b="1" dirty="0">
                <a:ea typeface="HelloLori" panose="02000603000000000000" pitchFamily="2" charset="0"/>
              </a:rPr>
              <a:t>BE THE DIFFERENCE</a:t>
            </a:r>
            <a:endParaRPr lang="en-IE" sz="4800" b="1" dirty="0">
              <a:ea typeface="HelloLori" panose="02000603000000000000" pitchFamily="2" charset="0"/>
            </a:endParaRPr>
          </a:p>
        </p:txBody>
      </p:sp>
      <p:sp>
        <p:nvSpPr>
          <p:cNvPr id="13" name="Rounded Rectangle 12"/>
          <p:cNvSpPr/>
          <p:nvPr/>
        </p:nvSpPr>
        <p:spPr>
          <a:xfrm>
            <a:off x="899592" y="404664"/>
            <a:ext cx="554461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What </a:t>
            </a:r>
            <a:r>
              <a:rPr lang="en-IE" sz="4400" b="1" dirty="0">
                <a:solidFill>
                  <a:schemeClr val="tx1"/>
                </a:solidFill>
                <a:latin typeface="+mj-lt"/>
                <a:ea typeface="HelloSperry" panose="02000603000000000000" pitchFamily="2" charset="0"/>
              </a:rPr>
              <a:t>C</a:t>
            </a:r>
            <a:r>
              <a:rPr lang="en-IE" sz="4400" b="1" dirty="0">
                <a:solidFill>
                  <a:schemeClr val="tx1"/>
                </a:solidFill>
                <a:latin typeface="+mj-lt"/>
                <a:ea typeface="HelloSperry" panose="02000603000000000000" pitchFamily="2" charset="0"/>
              </a:rPr>
              <a:t>an You </a:t>
            </a:r>
            <a:r>
              <a:rPr lang="en-IE" sz="4400" b="1" dirty="0">
                <a:solidFill>
                  <a:schemeClr val="tx1"/>
                </a:solidFill>
                <a:latin typeface="+mj-lt"/>
                <a:ea typeface="HelloSperry" panose="02000603000000000000" pitchFamily="2" charset="0"/>
              </a:rPr>
              <a:t>D</a:t>
            </a:r>
            <a:r>
              <a:rPr lang="en-IE" sz="4400" b="1" dirty="0">
                <a:solidFill>
                  <a:schemeClr val="tx1"/>
                </a:solidFill>
                <a:latin typeface="+mj-lt"/>
                <a:ea typeface="HelloSperry" panose="02000603000000000000" pitchFamily="2" charset="0"/>
              </a:rPr>
              <a:t>o?</a:t>
            </a:r>
            <a:endParaRPr lang="en-IE" sz="4400" b="1" dirty="0">
              <a:solidFill>
                <a:schemeClr val="tx1"/>
              </a:solidFill>
              <a:latin typeface="+mj-lt"/>
              <a:ea typeface="HelloSperry" panose="02000603000000000000" pitchFamily="2" charset="0"/>
            </a:endParaRPr>
          </a:p>
        </p:txBody>
      </p:sp>
      <p:sp>
        <p:nvSpPr>
          <p:cNvPr id="8" name="Rounded Rectangle 7"/>
          <p:cNvSpPr/>
          <p:nvPr/>
        </p:nvSpPr>
        <p:spPr>
          <a:xfrm>
            <a:off x="7524329" y="404664"/>
            <a:ext cx="936104"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13</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14382736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1520" y="260648"/>
            <a:ext cx="8568952" cy="6336704"/>
          </a:xfrm>
          <a:prstGeom prst="round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TextBox 2"/>
          <p:cNvSpPr txBox="1"/>
          <p:nvPr/>
        </p:nvSpPr>
        <p:spPr>
          <a:xfrm>
            <a:off x="685867" y="1484784"/>
            <a:ext cx="7776864" cy="4524315"/>
          </a:xfrm>
          <a:prstGeom prst="rect">
            <a:avLst/>
          </a:prstGeom>
          <a:noFill/>
        </p:spPr>
        <p:txBody>
          <a:bodyPr wrap="square" rtlCol="0">
            <a:spAutoFit/>
          </a:bodyPr>
          <a:lstStyle/>
          <a:p>
            <a:r>
              <a:rPr lang="en-IE" sz="1600" dirty="0">
                <a:latin typeface="HelloAli" panose="02000603000000000000" pitchFamily="2" charset="0"/>
                <a:ea typeface="HelloAli" panose="02000603000000000000" pitchFamily="2" charset="0"/>
              </a:rPr>
              <a:t>Thank you for downloading this </a:t>
            </a:r>
            <a:r>
              <a:rPr lang="en-IE" sz="1600" dirty="0" err="1">
                <a:latin typeface="HelloAli" panose="02000603000000000000" pitchFamily="2" charset="0"/>
                <a:ea typeface="HelloAli" panose="02000603000000000000" pitchFamily="2" charset="0"/>
              </a:rPr>
              <a:t>Seomra</a:t>
            </a:r>
            <a:r>
              <a:rPr lang="en-IE" sz="1600" dirty="0">
                <a:latin typeface="HelloAli" panose="02000603000000000000" pitchFamily="2" charset="0"/>
                <a:ea typeface="HelloAli" panose="02000603000000000000" pitchFamily="2" charset="0"/>
              </a:rPr>
              <a:t> </a:t>
            </a:r>
            <a:r>
              <a:rPr lang="en-IE" sz="1600" dirty="0" err="1">
                <a:latin typeface="HelloAli" panose="02000603000000000000" pitchFamily="2" charset="0"/>
                <a:ea typeface="HelloAli" panose="02000603000000000000" pitchFamily="2" charset="0"/>
              </a:rPr>
              <a:t>Ranga</a:t>
            </a:r>
            <a:r>
              <a:rPr lang="en-IE" sz="1600" dirty="0">
                <a:latin typeface="HelloAli" panose="02000603000000000000" pitchFamily="2" charset="0"/>
                <a:ea typeface="HelloAli" panose="02000603000000000000" pitchFamily="2" charset="0"/>
              </a:rPr>
              <a:t> resource. We hope that you find it practical and useful in your classroom.</a:t>
            </a:r>
          </a:p>
          <a:p>
            <a:r>
              <a:rPr lang="en-IE" sz="1600" dirty="0">
                <a:latin typeface="HelloAli" panose="02000603000000000000" pitchFamily="2" charset="0"/>
                <a:ea typeface="HelloAli" panose="02000603000000000000" pitchFamily="2" charset="0"/>
              </a:rPr>
              <a:t/>
            </a:r>
            <a:br>
              <a:rPr lang="en-IE" sz="1600" dirty="0">
                <a:latin typeface="HelloAli" panose="02000603000000000000" pitchFamily="2" charset="0"/>
                <a:ea typeface="HelloAli" panose="02000603000000000000" pitchFamily="2" charset="0"/>
              </a:rPr>
            </a:br>
            <a:r>
              <a:rPr lang="en-IE" sz="1600" dirty="0">
                <a:latin typeface="HelloAli" panose="02000603000000000000" pitchFamily="2" charset="0"/>
                <a:ea typeface="HelloAli" panose="02000603000000000000" pitchFamily="2" charset="0"/>
              </a:rPr>
              <a:t>Please be aware of the following conditions before using this resource.</a:t>
            </a:r>
          </a:p>
          <a:p>
            <a:endParaRPr lang="en-IE" sz="1600" dirty="0">
              <a:latin typeface="HelloAli" panose="02000603000000000000" pitchFamily="2" charset="0"/>
              <a:ea typeface="HelloAli" panose="02000603000000000000" pitchFamily="2" charset="0"/>
            </a:endParaRPr>
          </a:p>
          <a:p>
            <a:r>
              <a:rPr lang="en-IE" sz="1600" b="1" u="sng" dirty="0">
                <a:latin typeface="HelloAli" panose="02000603000000000000" pitchFamily="2" charset="0"/>
                <a:ea typeface="HelloAli" panose="02000603000000000000" pitchFamily="2" charset="0"/>
              </a:rPr>
              <a:t>Please DO:</a:t>
            </a:r>
            <a:br>
              <a:rPr lang="en-IE" sz="1600" b="1" u="sng" dirty="0">
                <a:latin typeface="HelloAli" panose="02000603000000000000" pitchFamily="2" charset="0"/>
                <a:ea typeface="HelloAli" panose="02000603000000000000" pitchFamily="2" charset="0"/>
              </a:rPr>
            </a:br>
            <a:r>
              <a:rPr lang="en-IE" sz="1600" dirty="0">
                <a:latin typeface="HelloAli" panose="02000603000000000000" pitchFamily="2" charset="0"/>
                <a:ea typeface="HelloAli" panose="02000603000000000000" pitchFamily="2" charset="0"/>
              </a:rPr>
              <a:t>* Print and copy this resource so that you can use it with your pupils.</a:t>
            </a:r>
          </a:p>
          <a:p>
            <a:r>
              <a:rPr lang="en-IE" sz="1600" dirty="0">
                <a:latin typeface="HelloAli" panose="02000603000000000000" pitchFamily="2" charset="0"/>
                <a:ea typeface="HelloAli" panose="02000603000000000000" pitchFamily="2" charset="0"/>
              </a:rPr>
              <a:t>* Make this resource available to your pupils in a private enclosed online space </a:t>
            </a:r>
            <a:r>
              <a:rPr lang="en-IE" sz="1600" dirty="0" err="1">
                <a:latin typeface="HelloAli" panose="02000603000000000000" pitchFamily="2" charset="0"/>
                <a:ea typeface="HelloAli" panose="02000603000000000000" pitchFamily="2" charset="0"/>
              </a:rPr>
              <a:t>eg</a:t>
            </a:r>
            <a:r>
              <a:rPr lang="en-IE" sz="1600" dirty="0">
                <a:latin typeface="HelloAli" panose="02000603000000000000" pitchFamily="2" charset="0"/>
                <a:ea typeface="HelloAli" panose="02000603000000000000" pitchFamily="2" charset="0"/>
              </a:rPr>
              <a:t>. Google Classroom, Seesaw, </a:t>
            </a:r>
            <a:r>
              <a:rPr lang="en-IE" sz="1600" dirty="0" err="1">
                <a:latin typeface="HelloAli" panose="02000603000000000000" pitchFamily="2" charset="0"/>
                <a:ea typeface="HelloAli" panose="02000603000000000000" pitchFamily="2" charset="0"/>
              </a:rPr>
              <a:t>Edublogs</a:t>
            </a:r>
            <a:r>
              <a:rPr lang="en-IE" sz="1600" dirty="0">
                <a:latin typeface="HelloAli" panose="02000603000000000000" pitchFamily="2" charset="0"/>
                <a:ea typeface="HelloAli" panose="02000603000000000000" pitchFamily="2" charset="0"/>
              </a:rPr>
              <a:t> etc.</a:t>
            </a:r>
            <a:br>
              <a:rPr lang="en-IE" sz="1600" dirty="0">
                <a:latin typeface="HelloAli" panose="02000603000000000000" pitchFamily="2" charset="0"/>
                <a:ea typeface="HelloAli" panose="02000603000000000000" pitchFamily="2" charset="0"/>
              </a:rPr>
            </a:br>
            <a:r>
              <a:rPr lang="en-IE" sz="1600" dirty="0">
                <a:latin typeface="HelloAli" panose="02000603000000000000" pitchFamily="2" charset="0"/>
                <a:ea typeface="HelloAli" panose="02000603000000000000" pitchFamily="2" charset="0"/>
              </a:rPr>
              <a:t>* Tell others if you have found it useful.</a:t>
            </a:r>
            <a:br>
              <a:rPr lang="en-IE" sz="1600" dirty="0">
                <a:latin typeface="HelloAli" panose="02000603000000000000" pitchFamily="2" charset="0"/>
                <a:ea typeface="HelloAli" panose="02000603000000000000" pitchFamily="2" charset="0"/>
              </a:rPr>
            </a:br>
            <a:endParaRPr lang="en-IE" sz="1600" dirty="0">
              <a:latin typeface="HelloAli" panose="02000603000000000000" pitchFamily="2" charset="0"/>
              <a:ea typeface="HelloAli" panose="02000603000000000000" pitchFamily="2" charset="0"/>
            </a:endParaRPr>
          </a:p>
          <a:p>
            <a:r>
              <a:rPr lang="en-IE" sz="1600" b="1" u="sng" dirty="0">
                <a:latin typeface="HelloAli" panose="02000603000000000000" pitchFamily="2" charset="0"/>
                <a:ea typeface="HelloAli" panose="02000603000000000000" pitchFamily="2" charset="0"/>
              </a:rPr>
              <a:t>Please DO NOT:</a:t>
            </a:r>
            <a:br>
              <a:rPr lang="en-IE" sz="1600" b="1" u="sng" dirty="0">
                <a:latin typeface="HelloAli" panose="02000603000000000000" pitchFamily="2" charset="0"/>
                <a:ea typeface="HelloAli" panose="02000603000000000000" pitchFamily="2" charset="0"/>
              </a:rPr>
            </a:br>
            <a:r>
              <a:rPr lang="en-IE" sz="1600" dirty="0">
                <a:latin typeface="HelloAli" panose="02000603000000000000" pitchFamily="2" charset="0"/>
                <a:ea typeface="HelloAli" panose="02000603000000000000" pitchFamily="2" charset="0"/>
              </a:rPr>
              <a:t>* Copy or share this resource (in part or whole) with others who have not joined our website. By becoming a member for themselves, they will help the site develop into the future.</a:t>
            </a:r>
          </a:p>
          <a:p>
            <a:r>
              <a:rPr lang="en-IE" sz="1600" dirty="0">
                <a:latin typeface="HelloAli" panose="02000603000000000000" pitchFamily="2" charset="0"/>
                <a:ea typeface="HelloAli" panose="02000603000000000000" pitchFamily="2" charset="0"/>
              </a:rPr>
              <a:t>* Make this resource available on your school website for anyone to download.</a:t>
            </a:r>
          </a:p>
          <a:p>
            <a:endParaRPr lang="en-IE" sz="1600" dirty="0"/>
          </a:p>
          <a:p>
            <a:r>
              <a:rPr lang="en-IE" sz="1600" dirty="0">
                <a:latin typeface="HelloAli" panose="02000603000000000000" pitchFamily="2" charset="0"/>
                <a:ea typeface="HelloAli" panose="02000603000000000000" pitchFamily="2" charset="0"/>
              </a:rPr>
              <a:t>Kind regards, </a:t>
            </a:r>
            <a:r>
              <a:rPr lang="en-IE" sz="1600" dirty="0" err="1">
                <a:latin typeface="HelloAli" panose="02000603000000000000" pitchFamily="2" charset="0"/>
                <a:ea typeface="HelloAli" panose="02000603000000000000" pitchFamily="2" charset="0"/>
              </a:rPr>
              <a:t>Seomra</a:t>
            </a:r>
            <a:r>
              <a:rPr lang="en-IE" sz="1600" dirty="0">
                <a:latin typeface="HelloAli" panose="02000603000000000000" pitchFamily="2" charset="0"/>
                <a:ea typeface="HelloAli" panose="02000603000000000000" pitchFamily="2" charset="0"/>
              </a:rPr>
              <a:t> </a:t>
            </a:r>
            <a:r>
              <a:rPr lang="en-IE" sz="1600" dirty="0" err="1" smtClean="0">
                <a:latin typeface="HelloAli" panose="02000603000000000000" pitchFamily="2" charset="0"/>
                <a:ea typeface="HelloAli" panose="02000603000000000000" pitchFamily="2" charset="0"/>
              </a:rPr>
              <a:t>Ranga</a:t>
            </a:r>
            <a:endParaRPr lang="en-IE" sz="1600" dirty="0">
              <a:latin typeface="HelloAli" panose="02000603000000000000" pitchFamily="2" charset="0"/>
              <a:ea typeface="HelloAli" panose="02000603000000000000" pitchFamily="2" charset="0"/>
            </a:endParaRPr>
          </a:p>
        </p:txBody>
      </p:sp>
      <p:sp>
        <p:nvSpPr>
          <p:cNvPr id="4" name="TextBox 3"/>
          <p:cNvSpPr txBox="1"/>
          <p:nvPr/>
        </p:nvSpPr>
        <p:spPr>
          <a:xfrm>
            <a:off x="3661311" y="6211668"/>
            <a:ext cx="3384376" cy="246221"/>
          </a:xfrm>
          <a:prstGeom prst="rect">
            <a:avLst/>
          </a:prstGeom>
          <a:noFill/>
        </p:spPr>
        <p:txBody>
          <a:bodyPr wrap="square" rtlCol="0">
            <a:spAutoFit/>
          </a:bodyPr>
          <a:lstStyle/>
          <a:p>
            <a:pPr algn="ctr"/>
            <a:r>
              <a:rPr lang="en-IE" sz="1000" b="1" dirty="0" smtClean="0">
                <a:latin typeface="Sassoon" panose="02000503040000090004" pitchFamily="2" charset="0"/>
              </a:rPr>
              <a:t>© </a:t>
            </a:r>
            <a:r>
              <a:rPr lang="en-IE" sz="1000" b="1" dirty="0" err="1" smtClean="0">
                <a:latin typeface="Sassoon" panose="02000503040000090004" pitchFamily="2" charset="0"/>
              </a:rPr>
              <a:t>Seomra</a:t>
            </a:r>
            <a:r>
              <a:rPr lang="en-IE" sz="1000" b="1" dirty="0" smtClean="0">
                <a:latin typeface="Sassoon" panose="02000503040000090004" pitchFamily="2" charset="0"/>
              </a:rPr>
              <a:t> Ranga 2022 www.seomraranga.com</a:t>
            </a:r>
            <a:endParaRPr lang="en-IE" sz="1000" b="1" dirty="0">
              <a:latin typeface="Sassoon" panose="02000503040000090004" pitchFamily="2"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6165304"/>
            <a:ext cx="1617234" cy="412395"/>
          </a:xfrm>
          <a:prstGeom prst="rect">
            <a:avLst/>
          </a:prstGeom>
        </p:spPr>
      </p:pic>
      <p:sp>
        <p:nvSpPr>
          <p:cNvPr id="6" name="TextBox 5"/>
          <p:cNvSpPr txBox="1"/>
          <p:nvPr/>
        </p:nvSpPr>
        <p:spPr>
          <a:xfrm>
            <a:off x="2359799" y="476672"/>
            <a:ext cx="4392488" cy="369332"/>
          </a:xfrm>
          <a:prstGeom prst="rect">
            <a:avLst/>
          </a:prstGeom>
          <a:noFill/>
        </p:spPr>
        <p:txBody>
          <a:bodyPr wrap="square" rtlCol="0">
            <a:spAutoFit/>
          </a:bodyPr>
          <a:lstStyle/>
          <a:p>
            <a:pPr algn="ctr"/>
            <a:r>
              <a:rPr lang="en-IE" b="1" u="sng" dirty="0" smtClean="0">
                <a:latin typeface="HelloChalkTalk" panose="02000603000000000000" pitchFamily="2" charset="0"/>
                <a:ea typeface="HelloChalkTalk" panose="02000603000000000000" pitchFamily="2" charset="0"/>
              </a:rPr>
              <a:t>For Your Information</a:t>
            </a:r>
            <a:endParaRPr lang="en-IE" b="1" u="sng" dirty="0">
              <a:latin typeface="HelloChalkTalk" panose="02000603000000000000" pitchFamily="2" charset="0"/>
              <a:ea typeface="HelloChalkTalk" panose="02000603000000000000" pitchFamily="2" charset="0"/>
            </a:endParaRPr>
          </a:p>
        </p:txBody>
      </p:sp>
    </p:spTree>
    <p:extLst>
      <p:ext uri="{BB962C8B-B14F-4D97-AF65-F5344CB8AC3E}">
        <p14:creationId xmlns:p14="http://schemas.microsoft.com/office/powerpoint/2010/main" val="22494036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2339752" y="1124744"/>
            <a:ext cx="3960440" cy="369332"/>
          </a:xfrm>
          <a:prstGeom prst="rect">
            <a:avLst/>
          </a:prstGeom>
          <a:solidFill>
            <a:schemeClr val="bg1"/>
          </a:solidFill>
          <a:ln w="28575">
            <a:solidFill>
              <a:schemeClr val="tx1"/>
            </a:solidFill>
          </a:ln>
        </p:spPr>
        <p:txBody>
          <a:bodyPr wrap="square" rtlCol="0">
            <a:spAutoFit/>
          </a:bodyPr>
          <a:lstStyle/>
          <a:p>
            <a:pPr algn="ctr"/>
            <a:r>
              <a:rPr lang="en-IE" dirty="0" smtClean="0">
                <a:latin typeface="HelloSperry" panose="02000603000000000000" pitchFamily="2" charset="0"/>
                <a:ea typeface="HelloSperry" panose="02000603000000000000" pitchFamily="2" charset="0"/>
              </a:rPr>
              <a:t>Resources used in this file from:</a:t>
            </a:r>
            <a:endParaRPr lang="en-IE" dirty="0">
              <a:latin typeface="HelloSperry" panose="02000603000000000000" pitchFamily="2" charset="0"/>
              <a:ea typeface="HelloSperry" panose="02000603000000000000" pitchFamily="2" charset="0"/>
            </a:endParaRPr>
          </a:p>
        </p:txBody>
      </p:sp>
      <p:sp>
        <p:nvSpPr>
          <p:cNvPr id="8" name="Text Box 2"/>
          <p:cNvSpPr txBox="1"/>
          <p:nvPr/>
        </p:nvSpPr>
        <p:spPr>
          <a:xfrm>
            <a:off x="3938660" y="5506499"/>
            <a:ext cx="3102645" cy="247650"/>
          </a:xfrm>
          <a:prstGeom prst="rect">
            <a:avLst/>
          </a:prstGeom>
          <a:no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108" y="5435412"/>
            <a:ext cx="1258173" cy="318737"/>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6527" y="4427438"/>
            <a:ext cx="1572133" cy="358691"/>
          </a:xfrm>
          <a:prstGeom prst="rect">
            <a:avLst/>
          </a:prstGeom>
        </p:spPr>
      </p:pic>
      <p:sp>
        <p:nvSpPr>
          <p:cNvPr id="15" name="TextBox 14"/>
          <p:cNvSpPr txBox="1"/>
          <p:nvPr/>
        </p:nvSpPr>
        <p:spPr>
          <a:xfrm>
            <a:off x="4101710" y="4427437"/>
            <a:ext cx="2103040" cy="276999"/>
          </a:xfrm>
          <a:prstGeom prst="rect">
            <a:avLst/>
          </a:prstGeom>
          <a:noFill/>
        </p:spPr>
        <p:txBody>
          <a:bodyPr wrap="square" rtlCol="0">
            <a:spAutoFit/>
          </a:bodyPr>
          <a:lstStyle/>
          <a:p>
            <a:pPr algn="ctr"/>
            <a:r>
              <a:rPr lang="en-IE" sz="1200" dirty="0">
                <a:hlinkClick r:id="rId4"/>
              </a:rPr>
              <a:t>https://www.textgiraffe.com</a:t>
            </a:r>
            <a:r>
              <a:rPr lang="en-IE" sz="1200" dirty="0" smtClean="0">
                <a:hlinkClick r:id="rId4"/>
              </a:rPr>
              <a:t>/</a:t>
            </a:r>
            <a:r>
              <a:rPr lang="en-IE" sz="1200" dirty="0" smtClean="0"/>
              <a:t> </a:t>
            </a:r>
            <a:endParaRPr lang="en-IE" sz="1200" dirty="0"/>
          </a:p>
        </p:txBody>
      </p:sp>
      <p:sp>
        <p:nvSpPr>
          <p:cNvPr id="16" name="TextBox 15"/>
          <p:cNvSpPr txBox="1"/>
          <p:nvPr/>
        </p:nvSpPr>
        <p:spPr>
          <a:xfrm>
            <a:off x="3525281" y="2723269"/>
            <a:ext cx="3187814" cy="523220"/>
          </a:xfrm>
          <a:prstGeom prst="rect">
            <a:avLst/>
          </a:prstGeom>
          <a:noFill/>
        </p:spPr>
        <p:txBody>
          <a:bodyPr wrap="square" rtlCol="0">
            <a:spAutoFit/>
          </a:bodyPr>
          <a:lstStyle/>
          <a:p>
            <a:r>
              <a:rPr lang="en-IE" sz="1400" dirty="0" smtClean="0">
                <a:hlinkClick r:id="rId5"/>
              </a:rPr>
              <a:t>https://www.teacherspayteachers.com/Store/Krista-Wallden-Creative-Clips</a:t>
            </a:r>
            <a:r>
              <a:rPr lang="en-IE" sz="1400" dirty="0" smtClean="0"/>
              <a:t> </a:t>
            </a:r>
            <a:endParaRPr lang="en-IE" sz="1400" dirty="0"/>
          </a:p>
        </p:txBody>
      </p:sp>
      <p:pic>
        <p:nvPicPr>
          <p:cNvPr id="1026" name="Picture 2" descr="Krista Wallden - Creative Clip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12600" y="2624162"/>
            <a:ext cx="721432" cy="72143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593126" y="3480530"/>
            <a:ext cx="731536" cy="731536"/>
          </a:xfrm>
          <a:prstGeom prst="rect">
            <a:avLst/>
          </a:prstGeom>
        </p:spPr>
      </p:pic>
      <p:sp>
        <p:nvSpPr>
          <p:cNvPr id="18" name="TextBox 17"/>
          <p:cNvSpPr txBox="1"/>
          <p:nvPr/>
        </p:nvSpPr>
        <p:spPr>
          <a:xfrm>
            <a:off x="3563493" y="3615465"/>
            <a:ext cx="2702352" cy="461665"/>
          </a:xfrm>
          <a:prstGeom prst="rect">
            <a:avLst/>
          </a:prstGeom>
          <a:noFill/>
        </p:spPr>
        <p:txBody>
          <a:bodyPr wrap="square" rtlCol="0">
            <a:spAutoFit/>
          </a:bodyPr>
          <a:lstStyle/>
          <a:p>
            <a:pPr algn="ctr"/>
            <a:r>
              <a:rPr lang="en-IE" sz="1200" dirty="0">
                <a:hlinkClick r:id="rId8"/>
              </a:rPr>
              <a:t>https://www.teacherspayteachers.com/Store/Hello-Literacy</a:t>
            </a:r>
            <a:r>
              <a:rPr lang="en-IE" sz="1200" dirty="0"/>
              <a:t> </a:t>
            </a:r>
          </a:p>
        </p:txBody>
      </p:sp>
      <p:sp>
        <p:nvSpPr>
          <p:cNvPr id="2" name="Rounded Rectangle 1"/>
          <p:cNvSpPr/>
          <p:nvPr/>
        </p:nvSpPr>
        <p:spPr>
          <a:xfrm>
            <a:off x="1619672" y="620688"/>
            <a:ext cx="6408712" cy="5256584"/>
          </a:xfrm>
          <a:prstGeom prst="round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TextBox 18"/>
          <p:cNvSpPr txBox="1"/>
          <p:nvPr/>
        </p:nvSpPr>
        <p:spPr>
          <a:xfrm>
            <a:off x="4285922" y="5035759"/>
            <a:ext cx="2246611" cy="307777"/>
          </a:xfrm>
          <a:prstGeom prst="rect">
            <a:avLst/>
          </a:prstGeom>
          <a:noFill/>
        </p:spPr>
        <p:txBody>
          <a:bodyPr wrap="square" rtlCol="0">
            <a:spAutoFit/>
          </a:bodyPr>
          <a:lstStyle/>
          <a:p>
            <a:r>
              <a:rPr lang="en-IE" sz="1400" dirty="0" smtClean="0">
                <a:hlinkClick r:id="rId9"/>
              </a:rPr>
              <a:t>https://depositphotos.com/</a:t>
            </a:r>
            <a:r>
              <a:rPr lang="en-IE" sz="1400" dirty="0" smtClean="0"/>
              <a:t> </a:t>
            </a:r>
            <a:endParaRPr lang="en-IE" sz="1400" dirty="0"/>
          </a:p>
        </p:txBody>
      </p:sp>
      <p:pic>
        <p:nvPicPr>
          <p:cNvPr id="20" name="Picture 19"/>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2450226" y="5006077"/>
            <a:ext cx="1835696" cy="367139"/>
          </a:xfrm>
          <a:prstGeom prst="rect">
            <a:avLst/>
          </a:prstGeom>
        </p:spPr>
      </p:pic>
      <p:pic>
        <p:nvPicPr>
          <p:cNvPr id="3" name="Picture 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590964" y="1723810"/>
            <a:ext cx="764704" cy="764704"/>
          </a:xfrm>
          <a:prstGeom prst="rect">
            <a:avLst/>
          </a:prstGeom>
        </p:spPr>
      </p:pic>
      <p:sp>
        <p:nvSpPr>
          <p:cNvPr id="21" name="TextBox 20"/>
          <p:cNvSpPr txBox="1"/>
          <p:nvPr/>
        </p:nvSpPr>
        <p:spPr>
          <a:xfrm>
            <a:off x="3698641" y="1844552"/>
            <a:ext cx="3187814" cy="523220"/>
          </a:xfrm>
          <a:prstGeom prst="rect">
            <a:avLst/>
          </a:prstGeom>
          <a:noFill/>
        </p:spPr>
        <p:txBody>
          <a:bodyPr wrap="square" rtlCol="0">
            <a:spAutoFit/>
          </a:bodyPr>
          <a:lstStyle/>
          <a:p>
            <a:r>
              <a:rPr lang="en-IE" sz="1400" dirty="0">
                <a:hlinkClick r:id="rId12"/>
              </a:rPr>
              <a:t>https://</a:t>
            </a:r>
            <a:r>
              <a:rPr lang="en-IE" sz="1400" dirty="0" smtClean="0">
                <a:hlinkClick r:id="rId12"/>
              </a:rPr>
              <a:t>www.teacherspayteachers.com/Store/Educlips</a:t>
            </a:r>
            <a:r>
              <a:rPr lang="en-IE" sz="1400" dirty="0" smtClean="0"/>
              <a:t> </a:t>
            </a:r>
            <a:endParaRPr lang="en-IE" sz="1400" dirty="0"/>
          </a:p>
        </p:txBody>
      </p:sp>
    </p:spTree>
    <p:extLst>
      <p:ext uri="{BB962C8B-B14F-4D97-AF65-F5344CB8AC3E}">
        <p14:creationId xmlns:p14="http://schemas.microsoft.com/office/powerpoint/2010/main" val="10777552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755577" y="1628800"/>
            <a:ext cx="7632848" cy="3785652"/>
          </a:xfrm>
          <a:prstGeom prst="rect">
            <a:avLst/>
          </a:prstGeom>
          <a:solidFill>
            <a:schemeClr val="bg1"/>
          </a:solidFill>
          <a:ln w="28575">
            <a:solidFill>
              <a:schemeClr val="tx1"/>
            </a:solidFill>
          </a:ln>
        </p:spPr>
        <p:txBody>
          <a:bodyPr wrap="square" rtlCol="0">
            <a:spAutoFit/>
          </a:bodyPr>
          <a:lstStyle/>
          <a:p>
            <a:r>
              <a:rPr lang="en-IE" sz="4000" dirty="0" smtClean="0">
                <a:ea typeface="HelloLori" panose="02000603000000000000" pitchFamily="2" charset="0"/>
              </a:rPr>
              <a:t>Climate refers to a pattern of weather in a given area over a longer period of time. It takes into consideration things like temperature, wind speed and precipitation (rainfall). </a:t>
            </a:r>
            <a:endParaRPr lang="en-IE" sz="4000" dirty="0">
              <a:ea typeface="HelloLori" panose="02000603000000000000" pitchFamily="2" charset="0"/>
            </a:endParaRPr>
          </a:p>
        </p:txBody>
      </p:sp>
      <p:sp>
        <p:nvSpPr>
          <p:cNvPr id="8" name="Rounded Rectangle 7"/>
          <p:cNvSpPr/>
          <p:nvPr/>
        </p:nvSpPr>
        <p:spPr>
          <a:xfrm>
            <a:off x="899592" y="404664"/>
            <a:ext cx="475252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smtClean="0">
                <a:solidFill>
                  <a:schemeClr val="tx1"/>
                </a:solidFill>
                <a:latin typeface="+mj-lt"/>
                <a:ea typeface="HelloSperry" panose="02000603000000000000" pitchFamily="2" charset="0"/>
              </a:rPr>
              <a:t>What is Climate?</a:t>
            </a:r>
            <a:endParaRPr lang="en-IE" sz="4400" b="1" dirty="0">
              <a:solidFill>
                <a:schemeClr val="tx1"/>
              </a:solidFill>
              <a:latin typeface="+mj-lt"/>
              <a:ea typeface="HelloSperry" panose="02000603000000000000" pitchFamily="2" charset="0"/>
            </a:endParaRPr>
          </a:p>
        </p:txBody>
      </p:sp>
      <p:sp>
        <p:nvSpPr>
          <p:cNvPr id="4" name="Rounded Rectangle 3"/>
          <p:cNvSpPr/>
          <p:nvPr/>
        </p:nvSpPr>
        <p:spPr>
          <a:xfrm>
            <a:off x="7740352" y="404664"/>
            <a:ext cx="720080"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1</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42912139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416824" cy="4401205"/>
          </a:xfrm>
          <a:prstGeom prst="rect">
            <a:avLst/>
          </a:prstGeom>
          <a:solidFill>
            <a:schemeClr val="bg1"/>
          </a:solidFill>
          <a:ln w="28575">
            <a:solidFill>
              <a:schemeClr val="tx1"/>
            </a:solidFill>
          </a:ln>
        </p:spPr>
        <p:txBody>
          <a:bodyPr wrap="square" rtlCol="0">
            <a:spAutoFit/>
          </a:bodyPr>
          <a:lstStyle/>
          <a:p>
            <a:r>
              <a:rPr lang="en-IE" sz="4000" dirty="0" smtClean="0">
                <a:ea typeface="HelloLori" panose="02000603000000000000" pitchFamily="2" charset="0"/>
              </a:rPr>
              <a:t>Climate can be classified in different regions of the world as:</a:t>
            </a:r>
          </a:p>
          <a:p>
            <a:pPr marL="457200" indent="-457200">
              <a:buFont typeface="Arial" panose="020B0604020202020204" pitchFamily="34" charset="0"/>
              <a:buChar char="•"/>
            </a:pPr>
            <a:r>
              <a:rPr lang="en-IE" sz="4000" dirty="0" smtClean="0">
                <a:ea typeface="HelloLori" panose="02000603000000000000" pitchFamily="2" charset="0"/>
              </a:rPr>
              <a:t>Tropical</a:t>
            </a:r>
          </a:p>
          <a:p>
            <a:pPr marL="457200" indent="-457200">
              <a:buFont typeface="Arial" panose="020B0604020202020204" pitchFamily="34" charset="0"/>
              <a:buChar char="•"/>
            </a:pPr>
            <a:r>
              <a:rPr lang="en-IE" sz="4000" dirty="0" smtClean="0">
                <a:ea typeface="HelloLori" panose="02000603000000000000" pitchFamily="2" charset="0"/>
              </a:rPr>
              <a:t>Dry</a:t>
            </a:r>
          </a:p>
          <a:p>
            <a:pPr marL="457200" indent="-457200">
              <a:buFont typeface="Arial" panose="020B0604020202020204" pitchFamily="34" charset="0"/>
              <a:buChar char="•"/>
            </a:pPr>
            <a:r>
              <a:rPr lang="en-IE" sz="4000" dirty="0" smtClean="0">
                <a:ea typeface="HelloLori" panose="02000603000000000000" pitchFamily="2" charset="0"/>
              </a:rPr>
              <a:t>Temperate</a:t>
            </a:r>
          </a:p>
          <a:p>
            <a:pPr marL="457200" indent="-457200">
              <a:buFont typeface="Arial" panose="020B0604020202020204" pitchFamily="34" charset="0"/>
              <a:buChar char="•"/>
            </a:pPr>
            <a:r>
              <a:rPr lang="en-IE" sz="4000" dirty="0" smtClean="0">
                <a:ea typeface="HelloLori" panose="02000603000000000000" pitchFamily="2" charset="0"/>
              </a:rPr>
              <a:t>Continental</a:t>
            </a:r>
          </a:p>
          <a:p>
            <a:pPr marL="457200" indent="-457200">
              <a:buFont typeface="Arial" panose="020B0604020202020204" pitchFamily="34" charset="0"/>
              <a:buChar char="•"/>
            </a:pPr>
            <a:r>
              <a:rPr lang="en-IE" sz="4000" dirty="0" smtClean="0">
                <a:ea typeface="HelloLori" panose="02000603000000000000" pitchFamily="2" charset="0"/>
              </a:rPr>
              <a:t>Polar</a:t>
            </a:r>
            <a:endParaRPr lang="en-IE" sz="4000" dirty="0">
              <a:ea typeface="HelloLori" panose="02000603000000000000" pitchFamily="2" charset="0"/>
            </a:endParaRPr>
          </a:p>
        </p:txBody>
      </p:sp>
      <p:sp>
        <p:nvSpPr>
          <p:cNvPr id="8" name="Rounded Rectangle 7"/>
          <p:cNvSpPr/>
          <p:nvPr/>
        </p:nvSpPr>
        <p:spPr>
          <a:xfrm>
            <a:off x="899592" y="404664"/>
            <a:ext cx="4896544"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Types of Climate</a:t>
            </a:r>
            <a:endParaRPr lang="en-IE" sz="4400" b="1" dirty="0">
              <a:solidFill>
                <a:schemeClr val="tx1"/>
              </a:solidFill>
              <a:latin typeface="+mj-lt"/>
              <a:ea typeface="HelloSperry" panose="02000603000000000000" pitchFamily="2" charset="0"/>
            </a:endParaRPr>
          </a:p>
        </p:txBody>
      </p:sp>
      <p:sp>
        <p:nvSpPr>
          <p:cNvPr id="10" name="Rounded Rectangle 9"/>
          <p:cNvSpPr/>
          <p:nvPr/>
        </p:nvSpPr>
        <p:spPr>
          <a:xfrm>
            <a:off x="7740352" y="404664"/>
            <a:ext cx="720080"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2</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37473909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8" name="Rounded Rectangle 7"/>
          <p:cNvSpPr/>
          <p:nvPr/>
        </p:nvSpPr>
        <p:spPr>
          <a:xfrm>
            <a:off x="899592" y="404664"/>
            <a:ext cx="662473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What is Climate Change?</a:t>
            </a:r>
            <a:endParaRPr lang="en-IE" sz="4400" b="1" dirty="0">
              <a:solidFill>
                <a:schemeClr val="tx1"/>
              </a:solidFill>
              <a:latin typeface="+mj-lt"/>
              <a:ea typeface="HelloSperry" panose="02000603000000000000" pitchFamily="2" charset="0"/>
            </a:endParaRPr>
          </a:p>
        </p:txBody>
      </p:sp>
      <p:sp>
        <p:nvSpPr>
          <p:cNvPr id="7" name="TextBox 6"/>
          <p:cNvSpPr txBox="1"/>
          <p:nvPr/>
        </p:nvSpPr>
        <p:spPr>
          <a:xfrm>
            <a:off x="683569" y="1628800"/>
            <a:ext cx="7704856" cy="3170099"/>
          </a:xfrm>
          <a:prstGeom prst="rect">
            <a:avLst/>
          </a:prstGeom>
          <a:solidFill>
            <a:schemeClr val="bg1"/>
          </a:solidFill>
          <a:ln w="28575">
            <a:solidFill>
              <a:schemeClr val="tx1"/>
            </a:solidFill>
          </a:ln>
        </p:spPr>
        <p:txBody>
          <a:bodyPr wrap="square" rtlCol="0">
            <a:spAutoFit/>
          </a:bodyPr>
          <a:lstStyle/>
          <a:p>
            <a:r>
              <a:rPr lang="en-IE" sz="4000" dirty="0" smtClean="0">
                <a:ea typeface="HelloLori" panose="02000603000000000000" pitchFamily="2" charset="0"/>
              </a:rPr>
              <a:t>Climate change refers to long term changes in temperatures and weather patterns. Sometimes these changes in weather patterns may be natural.</a:t>
            </a:r>
            <a:endParaRPr lang="en-IE" sz="4000" dirty="0">
              <a:ea typeface="HelloLori" panose="02000603000000000000" pitchFamily="2" charset="0"/>
            </a:endParaRPr>
          </a:p>
        </p:txBody>
      </p:sp>
      <p:sp>
        <p:nvSpPr>
          <p:cNvPr id="11" name="Rounded Rectangle 10"/>
          <p:cNvSpPr/>
          <p:nvPr/>
        </p:nvSpPr>
        <p:spPr>
          <a:xfrm>
            <a:off x="7740352" y="404664"/>
            <a:ext cx="720080"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3</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5523913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776864" cy="3970318"/>
          </a:xfrm>
          <a:prstGeom prst="rect">
            <a:avLst/>
          </a:prstGeom>
          <a:solidFill>
            <a:schemeClr val="bg1"/>
          </a:solidFill>
          <a:ln w="28575">
            <a:solidFill>
              <a:schemeClr val="tx1"/>
            </a:solidFill>
          </a:ln>
        </p:spPr>
        <p:txBody>
          <a:bodyPr wrap="square" rtlCol="0">
            <a:spAutoFit/>
          </a:bodyPr>
          <a:lstStyle/>
          <a:p>
            <a:r>
              <a:rPr lang="en-IE" sz="3600" dirty="0" smtClean="0">
                <a:ea typeface="HelloLori" panose="02000603000000000000" pitchFamily="2" charset="0"/>
              </a:rPr>
              <a:t>However, since the mid-20th century, the main cause of climate change has been human activity, especially the burning of fossil fuels, like coal and gas, which produce heat-trapping gases. Climate change is sometimes referred to as “Global Warming”.</a:t>
            </a:r>
            <a:endParaRPr lang="en-IE" sz="3600" dirty="0">
              <a:ea typeface="HelloLori" panose="02000603000000000000" pitchFamily="2" charset="0"/>
            </a:endParaRPr>
          </a:p>
        </p:txBody>
      </p:sp>
      <p:sp>
        <p:nvSpPr>
          <p:cNvPr id="8" name="Rounded Rectangle 7"/>
          <p:cNvSpPr/>
          <p:nvPr/>
        </p:nvSpPr>
        <p:spPr>
          <a:xfrm>
            <a:off x="611560" y="404664"/>
            <a:ext cx="6768752"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What is Climate Change?</a:t>
            </a:r>
          </a:p>
        </p:txBody>
      </p:sp>
      <p:sp>
        <p:nvSpPr>
          <p:cNvPr id="9" name="Rounded Rectangle 8"/>
          <p:cNvSpPr/>
          <p:nvPr/>
        </p:nvSpPr>
        <p:spPr>
          <a:xfrm>
            <a:off x="7740352" y="404664"/>
            <a:ext cx="720080"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4</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2860503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8" name="Rounded Rectangle 7"/>
          <p:cNvSpPr/>
          <p:nvPr/>
        </p:nvSpPr>
        <p:spPr>
          <a:xfrm>
            <a:off x="467544" y="404664"/>
            <a:ext cx="7253822"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Effects of Climate Change</a:t>
            </a:r>
            <a:endParaRPr lang="en-IE" sz="4400" b="1" dirty="0">
              <a:solidFill>
                <a:schemeClr val="tx1"/>
              </a:solidFill>
              <a:latin typeface="+mj-lt"/>
              <a:ea typeface="HelloSperry" panose="02000603000000000000" pitchFamily="2" charset="0"/>
            </a:endParaRPr>
          </a:p>
        </p:txBody>
      </p:sp>
      <p:sp>
        <p:nvSpPr>
          <p:cNvPr id="7" name="TextBox 6"/>
          <p:cNvSpPr txBox="1"/>
          <p:nvPr/>
        </p:nvSpPr>
        <p:spPr>
          <a:xfrm>
            <a:off x="827585" y="1628800"/>
            <a:ext cx="7560840" cy="4524315"/>
          </a:xfrm>
          <a:prstGeom prst="rect">
            <a:avLst/>
          </a:prstGeom>
          <a:solidFill>
            <a:schemeClr val="bg1"/>
          </a:solidFill>
          <a:ln w="28575">
            <a:solidFill>
              <a:schemeClr val="tx1"/>
            </a:solidFill>
          </a:ln>
        </p:spPr>
        <p:txBody>
          <a:bodyPr wrap="square" rtlCol="0">
            <a:spAutoFit/>
          </a:bodyPr>
          <a:lstStyle/>
          <a:p>
            <a:r>
              <a:rPr lang="en-IE" sz="3200" dirty="0" smtClean="0">
                <a:ea typeface="HelloLori" panose="02000603000000000000" pitchFamily="2" charset="0"/>
              </a:rPr>
              <a:t>Examples of the effects of climate change are:</a:t>
            </a:r>
          </a:p>
          <a:p>
            <a:pPr marL="457200" indent="-457200">
              <a:buFont typeface="Arial" panose="020B0604020202020204" pitchFamily="34" charset="0"/>
              <a:buChar char="•"/>
            </a:pPr>
            <a:r>
              <a:rPr lang="en-IE" sz="3200" dirty="0" smtClean="0">
                <a:ea typeface="HelloLori" panose="02000603000000000000" pitchFamily="2" charset="0"/>
              </a:rPr>
              <a:t>Increased temperatures</a:t>
            </a:r>
          </a:p>
          <a:p>
            <a:pPr marL="457200" indent="-457200">
              <a:buFont typeface="Arial" panose="020B0604020202020204" pitchFamily="34" charset="0"/>
              <a:buChar char="•"/>
            </a:pPr>
            <a:r>
              <a:rPr lang="en-IE" sz="3200" dirty="0" smtClean="0">
                <a:ea typeface="HelloLori" panose="02000603000000000000" pitchFamily="2" charset="0"/>
              </a:rPr>
              <a:t>More severe storms</a:t>
            </a:r>
          </a:p>
          <a:p>
            <a:pPr marL="457200" indent="-457200">
              <a:buFont typeface="Arial" panose="020B0604020202020204" pitchFamily="34" charset="0"/>
              <a:buChar char="•"/>
            </a:pPr>
            <a:r>
              <a:rPr lang="en-IE" sz="3200" dirty="0" smtClean="0">
                <a:ea typeface="HelloLori" panose="02000603000000000000" pitchFamily="2" charset="0"/>
              </a:rPr>
              <a:t>Increased drought</a:t>
            </a:r>
          </a:p>
          <a:p>
            <a:pPr marL="457200" indent="-457200">
              <a:buFont typeface="Arial" panose="020B0604020202020204" pitchFamily="34" charset="0"/>
              <a:buChar char="•"/>
            </a:pPr>
            <a:r>
              <a:rPr lang="en-IE" sz="3200" dirty="0" smtClean="0">
                <a:ea typeface="HelloLori" panose="02000603000000000000" pitchFamily="2" charset="0"/>
              </a:rPr>
              <a:t>Rising sea levels</a:t>
            </a:r>
          </a:p>
          <a:p>
            <a:pPr marL="457200" indent="-457200">
              <a:buFont typeface="Arial" panose="020B0604020202020204" pitchFamily="34" charset="0"/>
              <a:buChar char="•"/>
            </a:pPr>
            <a:r>
              <a:rPr lang="en-IE" sz="3200" dirty="0" smtClean="0">
                <a:ea typeface="HelloLori" panose="02000603000000000000" pitchFamily="2" charset="0"/>
              </a:rPr>
              <a:t>Melting ice caps</a:t>
            </a:r>
          </a:p>
          <a:p>
            <a:pPr marL="457200" indent="-457200">
              <a:buFont typeface="Arial" panose="020B0604020202020204" pitchFamily="34" charset="0"/>
              <a:buChar char="•"/>
            </a:pPr>
            <a:r>
              <a:rPr lang="en-IE" sz="3200" dirty="0" smtClean="0">
                <a:ea typeface="HelloLori" panose="02000603000000000000" pitchFamily="2" charset="0"/>
              </a:rPr>
              <a:t>Risks to species of animals</a:t>
            </a:r>
          </a:p>
          <a:p>
            <a:pPr marL="457200" indent="-457200">
              <a:buFont typeface="Arial" panose="020B0604020202020204" pitchFamily="34" charset="0"/>
              <a:buChar char="•"/>
            </a:pPr>
            <a:r>
              <a:rPr lang="en-IE" sz="3200" dirty="0" smtClean="0">
                <a:ea typeface="HelloLori" panose="02000603000000000000" pitchFamily="2" charset="0"/>
              </a:rPr>
              <a:t>Changes in food production</a:t>
            </a:r>
            <a:endParaRPr lang="en-IE" sz="3200" dirty="0">
              <a:ea typeface="HelloLori" panose="02000603000000000000" pitchFamily="2" charset="0"/>
            </a:endParaRPr>
          </a:p>
        </p:txBody>
      </p:sp>
      <p:sp>
        <p:nvSpPr>
          <p:cNvPr id="9" name="Rounded Rectangle 8"/>
          <p:cNvSpPr/>
          <p:nvPr/>
        </p:nvSpPr>
        <p:spPr>
          <a:xfrm>
            <a:off x="7956376" y="404664"/>
            <a:ext cx="720080"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5</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3170393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776864" cy="4401205"/>
          </a:xfrm>
          <a:prstGeom prst="rect">
            <a:avLst/>
          </a:prstGeom>
          <a:solidFill>
            <a:schemeClr val="bg1"/>
          </a:solidFill>
          <a:ln w="28575">
            <a:solidFill>
              <a:schemeClr val="tx1"/>
            </a:solidFill>
          </a:ln>
        </p:spPr>
        <p:txBody>
          <a:bodyPr wrap="square" rtlCol="0">
            <a:spAutoFit/>
          </a:bodyPr>
          <a:lstStyle/>
          <a:p>
            <a:r>
              <a:rPr lang="en-IE" sz="4000" dirty="0" smtClean="0">
                <a:ea typeface="HelloLori" panose="02000603000000000000" pitchFamily="2" charset="0"/>
              </a:rPr>
              <a:t>Climate change can affect everyone in their daily lives including hotter temperatures, changes in precipitation, increases in extreme weather events (</a:t>
            </a:r>
            <a:r>
              <a:rPr lang="en-IE" sz="4000" dirty="0" err="1" smtClean="0">
                <a:ea typeface="HelloLori" panose="02000603000000000000" pitchFamily="2" charset="0"/>
              </a:rPr>
              <a:t>eg</a:t>
            </a:r>
            <a:r>
              <a:rPr lang="en-IE" sz="4000" dirty="0" smtClean="0">
                <a:ea typeface="HelloLori" panose="02000603000000000000" pitchFamily="2" charset="0"/>
              </a:rPr>
              <a:t>. storms), rising sea levels due to the melting of ice caps in polar regions.</a:t>
            </a:r>
            <a:endParaRPr lang="en-IE" sz="4000" dirty="0">
              <a:ea typeface="HelloLori" panose="02000603000000000000" pitchFamily="2" charset="0"/>
            </a:endParaRPr>
          </a:p>
        </p:txBody>
      </p:sp>
      <p:sp>
        <p:nvSpPr>
          <p:cNvPr id="8" name="Rounded Rectangle 7"/>
          <p:cNvSpPr/>
          <p:nvPr/>
        </p:nvSpPr>
        <p:spPr>
          <a:xfrm>
            <a:off x="899592" y="404664"/>
            <a:ext cx="4752528"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Climate Change</a:t>
            </a:r>
            <a:endParaRPr lang="en-IE" sz="4400" b="1" dirty="0">
              <a:solidFill>
                <a:schemeClr val="tx1"/>
              </a:solidFill>
              <a:latin typeface="+mj-lt"/>
              <a:ea typeface="HelloSperry" panose="02000603000000000000" pitchFamily="2" charset="0"/>
            </a:endParaRPr>
          </a:p>
        </p:txBody>
      </p:sp>
      <p:sp>
        <p:nvSpPr>
          <p:cNvPr id="9" name="Rounded Rectangle 8"/>
          <p:cNvSpPr/>
          <p:nvPr/>
        </p:nvSpPr>
        <p:spPr>
          <a:xfrm>
            <a:off x="7740352" y="404664"/>
            <a:ext cx="720080"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6</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14633888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4328" y="6249169"/>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8" name="Rounded Rectangle 7"/>
          <p:cNvSpPr/>
          <p:nvPr/>
        </p:nvSpPr>
        <p:spPr>
          <a:xfrm>
            <a:off x="611560" y="404664"/>
            <a:ext cx="2016224"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COP26</a:t>
            </a:r>
            <a:endParaRPr lang="en-IE" sz="4400" b="1" dirty="0">
              <a:solidFill>
                <a:schemeClr val="tx1"/>
              </a:solidFill>
              <a:latin typeface="+mj-lt"/>
              <a:ea typeface="HelloSperry" panose="02000603000000000000" pitchFamily="2" charset="0"/>
            </a:endParaRPr>
          </a:p>
        </p:txBody>
      </p:sp>
      <p:sp>
        <p:nvSpPr>
          <p:cNvPr id="7" name="TextBox 6"/>
          <p:cNvSpPr txBox="1"/>
          <p:nvPr/>
        </p:nvSpPr>
        <p:spPr>
          <a:xfrm>
            <a:off x="827585" y="1628800"/>
            <a:ext cx="7560840" cy="4524315"/>
          </a:xfrm>
          <a:prstGeom prst="rect">
            <a:avLst/>
          </a:prstGeom>
          <a:solidFill>
            <a:schemeClr val="bg1"/>
          </a:solidFill>
          <a:ln w="28575">
            <a:solidFill>
              <a:schemeClr val="tx1"/>
            </a:solidFill>
          </a:ln>
        </p:spPr>
        <p:txBody>
          <a:bodyPr wrap="square" rtlCol="0">
            <a:spAutoFit/>
          </a:bodyPr>
          <a:lstStyle/>
          <a:p>
            <a:r>
              <a:rPr lang="en-IE" sz="3600" dirty="0" smtClean="0">
                <a:ea typeface="HelloLori" panose="02000603000000000000" pitchFamily="2" charset="0"/>
              </a:rPr>
              <a:t>The United Nations (UN) held a Climate </a:t>
            </a:r>
            <a:r>
              <a:rPr lang="en-IE" sz="3600" dirty="0">
                <a:ea typeface="HelloLori" panose="02000603000000000000" pitchFamily="2" charset="0"/>
              </a:rPr>
              <a:t>C</a:t>
            </a:r>
            <a:r>
              <a:rPr lang="en-IE" sz="3600" dirty="0" smtClean="0">
                <a:ea typeface="HelloLori" panose="02000603000000000000" pitchFamily="2" charset="0"/>
              </a:rPr>
              <a:t>hange conference in Glasgow, Scotland in November 2021 attended by leaders from 120 countries worldwide. The conference attempted to get agreements from all countries on how to stop or slow down the effects of Climate Change.</a:t>
            </a:r>
            <a:endParaRPr lang="en-IE" sz="3600" dirty="0">
              <a:ea typeface="HelloLori" panose="02000603000000000000" pitchFamily="2" charset="0"/>
            </a:endParaRPr>
          </a:p>
        </p:txBody>
      </p:sp>
      <p:sp>
        <p:nvSpPr>
          <p:cNvPr id="10" name="Rounded Rectangle 9"/>
          <p:cNvSpPr/>
          <p:nvPr/>
        </p:nvSpPr>
        <p:spPr>
          <a:xfrm>
            <a:off x="7740352" y="404664"/>
            <a:ext cx="720080"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7</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13101958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t="-5000" r="-2000" b="-3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539" y="6309320"/>
            <a:ext cx="1258173" cy="318737"/>
          </a:xfrm>
          <a:prstGeom prst="rect">
            <a:avLst/>
          </a:prstGeom>
        </p:spPr>
      </p:pic>
      <p:sp>
        <p:nvSpPr>
          <p:cNvPr id="6" name="Text Box 2"/>
          <p:cNvSpPr txBox="1"/>
          <p:nvPr/>
        </p:nvSpPr>
        <p:spPr>
          <a:xfrm>
            <a:off x="3059832" y="6320256"/>
            <a:ext cx="3102645" cy="247650"/>
          </a:xfrm>
          <a:prstGeom prst="rect">
            <a:avLst/>
          </a:prstGeom>
          <a:solidFill>
            <a:schemeClr val="bg1">
              <a:lumMod val="95000"/>
            </a:schemeClr>
          </a:solidFill>
          <a:ln w="190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1000"/>
              </a:spcAft>
            </a:pPr>
            <a:r>
              <a:rPr lang="en-IE" sz="1000" b="1" dirty="0">
                <a:solidFill>
                  <a:schemeClr val="tx1"/>
                </a:solidFill>
                <a:effectLst/>
                <a:latin typeface="Sassoon"/>
                <a:ea typeface="Calibri"/>
                <a:cs typeface="Times New Roman"/>
              </a:rPr>
              <a:t>© Seomra </a:t>
            </a:r>
            <a:r>
              <a:rPr lang="en-IE" sz="1000" b="1" dirty="0" err="1">
                <a:solidFill>
                  <a:schemeClr val="tx1"/>
                </a:solidFill>
                <a:effectLst/>
                <a:latin typeface="Sassoon"/>
                <a:ea typeface="Calibri"/>
                <a:cs typeface="Times New Roman"/>
              </a:rPr>
              <a:t>Ranga</a:t>
            </a:r>
            <a:r>
              <a:rPr lang="en-IE" sz="1000" b="1" dirty="0">
                <a:solidFill>
                  <a:schemeClr val="tx1"/>
                </a:solidFill>
                <a:effectLst/>
                <a:latin typeface="Sassoon"/>
                <a:ea typeface="Calibri"/>
                <a:cs typeface="Times New Roman"/>
              </a:rPr>
              <a:t> </a:t>
            </a:r>
            <a:r>
              <a:rPr lang="en-IE" sz="1000" b="1" dirty="0" smtClean="0">
                <a:solidFill>
                  <a:schemeClr val="tx1"/>
                </a:solidFill>
                <a:effectLst/>
                <a:latin typeface="Sassoon"/>
                <a:ea typeface="Calibri"/>
                <a:cs typeface="Times New Roman"/>
              </a:rPr>
              <a:t>2022 </a:t>
            </a:r>
            <a:r>
              <a:rPr lang="en-IE" sz="1000" b="1" dirty="0">
                <a:solidFill>
                  <a:schemeClr val="tx1"/>
                </a:solidFill>
                <a:effectLst/>
                <a:latin typeface="Sassoon"/>
                <a:ea typeface="Calibri"/>
                <a:cs typeface="Times New Roman"/>
              </a:rPr>
              <a:t>www.seomraranga.com</a:t>
            </a:r>
            <a:endParaRPr lang="en-IE" sz="1100" dirty="0">
              <a:solidFill>
                <a:schemeClr val="tx1"/>
              </a:solidFill>
              <a:effectLst/>
              <a:ea typeface="Calibri"/>
              <a:cs typeface="Times New Roman"/>
            </a:endParaRPr>
          </a:p>
        </p:txBody>
      </p:sp>
      <p:sp>
        <p:nvSpPr>
          <p:cNvPr id="7" name="TextBox 6"/>
          <p:cNvSpPr txBox="1"/>
          <p:nvPr/>
        </p:nvSpPr>
        <p:spPr>
          <a:xfrm>
            <a:off x="683568" y="1628800"/>
            <a:ext cx="7776864" cy="4031873"/>
          </a:xfrm>
          <a:prstGeom prst="rect">
            <a:avLst/>
          </a:prstGeom>
          <a:solidFill>
            <a:schemeClr val="bg1"/>
          </a:solidFill>
          <a:ln w="28575">
            <a:solidFill>
              <a:schemeClr val="tx1"/>
            </a:solidFill>
          </a:ln>
        </p:spPr>
        <p:txBody>
          <a:bodyPr wrap="square" rtlCol="0">
            <a:spAutoFit/>
          </a:bodyPr>
          <a:lstStyle/>
          <a:p>
            <a:r>
              <a:rPr lang="en-IE" sz="3200" dirty="0" smtClean="0">
                <a:ea typeface="HelloLori" panose="02000603000000000000" pitchFamily="2" charset="0"/>
              </a:rPr>
              <a:t>Countries at COP26 agreed to:</a:t>
            </a:r>
          </a:p>
          <a:p>
            <a:pPr marL="457200" indent="-457200">
              <a:buFont typeface="Arial" panose="020B0604020202020204" pitchFamily="34" charset="0"/>
              <a:buChar char="•"/>
            </a:pPr>
            <a:r>
              <a:rPr lang="en-IE" sz="3200" dirty="0" smtClean="0">
                <a:ea typeface="HelloLori" panose="02000603000000000000" pitchFamily="2" charset="0"/>
              </a:rPr>
              <a:t>Try to cut carbon emissions to ensure that temperatures don’t rise beyond 1.5 degrees of warming</a:t>
            </a:r>
          </a:p>
          <a:p>
            <a:pPr marL="457200" indent="-457200">
              <a:buFont typeface="Arial" panose="020B0604020202020204" pitchFamily="34" charset="0"/>
              <a:buChar char="•"/>
            </a:pPr>
            <a:r>
              <a:rPr lang="en-IE" sz="3200" dirty="0" smtClean="0">
                <a:ea typeface="HelloLori" panose="02000603000000000000" pitchFamily="2" charset="0"/>
              </a:rPr>
              <a:t>Try to phase out the burning of coal</a:t>
            </a:r>
          </a:p>
          <a:p>
            <a:pPr marL="457200" indent="-457200">
              <a:buFont typeface="Arial" panose="020B0604020202020204" pitchFamily="34" charset="0"/>
              <a:buChar char="•"/>
            </a:pPr>
            <a:r>
              <a:rPr lang="en-IE" sz="3200" dirty="0" smtClean="0">
                <a:ea typeface="HelloLori" panose="02000603000000000000" pitchFamily="2" charset="0"/>
              </a:rPr>
              <a:t>Give more money to developing countries to help them deal with the effects of climate change</a:t>
            </a:r>
            <a:endParaRPr lang="en-IE" sz="3200" dirty="0">
              <a:ea typeface="HelloLori" panose="02000603000000000000" pitchFamily="2" charset="0"/>
            </a:endParaRPr>
          </a:p>
        </p:txBody>
      </p:sp>
      <p:sp>
        <p:nvSpPr>
          <p:cNvPr id="8" name="Rounded Rectangle 7"/>
          <p:cNvSpPr/>
          <p:nvPr/>
        </p:nvSpPr>
        <p:spPr>
          <a:xfrm>
            <a:off x="899592" y="404664"/>
            <a:ext cx="5544616"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4400" b="1" dirty="0">
                <a:solidFill>
                  <a:schemeClr val="tx1"/>
                </a:solidFill>
                <a:latin typeface="+mj-lt"/>
                <a:ea typeface="HelloSperry" panose="02000603000000000000" pitchFamily="2" charset="0"/>
              </a:rPr>
              <a:t>COP26 Agreements</a:t>
            </a:r>
            <a:endParaRPr lang="en-IE" sz="4400" b="1" dirty="0">
              <a:solidFill>
                <a:schemeClr val="tx1"/>
              </a:solidFill>
              <a:latin typeface="+mj-lt"/>
              <a:ea typeface="HelloSperry" panose="02000603000000000000" pitchFamily="2" charset="0"/>
            </a:endParaRPr>
          </a:p>
        </p:txBody>
      </p:sp>
      <p:sp>
        <p:nvSpPr>
          <p:cNvPr id="9" name="Rounded Rectangle 8"/>
          <p:cNvSpPr/>
          <p:nvPr/>
        </p:nvSpPr>
        <p:spPr>
          <a:xfrm>
            <a:off x="7740352" y="404664"/>
            <a:ext cx="720080" cy="720080"/>
          </a:xfrm>
          <a:prstGeom prst="round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solidFill>
                  <a:schemeClr val="tx1"/>
                </a:solidFill>
                <a:latin typeface="+mj-lt"/>
                <a:ea typeface="HelloSperry" panose="02000603000000000000" pitchFamily="2" charset="0"/>
              </a:rPr>
              <a:t>8</a:t>
            </a:r>
            <a:endParaRPr lang="en-IE" sz="4400" b="1" dirty="0">
              <a:solidFill>
                <a:schemeClr val="tx1"/>
              </a:solidFill>
              <a:latin typeface="+mj-lt"/>
              <a:ea typeface="HelloSperry" panose="02000603000000000000" pitchFamily="2" charset="0"/>
            </a:endParaRPr>
          </a:p>
        </p:txBody>
      </p:sp>
    </p:spTree>
    <p:extLst>
      <p:ext uri="{BB962C8B-B14F-4D97-AF65-F5344CB8AC3E}">
        <p14:creationId xmlns:p14="http://schemas.microsoft.com/office/powerpoint/2010/main" val="9993992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1006</TotalTime>
  <Words>678</Words>
  <Application>Microsoft Office PowerPoint</Application>
  <PresentationFormat>On-screen Show (4:3)</PresentationFormat>
  <Paragraphs>105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Damien</dc:creator>
  <cp:lastModifiedBy>Damien</cp:lastModifiedBy>
  <cp:revision>72</cp:revision>
  <dcterms:created xsi:type="dcterms:W3CDTF">2021-03-27T15:56:17Z</dcterms:created>
  <dcterms:modified xsi:type="dcterms:W3CDTF">2022-01-20T20:01:02Z</dcterms:modified>
</cp:coreProperties>
</file>