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3721643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3329892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12522123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42227448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34100727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C2475C9B-B9F3-4FCB-B2F7-18AEFB09C2BC}" type="datetimeFigureOut">
              <a:rPr lang="en-IE" smtClean="0"/>
              <a:t>20/01/2022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37562445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C2475C9B-B9F3-4FCB-B2F7-18AEFB09C2BC}" type="datetimeFigureOut">
              <a:rPr lang="en-IE" smtClean="0"/>
              <a:t>20/01/2022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11665246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C2475C9B-B9F3-4FCB-B2F7-18AEFB09C2BC}" type="datetimeFigureOut">
              <a:rPr lang="en-IE" smtClean="0"/>
              <a:t>20/01/2022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11569540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75C9B-B9F3-4FCB-B2F7-18AEFB09C2BC}" type="datetimeFigureOut">
              <a:rPr lang="en-IE" smtClean="0"/>
              <a:t>20/01/2022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21663296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75C9B-B9F3-4FCB-B2F7-18AEFB09C2BC}" type="datetimeFigureOut">
              <a:rPr lang="en-IE" smtClean="0"/>
              <a:t>20/01/2022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14385166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75C9B-B9F3-4FCB-B2F7-18AEFB09C2BC}" type="datetimeFigureOut">
              <a:rPr lang="en-IE" smtClean="0"/>
              <a:t>20/01/2022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29325456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75C9B-B9F3-4FCB-B2F7-18AEFB09C2BC}" type="datetimeFigureOut">
              <a:rPr lang="en-IE" smtClean="0"/>
              <a:t>20/01/2022</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C2063-85B0-4BA3-8461-61C9F0116420}" type="slidenum">
              <a:rPr lang="en-IE" smtClean="0"/>
              <a:t>‹#›</a:t>
            </a:fld>
            <a:endParaRPr lang="en-IE"/>
          </a:p>
        </p:txBody>
      </p:sp>
    </p:spTree>
    <p:extLst>
      <p:ext uri="{BB962C8B-B14F-4D97-AF65-F5344CB8AC3E}">
        <p14:creationId xmlns:p14="http://schemas.microsoft.com/office/powerpoint/2010/main" val="700243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hyperlink" Target="https://www.teacherspayteachers.com/Store/Hello-Literacy" TargetMode="External"/><Relationship Id="rId3" Type="http://schemas.openxmlformats.org/officeDocument/2006/relationships/image" Target="../media/image5.JPG"/><Relationship Id="rId7" Type="http://schemas.openxmlformats.org/officeDocument/2006/relationships/image" Target="../media/image7.pn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hyperlink" Target="https://www.teacherspayteachers.com/Store/Krista-Wallden-Creative-Clips" TargetMode="External"/><Relationship Id="rId10" Type="http://schemas.openxmlformats.org/officeDocument/2006/relationships/image" Target="../media/image8.jpeg"/><Relationship Id="rId4" Type="http://schemas.openxmlformats.org/officeDocument/2006/relationships/hyperlink" Target="https://www.textgiraffe.com/" TargetMode="External"/><Relationship Id="rId9" Type="http://schemas.openxmlformats.org/officeDocument/2006/relationships/hyperlink" Target="https://depositphotos.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935" y="3068960"/>
            <a:ext cx="7888885" cy="325987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7125" y="0"/>
            <a:ext cx="6546504" cy="3784106"/>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75656" y="6280943"/>
            <a:ext cx="1258173" cy="318737"/>
          </a:xfrm>
          <a:prstGeom prst="rect">
            <a:avLst/>
          </a:prstGeom>
        </p:spPr>
      </p:pic>
      <p:sp>
        <p:nvSpPr>
          <p:cNvPr id="6" name="Text Box 2"/>
          <p:cNvSpPr txBox="1"/>
          <p:nvPr/>
        </p:nvSpPr>
        <p:spPr>
          <a:xfrm>
            <a:off x="5523507"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Tree>
    <p:extLst>
      <p:ext uri="{BB962C8B-B14F-4D97-AF65-F5344CB8AC3E}">
        <p14:creationId xmlns:p14="http://schemas.microsoft.com/office/powerpoint/2010/main" val="24152278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8" name="Rounded Rectangle 7"/>
          <p:cNvSpPr/>
          <p:nvPr/>
        </p:nvSpPr>
        <p:spPr>
          <a:xfrm>
            <a:off x="611560" y="404664"/>
            <a:ext cx="806489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National Meteorological Services:</a:t>
            </a:r>
            <a:endParaRPr lang="en-IE" sz="4400" b="1" dirty="0">
              <a:solidFill>
                <a:schemeClr val="tx1"/>
              </a:solidFill>
              <a:latin typeface="+mj-lt"/>
              <a:ea typeface="HelloSperry" panose="02000603000000000000" pitchFamily="2" charset="0"/>
            </a:endParaRPr>
          </a:p>
        </p:txBody>
      </p:sp>
      <p:sp>
        <p:nvSpPr>
          <p:cNvPr id="7" name="TextBox 6"/>
          <p:cNvSpPr txBox="1"/>
          <p:nvPr/>
        </p:nvSpPr>
        <p:spPr>
          <a:xfrm>
            <a:off x="683569" y="1628800"/>
            <a:ext cx="7704856" cy="4524315"/>
          </a:xfrm>
          <a:prstGeom prst="rect">
            <a:avLst/>
          </a:prstGeom>
          <a:solidFill>
            <a:schemeClr val="bg1"/>
          </a:solidFill>
          <a:ln w="28575">
            <a:solidFill>
              <a:schemeClr val="tx1"/>
            </a:solidFill>
          </a:ln>
        </p:spPr>
        <p:txBody>
          <a:bodyPr wrap="square" rtlCol="0">
            <a:spAutoFit/>
          </a:bodyPr>
          <a:lstStyle/>
          <a:p>
            <a:r>
              <a:rPr lang="en-IE" sz="3600" dirty="0" smtClean="0">
                <a:ea typeface="HelloLori" panose="02000603000000000000" pitchFamily="2" charset="0"/>
              </a:rPr>
              <a:t>Towards the end of the 19th century, national meteorological services began to be established. The United States service was set up in 1871, followed soon by services in Japan, India and Brazil. In 1880, the International Meteorological Organisation (IMO) was set up.</a:t>
            </a:r>
            <a:endParaRPr lang="en-IE" sz="3600" dirty="0">
              <a:ea typeface="HelloLori" panose="02000603000000000000" pitchFamily="2" charset="0"/>
            </a:endParaRPr>
          </a:p>
        </p:txBody>
      </p:sp>
    </p:spTree>
    <p:extLst>
      <p:ext uri="{BB962C8B-B14F-4D97-AF65-F5344CB8AC3E}">
        <p14:creationId xmlns:p14="http://schemas.microsoft.com/office/powerpoint/2010/main" val="13101958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776864" cy="3970318"/>
          </a:xfrm>
          <a:prstGeom prst="rect">
            <a:avLst/>
          </a:prstGeom>
          <a:solidFill>
            <a:schemeClr val="bg1"/>
          </a:solidFill>
          <a:ln w="28575">
            <a:solidFill>
              <a:schemeClr val="tx1"/>
            </a:solidFill>
          </a:ln>
        </p:spPr>
        <p:txBody>
          <a:bodyPr wrap="square" rtlCol="0">
            <a:spAutoFit/>
          </a:bodyPr>
          <a:lstStyle/>
          <a:p>
            <a:r>
              <a:rPr lang="en-IE" sz="3600" dirty="0">
                <a:ea typeface="HelloLori" panose="02000603000000000000" pitchFamily="2" charset="0"/>
              </a:rPr>
              <a:t>The first ‘real time’ weather observation was transmitted from Valentia Island in Co. Kerry on the 8th October </a:t>
            </a:r>
            <a:r>
              <a:rPr lang="en-IE" sz="3600" dirty="0" smtClean="0">
                <a:ea typeface="HelloLori" panose="02000603000000000000" pitchFamily="2" charset="0"/>
              </a:rPr>
              <a:t>1860</a:t>
            </a:r>
            <a:r>
              <a:rPr lang="en-IE" sz="3600" dirty="0">
                <a:ea typeface="HelloLori" panose="02000603000000000000" pitchFamily="2" charset="0"/>
              </a:rPr>
              <a:t>.  It was not until 1936 that the Irish Meteorological Service was established to provide accurate weather information for transatlantic aviation.</a:t>
            </a:r>
            <a:r>
              <a:rPr lang="en-IE" sz="3600" dirty="0">
                <a:ea typeface="HelloChunky" panose="02000603000000000000" pitchFamily="2" charset="0"/>
              </a:rPr>
              <a:t> </a:t>
            </a:r>
          </a:p>
        </p:txBody>
      </p:sp>
      <p:sp>
        <p:nvSpPr>
          <p:cNvPr id="8" name="Rounded Rectangle 7"/>
          <p:cNvSpPr/>
          <p:nvPr/>
        </p:nvSpPr>
        <p:spPr>
          <a:xfrm>
            <a:off x="611560" y="404664"/>
            <a:ext cx="799288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Ireland’s Meteorological Service:</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36704389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8" name="Rounded Rectangle 7"/>
          <p:cNvSpPr/>
          <p:nvPr/>
        </p:nvSpPr>
        <p:spPr>
          <a:xfrm>
            <a:off x="611560" y="404664"/>
            <a:ext cx="806489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Ireland’s Meteorological Service:</a:t>
            </a:r>
          </a:p>
        </p:txBody>
      </p:sp>
      <p:sp>
        <p:nvSpPr>
          <p:cNvPr id="7" name="TextBox 6"/>
          <p:cNvSpPr txBox="1"/>
          <p:nvPr/>
        </p:nvSpPr>
        <p:spPr>
          <a:xfrm>
            <a:off x="755577" y="1628800"/>
            <a:ext cx="7632848" cy="4524315"/>
          </a:xfrm>
          <a:prstGeom prst="rect">
            <a:avLst/>
          </a:prstGeom>
          <a:solidFill>
            <a:schemeClr val="bg1"/>
          </a:solidFill>
          <a:ln w="28575">
            <a:solidFill>
              <a:schemeClr val="tx1"/>
            </a:solidFill>
          </a:ln>
        </p:spPr>
        <p:txBody>
          <a:bodyPr wrap="square" rtlCol="0">
            <a:spAutoFit/>
          </a:bodyPr>
          <a:lstStyle/>
          <a:p>
            <a:r>
              <a:rPr lang="en-IE" sz="3600" dirty="0">
                <a:ea typeface="HelloLori" panose="02000603000000000000" pitchFamily="2" charset="0"/>
              </a:rPr>
              <a:t>In 1948 Ireland’s Meteorological Service assumed responsibility for the weather forecasts broadcast by </a:t>
            </a:r>
            <a:r>
              <a:rPr lang="en-IE" sz="3600" dirty="0" err="1" smtClean="0">
                <a:ea typeface="HelloLori" panose="02000603000000000000" pitchFamily="2" charset="0"/>
              </a:rPr>
              <a:t>Raidió</a:t>
            </a:r>
            <a:r>
              <a:rPr lang="en-IE" sz="3600" dirty="0" smtClean="0">
                <a:ea typeface="HelloLori" panose="02000603000000000000" pitchFamily="2" charset="0"/>
              </a:rPr>
              <a:t> </a:t>
            </a:r>
            <a:r>
              <a:rPr lang="en-IE" sz="3600" dirty="0" err="1">
                <a:ea typeface="HelloLori" panose="02000603000000000000" pitchFamily="2" charset="0"/>
              </a:rPr>
              <a:t>Éireann</a:t>
            </a:r>
            <a:r>
              <a:rPr lang="en-IE" sz="3600" dirty="0">
                <a:ea typeface="HelloLori" panose="02000603000000000000" pitchFamily="2" charset="0"/>
              </a:rPr>
              <a:t>. In 1952 it began to supply forecasts to the daily newspapers. In 1962, </a:t>
            </a:r>
            <a:r>
              <a:rPr lang="en-IE" sz="3600" dirty="0" smtClean="0">
                <a:ea typeface="HelloLori" panose="02000603000000000000" pitchFamily="2" charset="0"/>
              </a:rPr>
              <a:t>it began live </a:t>
            </a:r>
            <a:r>
              <a:rPr lang="en-IE" sz="3600" dirty="0">
                <a:ea typeface="HelloLori" panose="02000603000000000000" pitchFamily="2" charset="0"/>
              </a:rPr>
              <a:t>broadcasts on </a:t>
            </a:r>
            <a:r>
              <a:rPr lang="en-IE" sz="3600" dirty="0" err="1">
                <a:ea typeface="HelloLori" panose="02000603000000000000" pitchFamily="2" charset="0"/>
              </a:rPr>
              <a:t>Teilifís</a:t>
            </a:r>
            <a:r>
              <a:rPr lang="en-IE" sz="3600" dirty="0">
                <a:ea typeface="HelloLori" panose="02000603000000000000" pitchFamily="2" charset="0"/>
              </a:rPr>
              <a:t> </a:t>
            </a:r>
            <a:r>
              <a:rPr lang="en-IE" sz="3600" dirty="0" err="1">
                <a:ea typeface="HelloLori" panose="02000603000000000000" pitchFamily="2" charset="0"/>
              </a:rPr>
              <a:t>Éireann</a:t>
            </a:r>
            <a:r>
              <a:rPr lang="en-IE" sz="3600" dirty="0">
                <a:ea typeface="HelloLori" panose="02000603000000000000" pitchFamily="2" charset="0"/>
              </a:rPr>
              <a:t>. In 1979 its headquarters were moved to Glasnevin, Dublin.</a:t>
            </a:r>
          </a:p>
        </p:txBody>
      </p:sp>
    </p:spTree>
    <p:extLst>
      <p:ext uri="{BB962C8B-B14F-4D97-AF65-F5344CB8AC3E}">
        <p14:creationId xmlns:p14="http://schemas.microsoft.com/office/powerpoint/2010/main" val="6143036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776864" cy="3970318"/>
          </a:xfrm>
          <a:prstGeom prst="rect">
            <a:avLst/>
          </a:prstGeom>
          <a:solidFill>
            <a:schemeClr val="bg1"/>
          </a:solidFill>
          <a:ln w="28575">
            <a:solidFill>
              <a:schemeClr val="tx1"/>
            </a:solidFill>
          </a:ln>
        </p:spPr>
        <p:txBody>
          <a:bodyPr wrap="square" rtlCol="0">
            <a:spAutoFit/>
          </a:bodyPr>
          <a:lstStyle/>
          <a:p>
            <a:r>
              <a:rPr lang="en-IE" sz="3600" dirty="0" smtClean="0">
                <a:ea typeface="HelloLori" panose="02000603000000000000" pitchFamily="2" charset="0"/>
              </a:rPr>
              <a:t>In 1990, a high resolution weather radar system was installed at Dublin Airport and another one was installed in Shannon Airport in 1996. Also in 1996, the Meteorological Service changed its name to Met </a:t>
            </a:r>
            <a:r>
              <a:rPr lang="en-IE" sz="3600" dirty="0" err="1" smtClean="0">
                <a:ea typeface="HelloLori" panose="02000603000000000000" pitchFamily="2" charset="0"/>
              </a:rPr>
              <a:t>Éireann</a:t>
            </a:r>
            <a:r>
              <a:rPr lang="en-IE" sz="3600" dirty="0" smtClean="0">
                <a:ea typeface="HelloLori" panose="02000603000000000000" pitchFamily="2" charset="0"/>
              </a:rPr>
              <a:t>. Met </a:t>
            </a:r>
            <a:r>
              <a:rPr lang="en-IE" sz="3600" dirty="0" err="1" smtClean="0">
                <a:ea typeface="HelloLori" panose="02000603000000000000" pitchFamily="2" charset="0"/>
              </a:rPr>
              <a:t>Éireann</a:t>
            </a:r>
            <a:r>
              <a:rPr lang="en-IE" sz="3600" dirty="0" smtClean="0">
                <a:ea typeface="HelloLori" panose="02000603000000000000" pitchFamily="2" charset="0"/>
              </a:rPr>
              <a:t> launched its website in 2001.</a:t>
            </a:r>
            <a:endParaRPr lang="en-IE" sz="3600" dirty="0">
              <a:ea typeface="HelloLori" panose="02000603000000000000" pitchFamily="2" charset="0"/>
            </a:endParaRPr>
          </a:p>
        </p:txBody>
      </p:sp>
      <p:sp>
        <p:nvSpPr>
          <p:cNvPr id="8" name="Rounded Rectangle 7"/>
          <p:cNvSpPr/>
          <p:nvPr/>
        </p:nvSpPr>
        <p:spPr>
          <a:xfrm>
            <a:off x="683568" y="404664"/>
            <a:ext cx="799288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Ireland’s Meteorological Service:</a:t>
            </a:r>
          </a:p>
        </p:txBody>
      </p:sp>
    </p:spTree>
    <p:extLst>
      <p:ext uri="{BB962C8B-B14F-4D97-AF65-F5344CB8AC3E}">
        <p14:creationId xmlns:p14="http://schemas.microsoft.com/office/powerpoint/2010/main" val="2069544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8" name="Rounded Rectangle 7"/>
          <p:cNvSpPr/>
          <p:nvPr/>
        </p:nvSpPr>
        <p:spPr>
          <a:xfrm>
            <a:off x="611560" y="404664"/>
            <a:ext cx="806489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Ireland’s Meteorological Service:</a:t>
            </a:r>
          </a:p>
        </p:txBody>
      </p:sp>
      <p:sp>
        <p:nvSpPr>
          <p:cNvPr id="7" name="TextBox 6"/>
          <p:cNvSpPr txBox="1"/>
          <p:nvPr/>
        </p:nvSpPr>
        <p:spPr>
          <a:xfrm>
            <a:off x="827585" y="1628800"/>
            <a:ext cx="7560840" cy="4524315"/>
          </a:xfrm>
          <a:prstGeom prst="rect">
            <a:avLst/>
          </a:prstGeom>
          <a:solidFill>
            <a:schemeClr val="bg1"/>
          </a:solidFill>
          <a:ln w="28575">
            <a:solidFill>
              <a:schemeClr val="tx1"/>
            </a:solidFill>
          </a:ln>
        </p:spPr>
        <p:txBody>
          <a:bodyPr wrap="square" rtlCol="0">
            <a:spAutoFit/>
          </a:bodyPr>
          <a:lstStyle/>
          <a:p>
            <a:r>
              <a:rPr lang="en-IE" sz="3600" dirty="0" smtClean="0">
                <a:ea typeface="HelloLori" panose="02000603000000000000" pitchFamily="2" charset="0"/>
              </a:rPr>
              <a:t>Today, Met </a:t>
            </a:r>
            <a:r>
              <a:rPr lang="en-IE" sz="3600" dirty="0" err="1" smtClean="0">
                <a:ea typeface="HelloLori" panose="02000603000000000000" pitchFamily="2" charset="0"/>
              </a:rPr>
              <a:t>Éireann</a:t>
            </a:r>
            <a:r>
              <a:rPr lang="en-IE" sz="3600" dirty="0" smtClean="0">
                <a:ea typeface="HelloLori" panose="02000603000000000000" pitchFamily="2" charset="0"/>
              </a:rPr>
              <a:t> provides weather information to the state</a:t>
            </a:r>
            <a:r>
              <a:rPr lang="en-IE" sz="3600" dirty="0">
                <a:ea typeface="HelloLori" panose="02000603000000000000" pitchFamily="2" charset="0"/>
              </a:rPr>
              <a:t>. </a:t>
            </a:r>
            <a:r>
              <a:rPr lang="en-IE" sz="3600" dirty="0" smtClean="0">
                <a:ea typeface="HelloLori" panose="02000603000000000000" pitchFamily="2" charset="0"/>
              </a:rPr>
              <a:t>It monitors, analyses </a:t>
            </a:r>
            <a:r>
              <a:rPr lang="en-IE" sz="3600" dirty="0">
                <a:ea typeface="HelloLori" panose="02000603000000000000" pitchFamily="2" charset="0"/>
              </a:rPr>
              <a:t>and </a:t>
            </a:r>
            <a:r>
              <a:rPr lang="en-IE" sz="3600" dirty="0" smtClean="0">
                <a:ea typeface="HelloLori" panose="02000603000000000000" pitchFamily="2" charset="0"/>
              </a:rPr>
              <a:t>predicts </a:t>
            </a:r>
            <a:r>
              <a:rPr lang="en-IE" sz="3600" dirty="0">
                <a:ea typeface="HelloLori" panose="02000603000000000000" pitchFamily="2" charset="0"/>
              </a:rPr>
              <a:t>Ireland’s weather and climate and </a:t>
            </a:r>
            <a:r>
              <a:rPr lang="en-IE" sz="3600" dirty="0" smtClean="0">
                <a:ea typeface="HelloLori" panose="02000603000000000000" pitchFamily="2" charset="0"/>
              </a:rPr>
              <a:t>provides </a:t>
            </a:r>
            <a:r>
              <a:rPr lang="en-IE" sz="3600" dirty="0">
                <a:ea typeface="HelloLori" panose="02000603000000000000" pitchFamily="2" charset="0"/>
              </a:rPr>
              <a:t>a range of high quality meteorological and related information to the public </a:t>
            </a:r>
            <a:r>
              <a:rPr lang="en-IE" sz="3600" dirty="0" smtClean="0">
                <a:ea typeface="HelloLori" panose="02000603000000000000" pitchFamily="2" charset="0"/>
              </a:rPr>
              <a:t>and others </a:t>
            </a:r>
            <a:r>
              <a:rPr lang="en-IE" sz="3600" dirty="0" err="1" smtClean="0">
                <a:ea typeface="HelloLori" panose="02000603000000000000" pitchFamily="2" charset="0"/>
              </a:rPr>
              <a:t>eg</a:t>
            </a:r>
            <a:r>
              <a:rPr lang="en-IE" sz="3600" dirty="0" smtClean="0">
                <a:ea typeface="HelloLori" panose="02000603000000000000" pitchFamily="2" charset="0"/>
              </a:rPr>
              <a:t>. farmers and the fishing and aviation industries.</a:t>
            </a:r>
            <a:endParaRPr lang="en-IE" sz="3600" dirty="0">
              <a:ea typeface="HelloLori" panose="02000603000000000000" pitchFamily="2" charset="0"/>
            </a:endParaRPr>
          </a:p>
        </p:txBody>
      </p:sp>
    </p:spTree>
    <p:extLst>
      <p:ext uri="{BB962C8B-B14F-4D97-AF65-F5344CB8AC3E}">
        <p14:creationId xmlns:p14="http://schemas.microsoft.com/office/powerpoint/2010/main" val="30037349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632848" cy="2554545"/>
          </a:xfrm>
          <a:prstGeom prst="rect">
            <a:avLst/>
          </a:prstGeom>
          <a:solidFill>
            <a:schemeClr val="bg1"/>
          </a:solidFill>
          <a:ln w="28575">
            <a:solidFill>
              <a:schemeClr val="tx1"/>
            </a:solidFill>
          </a:ln>
        </p:spPr>
        <p:txBody>
          <a:bodyPr wrap="square" rtlCol="0">
            <a:spAutoFit/>
          </a:bodyPr>
          <a:lstStyle/>
          <a:p>
            <a:r>
              <a:rPr lang="en-IE" sz="4000" dirty="0" smtClean="0">
                <a:ea typeface="HelloLori" panose="02000603000000000000" pitchFamily="2" charset="0"/>
              </a:rPr>
              <a:t>Met </a:t>
            </a:r>
            <a:r>
              <a:rPr lang="en-IE" sz="4000" dirty="0" err="1" smtClean="0">
                <a:ea typeface="HelloLori" panose="02000603000000000000" pitchFamily="2" charset="0"/>
              </a:rPr>
              <a:t>Éireann</a:t>
            </a:r>
            <a:r>
              <a:rPr lang="en-IE" sz="4000" dirty="0" smtClean="0">
                <a:ea typeface="HelloLori" panose="02000603000000000000" pitchFamily="2" charset="0"/>
              </a:rPr>
              <a:t> now provides weather forecasts </a:t>
            </a:r>
            <a:r>
              <a:rPr lang="en-IE" sz="4000" dirty="0">
                <a:ea typeface="HelloLori" panose="02000603000000000000" pitchFamily="2" charset="0"/>
              </a:rPr>
              <a:t>for newspapers, television, radio, internet and mobile application platforms.</a:t>
            </a:r>
          </a:p>
        </p:txBody>
      </p:sp>
      <p:sp>
        <p:nvSpPr>
          <p:cNvPr id="8" name="Rounded Rectangle 7"/>
          <p:cNvSpPr/>
          <p:nvPr/>
        </p:nvSpPr>
        <p:spPr>
          <a:xfrm>
            <a:off x="539552" y="404664"/>
            <a:ext cx="806489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Ireland’s Meteorological Service:</a:t>
            </a:r>
          </a:p>
        </p:txBody>
      </p:sp>
      <p:sp>
        <p:nvSpPr>
          <p:cNvPr id="9" name="TextBox 8"/>
          <p:cNvSpPr txBox="1"/>
          <p:nvPr/>
        </p:nvSpPr>
        <p:spPr>
          <a:xfrm>
            <a:off x="683568" y="4869160"/>
            <a:ext cx="7632848" cy="923330"/>
          </a:xfrm>
          <a:prstGeom prst="rect">
            <a:avLst/>
          </a:prstGeom>
          <a:solidFill>
            <a:schemeClr val="bg1"/>
          </a:solidFill>
          <a:ln w="28575">
            <a:solidFill>
              <a:schemeClr val="tx1"/>
            </a:solidFill>
          </a:ln>
        </p:spPr>
        <p:txBody>
          <a:bodyPr wrap="square" rtlCol="0">
            <a:spAutoFit/>
          </a:bodyPr>
          <a:lstStyle/>
          <a:p>
            <a:pPr algn="ctr"/>
            <a:r>
              <a:rPr lang="en-IE" sz="5400" b="1" dirty="0" smtClean="0">
                <a:ea typeface="HelloLori" panose="02000603000000000000" pitchFamily="2" charset="0"/>
              </a:rPr>
              <a:t>www.met.ie</a:t>
            </a:r>
            <a:endParaRPr lang="en-IE" sz="5400" b="1" dirty="0">
              <a:ea typeface="HelloLori" panose="02000603000000000000" pitchFamily="2" charset="0"/>
            </a:endParaRPr>
          </a:p>
        </p:txBody>
      </p:sp>
    </p:spTree>
    <p:extLst>
      <p:ext uri="{BB962C8B-B14F-4D97-AF65-F5344CB8AC3E}">
        <p14:creationId xmlns:p14="http://schemas.microsoft.com/office/powerpoint/2010/main" val="22709677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2339752" y="1124744"/>
            <a:ext cx="3960440" cy="369332"/>
          </a:xfrm>
          <a:prstGeom prst="rect">
            <a:avLst/>
          </a:prstGeom>
          <a:solidFill>
            <a:schemeClr val="bg1"/>
          </a:solidFill>
          <a:ln w="28575">
            <a:solidFill>
              <a:schemeClr val="tx1"/>
            </a:solidFill>
          </a:ln>
        </p:spPr>
        <p:txBody>
          <a:bodyPr wrap="square" rtlCol="0">
            <a:spAutoFit/>
          </a:bodyPr>
          <a:lstStyle/>
          <a:p>
            <a:pPr algn="ctr"/>
            <a:r>
              <a:rPr lang="en-IE" dirty="0" smtClean="0">
                <a:latin typeface="HelloSperry" panose="02000603000000000000" pitchFamily="2" charset="0"/>
                <a:ea typeface="HelloSperry" panose="02000603000000000000" pitchFamily="2" charset="0"/>
              </a:rPr>
              <a:t>Resources used in this file from:</a:t>
            </a:r>
            <a:endParaRPr lang="en-IE" dirty="0">
              <a:latin typeface="HelloSperry" panose="02000603000000000000" pitchFamily="2" charset="0"/>
              <a:ea typeface="HelloSperry" panose="02000603000000000000" pitchFamily="2" charset="0"/>
            </a:endParaRPr>
          </a:p>
        </p:txBody>
      </p:sp>
      <p:sp>
        <p:nvSpPr>
          <p:cNvPr id="8" name="Text Box 2"/>
          <p:cNvSpPr txBox="1"/>
          <p:nvPr/>
        </p:nvSpPr>
        <p:spPr>
          <a:xfrm>
            <a:off x="3938660" y="5506499"/>
            <a:ext cx="3102645" cy="247650"/>
          </a:xfrm>
          <a:prstGeom prst="rect">
            <a:avLst/>
          </a:prstGeom>
          <a:no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108" y="5435412"/>
            <a:ext cx="1258173" cy="318737"/>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6527" y="4112899"/>
            <a:ext cx="1572133" cy="358691"/>
          </a:xfrm>
          <a:prstGeom prst="rect">
            <a:avLst/>
          </a:prstGeom>
        </p:spPr>
      </p:pic>
      <p:sp>
        <p:nvSpPr>
          <p:cNvPr id="15" name="TextBox 14"/>
          <p:cNvSpPr txBox="1"/>
          <p:nvPr/>
        </p:nvSpPr>
        <p:spPr>
          <a:xfrm>
            <a:off x="4101710" y="4112898"/>
            <a:ext cx="2103040" cy="276999"/>
          </a:xfrm>
          <a:prstGeom prst="rect">
            <a:avLst/>
          </a:prstGeom>
          <a:noFill/>
        </p:spPr>
        <p:txBody>
          <a:bodyPr wrap="square" rtlCol="0">
            <a:spAutoFit/>
          </a:bodyPr>
          <a:lstStyle/>
          <a:p>
            <a:pPr algn="ctr"/>
            <a:r>
              <a:rPr lang="en-IE" sz="1200" dirty="0">
                <a:hlinkClick r:id="rId4"/>
              </a:rPr>
              <a:t>https://www.textgiraffe.com</a:t>
            </a:r>
            <a:r>
              <a:rPr lang="en-IE" sz="1200" dirty="0" smtClean="0">
                <a:hlinkClick r:id="rId4"/>
              </a:rPr>
              <a:t>/</a:t>
            </a:r>
            <a:r>
              <a:rPr lang="en-IE" sz="1200" dirty="0" smtClean="0"/>
              <a:t> </a:t>
            </a:r>
            <a:endParaRPr lang="en-IE" sz="1200" dirty="0"/>
          </a:p>
        </p:txBody>
      </p:sp>
      <p:sp>
        <p:nvSpPr>
          <p:cNvPr id="16" name="TextBox 15"/>
          <p:cNvSpPr txBox="1"/>
          <p:nvPr/>
        </p:nvSpPr>
        <p:spPr>
          <a:xfrm>
            <a:off x="3525281" y="2408730"/>
            <a:ext cx="3187814" cy="523220"/>
          </a:xfrm>
          <a:prstGeom prst="rect">
            <a:avLst/>
          </a:prstGeom>
          <a:noFill/>
        </p:spPr>
        <p:txBody>
          <a:bodyPr wrap="square" rtlCol="0">
            <a:spAutoFit/>
          </a:bodyPr>
          <a:lstStyle/>
          <a:p>
            <a:r>
              <a:rPr lang="en-IE" sz="1400" dirty="0" smtClean="0">
                <a:hlinkClick r:id="rId5"/>
              </a:rPr>
              <a:t>https://www.teacherspayteachers.com/Store/Krista-Wallden-Creative-Clips</a:t>
            </a:r>
            <a:r>
              <a:rPr lang="en-IE" sz="1400" dirty="0" smtClean="0"/>
              <a:t> </a:t>
            </a:r>
            <a:endParaRPr lang="en-IE" sz="1400" dirty="0"/>
          </a:p>
        </p:txBody>
      </p:sp>
      <p:pic>
        <p:nvPicPr>
          <p:cNvPr id="1026" name="Picture 2" descr="Krista Wallden - Creative Clip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12600" y="2309623"/>
            <a:ext cx="721432" cy="72143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593126" y="3165991"/>
            <a:ext cx="731536" cy="731536"/>
          </a:xfrm>
          <a:prstGeom prst="rect">
            <a:avLst/>
          </a:prstGeom>
        </p:spPr>
      </p:pic>
      <p:sp>
        <p:nvSpPr>
          <p:cNvPr id="18" name="TextBox 17"/>
          <p:cNvSpPr txBox="1"/>
          <p:nvPr/>
        </p:nvSpPr>
        <p:spPr>
          <a:xfrm>
            <a:off x="3563493" y="3300926"/>
            <a:ext cx="2702352" cy="461665"/>
          </a:xfrm>
          <a:prstGeom prst="rect">
            <a:avLst/>
          </a:prstGeom>
          <a:noFill/>
        </p:spPr>
        <p:txBody>
          <a:bodyPr wrap="square" rtlCol="0">
            <a:spAutoFit/>
          </a:bodyPr>
          <a:lstStyle/>
          <a:p>
            <a:pPr algn="ctr"/>
            <a:r>
              <a:rPr lang="en-IE" sz="1200" dirty="0">
                <a:hlinkClick r:id="rId8"/>
              </a:rPr>
              <a:t>https://www.teacherspayteachers.com/Store/Hello-Literacy</a:t>
            </a:r>
            <a:r>
              <a:rPr lang="en-IE" sz="1200" dirty="0"/>
              <a:t> </a:t>
            </a:r>
          </a:p>
        </p:txBody>
      </p:sp>
      <p:sp>
        <p:nvSpPr>
          <p:cNvPr id="2" name="Rounded Rectangle 1"/>
          <p:cNvSpPr/>
          <p:nvPr/>
        </p:nvSpPr>
        <p:spPr>
          <a:xfrm>
            <a:off x="1619672" y="620688"/>
            <a:ext cx="6408712" cy="5256584"/>
          </a:xfrm>
          <a:prstGeom prst="round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TextBox 18"/>
          <p:cNvSpPr txBox="1"/>
          <p:nvPr/>
        </p:nvSpPr>
        <p:spPr>
          <a:xfrm>
            <a:off x="4285922" y="4721220"/>
            <a:ext cx="2246611" cy="307777"/>
          </a:xfrm>
          <a:prstGeom prst="rect">
            <a:avLst/>
          </a:prstGeom>
          <a:noFill/>
        </p:spPr>
        <p:txBody>
          <a:bodyPr wrap="square" rtlCol="0">
            <a:spAutoFit/>
          </a:bodyPr>
          <a:lstStyle/>
          <a:p>
            <a:r>
              <a:rPr lang="en-IE" sz="1400" dirty="0" smtClean="0">
                <a:hlinkClick r:id="rId9"/>
              </a:rPr>
              <a:t>https://depositphotos.com/</a:t>
            </a:r>
            <a:r>
              <a:rPr lang="en-IE" sz="1400" dirty="0" smtClean="0"/>
              <a:t> </a:t>
            </a:r>
            <a:endParaRPr lang="en-IE" sz="1400" dirty="0"/>
          </a:p>
        </p:txBody>
      </p:sp>
      <p:pic>
        <p:nvPicPr>
          <p:cNvPr id="20" name="Picture 19"/>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2450226" y="4691538"/>
            <a:ext cx="1835696" cy="367139"/>
          </a:xfrm>
          <a:prstGeom prst="rect">
            <a:avLst/>
          </a:prstGeom>
        </p:spPr>
      </p:pic>
    </p:spTree>
    <p:extLst>
      <p:ext uri="{BB962C8B-B14F-4D97-AF65-F5344CB8AC3E}">
        <p14:creationId xmlns:p14="http://schemas.microsoft.com/office/powerpoint/2010/main" val="10777552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755577" y="1628800"/>
            <a:ext cx="7632848" cy="4401205"/>
          </a:xfrm>
          <a:prstGeom prst="rect">
            <a:avLst/>
          </a:prstGeom>
          <a:solidFill>
            <a:schemeClr val="bg1"/>
          </a:solidFill>
          <a:ln w="28575">
            <a:solidFill>
              <a:schemeClr val="tx1"/>
            </a:solidFill>
          </a:ln>
        </p:spPr>
        <p:txBody>
          <a:bodyPr wrap="square" rtlCol="0">
            <a:spAutoFit/>
          </a:bodyPr>
          <a:lstStyle/>
          <a:p>
            <a:r>
              <a:rPr lang="en-IE" sz="4000" dirty="0" smtClean="0">
                <a:ea typeface="HelloLori" panose="02000603000000000000" pitchFamily="2" charset="0"/>
              </a:rPr>
              <a:t>The art of weather forecasting began with the early civilisations using recurring astronomical and meteorological events to help them to monitor changes in the weather and make predictions of future weather patterns.</a:t>
            </a:r>
            <a:endParaRPr lang="en-IE" sz="4000" dirty="0">
              <a:ea typeface="HelloLori" panose="02000603000000000000" pitchFamily="2" charset="0"/>
            </a:endParaRPr>
          </a:p>
        </p:txBody>
      </p:sp>
      <p:sp>
        <p:nvSpPr>
          <p:cNvPr id="8" name="Rounded Rectangle 7"/>
          <p:cNvSpPr/>
          <p:nvPr/>
        </p:nvSpPr>
        <p:spPr>
          <a:xfrm>
            <a:off x="899592" y="404664"/>
            <a:ext cx="475252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smtClean="0">
                <a:solidFill>
                  <a:schemeClr val="tx1"/>
                </a:solidFill>
                <a:latin typeface="+mj-lt"/>
                <a:ea typeface="HelloSperry" panose="02000603000000000000" pitchFamily="2" charset="0"/>
              </a:rPr>
              <a:t>In the Beginning:</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42912139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848872" cy="4401205"/>
          </a:xfrm>
          <a:prstGeom prst="rect">
            <a:avLst/>
          </a:prstGeom>
          <a:solidFill>
            <a:schemeClr val="bg1"/>
          </a:solidFill>
          <a:ln w="28575">
            <a:solidFill>
              <a:schemeClr val="tx1"/>
            </a:solidFill>
          </a:ln>
        </p:spPr>
        <p:txBody>
          <a:bodyPr wrap="square" rtlCol="0">
            <a:spAutoFit/>
          </a:bodyPr>
          <a:lstStyle/>
          <a:p>
            <a:r>
              <a:rPr lang="en-IE" sz="4000" dirty="0" smtClean="0">
                <a:ea typeface="HelloLori" panose="02000603000000000000" pitchFamily="2" charset="0"/>
              </a:rPr>
              <a:t>Throughout the centuries, forecasts about weather patterns continued to be based on weather lore and personal observations of the weather. However, such predictions proved to be inadequate and sometimes inaccurate.</a:t>
            </a:r>
            <a:endParaRPr lang="en-IE" sz="4000" dirty="0">
              <a:ea typeface="HelloLori" panose="02000603000000000000" pitchFamily="2" charset="0"/>
            </a:endParaRPr>
          </a:p>
        </p:txBody>
      </p:sp>
      <p:sp>
        <p:nvSpPr>
          <p:cNvPr id="8" name="Rounded Rectangle 7"/>
          <p:cNvSpPr/>
          <p:nvPr/>
        </p:nvSpPr>
        <p:spPr>
          <a:xfrm>
            <a:off x="899592" y="404664"/>
            <a:ext cx="266429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Later on:</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37473909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8" name="Rounded Rectangle 7"/>
          <p:cNvSpPr/>
          <p:nvPr/>
        </p:nvSpPr>
        <p:spPr>
          <a:xfrm>
            <a:off x="899592" y="404664"/>
            <a:ext cx="2880320"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Later still:</a:t>
            </a:r>
            <a:endParaRPr lang="en-IE" sz="4400" b="1" dirty="0">
              <a:solidFill>
                <a:schemeClr val="tx1"/>
              </a:solidFill>
              <a:latin typeface="+mj-lt"/>
              <a:ea typeface="HelloSperry" panose="02000603000000000000" pitchFamily="2" charset="0"/>
            </a:endParaRPr>
          </a:p>
        </p:txBody>
      </p:sp>
      <p:sp>
        <p:nvSpPr>
          <p:cNvPr id="7" name="TextBox 6"/>
          <p:cNvSpPr txBox="1"/>
          <p:nvPr/>
        </p:nvSpPr>
        <p:spPr>
          <a:xfrm>
            <a:off x="755577" y="1628800"/>
            <a:ext cx="7632848" cy="4401205"/>
          </a:xfrm>
          <a:prstGeom prst="rect">
            <a:avLst/>
          </a:prstGeom>
          <a:solidFill>
            <a:schemeClr val="bg1"/>
          </a:solidFill>
          <a:ln w="28575">
            <a:solidFill>
              <a:schemeClr val="tx1"/>
            </a:solidFill>
          </a:ln>
        </p:spPr>
        <p:txBody>
          <a:bodyPr wrap="square" rtlCol="0">
            <a:spAutoFit/>
          </a:bodyPr>
          <a:lstStyle/>
          <a:p>
            <a:r>
              <a:rPr lang="en-IE" sz="4000" dirty="0" smtClean="0">
                <a:ea typeface="HelloLori" panose="02000603000000000000" pitchFamily="2" charset="0"/>
              </a:rPr>
              <a:t>By the middle ages, it was clearly understood that further knowledge was necessary in order to make proper predictions about the weather. Instruments were needed in order to measure aspects of the weather.</a:t>
            </a:r>
            <a:endParaRPr lang="en-IE" sz="4000" dirty="0">
              <a:ea typeface="HelloLori" panose="02000603000000000000" pitchFamily="2" charset="0"/>
            </a:endParaRPr>
          </a:p>
        </p:txBody>
      </p:sp>
    </p:spTree>
    <p:extLst>
      <p:ext uri="{BB962C8B-B14F-4D97-AF65-F5344CB8AC3E}">
        <p14:creationId xmlns:p14="http://schemas.microsoft.com/office/powerpoint/2010/main" val="5523913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776864" cy="3970318"/>
          </a:xfrm>
          <a:prstGeom prst="rect">
            <a:avLst/>
          </a:prstGeom>
          <a:solidFill>
            <a:schemeClr val="bg1"/>
          </a:solidFill>
          <a:ln w="28575">
            <a:solidFill>
              <a:schemeClr val="tx1"/>
            </a:solidFill>
          </a:ln>
        </p:spPr>
        <p:txBody>
          <a:bodyPr wrap="square" rtlCol="0">
            <a:spAutoFit/>
          </a:bodyPr>
          <a:lstStyle/>
          <a:p>
            <a:r>
              <a:rPr lang="en-IE" sz="3600" dirty="0" smtClean="0">
                <a:ea typeface="HelloLori" panose="02000603000000000000" pitchFamily="2" charset="0"/>
              </a:rPr>
              <a:t>In the mid-15th century, the first form of a hygrometer was invented to measure humidity in the air. Around 1592, the first thermometer was invented to measure air temperature. In 1643, the first barometer was invented to measure atmospheric pressure.</a:t>
            </a:r>
            <a:endParaRPr lang="en-IE" sz="3600" dirty="0">
              <a:ea typeface="HelloLori" panose="02000603000000000000" pitchFamily="2" charset="0"/>
            </a:endParaRPr>
          </a:p>
        </p:txBody>
      </p:sp>
      <p:sp>
        <p:nvSpPr>
          <p:cNvPr id="8" name="Rounded Rectangle 7"/>
          <p:cNvSpPr/>
          <p:nvPr/>
        </p:nvSpPr>
        <p:spPr>
          <a:xfrm>
            <a:off x="899592" y="404664"/>
            <a:ext cx="475252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First Instruments:</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2860503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8" name="Rounded Rectangle 7"/>
          <p:cNvSpPr/>
          <p:nvPr/>
        </p:nvSpPr>
        <p:spPr>
          <a:xfrm>
            <a:off x="899592" y="404664"/>
            <a:ext cx="4176464"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The Telegraph:</a:t>
            </a:r>
            <a:endParaRPr lang="en-IE" sz="4400" b="1" dirty="0">
              <a:solidFill>
                <a:schemeClr val="tx1"/>
              </a:solidFill>
              <a:latin typeface="+mj-lt"/>
              <a:ea typeface="HelloSperry" panose="02000603000000000000" pitchFamily="2" charset="0"/>
            </a:endParaRPr>
          </a:p>
        </p:txBody>
      </p:sp>
      <p:sp>
        <p:nvSpPr>
          <p:cNvPr id="7" name="TextBox 6"/>
          <p:cNvSpPr txBox="1"/>
          <p:nvPr/>
        </p:nvSpPr>
        <p:spPr>
          <a:xfrm>
            <a:off x="683569" y="1628800"/>
            <a:ext cx="7704856" cy="4524315"/>
          </a:xfrm>
          <a:prstGeom prst="rect">
            <a:avLst/>
          </a:prstGeom>
          <a:solidFill>
            <a:schemeClr val="bg1"/>
          </a:solidFill>
          <a:ln w="28575">
            <a:solidFill>
              <a:schemeClr val="tx1"/>
            </a:solidFill>
          </a:ln>
        </p:spPr>
        <p:txBody>
          <a:bodyPr wrap="square" rtlCol="0">
            <a:spAutoFit/>
          </a:bodyPr>
          <a:lstStyle/>
          <a:p>
            <a:r>
              <a:rPr lang="en-IE" sz="3600" dirty="0" smtClean="0">
                <a:ea typeface="HelloLori" panose="02000603000000000000" pitchFamily="2" charset="0"/>
              </a:rPr>
              <a:t>The invention of the telegraph in the mid-19th century allowed data which was compiled from weather observations to be transmitted to centralised observers and compilers. To help with this, weather observation stations were established in many locations.</a:t>
            </a:r>
            <a:endParaRPr lang="en-IE" sz="3600" dirty="0">
              <a:ea typeface="HelloLori" panose="02000603000000000000" pitchFamily="2" charset="0"/>
            </a:endParaRPr>
          </a:p>
        </p:txBody>
      </p:sp>
    </p:spTree>
    <p:extLst>
      <p:ext uri="{BB962C8B-B14F-4D97-AF65-F5344CB8AC3E}">
        <p14:creationId xmlns:p14="http://schemas.microsoft.com/office/powerpoint/2010/main" val="3170393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94832" y="2204864"/>
            <a:ext cx="7560840" cy="1938992"/>
          </a:xfrm>
          <a:prstGeom prst="rect">
            <a:avLst/>
          </a:prstGeom>
          <a:solidFill>
            <a:schemeClr val="bg1"/>
          </a:solidFill>
          <a:ln w="28575">
            <a:solidFill>
              <a:schemeClr val="tx1"/>
            </a:solidFill>
          </a:ln>
        </p:spPr>
        <p:txBody>
          <a:bodyPr wrap="square" rtlCol="0">
            <a:spAutoFit/>
          </a:bodyPr>
          <a:lstStyle/>
          <a:p>
            <a:r>
              <a:rPr lang="en-IE" sz="4000" dirty="0" smtClean="0">
                <a:latin typeface="HelloLori" panose="02000603000000000000" pitchFamily="2" charset="0"/>
                <a:ea typeface="HelloLori" panose="02000603000000000000" pitchFamily="2" charset="0"/>
              </a:rPr>
              <a:t>Collecting and interpreting this data allowed for the creation of the first weather maps.</a:t>
            </a:r>
            <a:endParaRPr lang="en-IE" sz="4000" dirty="0">
              <a:latin typeface="HelloLori" panose="02000603000000000000" pitchFamily="2" charset="0"/>
              <a:ea typeface="HelloLori" panose="02000603000000000000" pitchFamily="2" charset="0"/>
            </a:endParaRPr>
          </a:p>
        </p:txBody>
      </p:sp>
      <p:sp>
        <p:nvSpPr>
          <p:cNvPr id="8" name="Rounded Rectangle 7"/>
          <p:cNvSpPr/>
          <p:nvPr/>
        </p:nvSpPr>
        <p:spPr>
          <a:xfrm>
            <a:off x="899592" y="404664"/>
            <a:ext cx="4248472"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Weather Maps:</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31627997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8" name="Rounded Rectangle 7"/>
          <p:cNvSpPr/>
          <p:nvPr/>
        </p:nvSpPr>
        <p:spPr>
          <a:xfrm>
            <a:off x="899592" y="404664"/>
            <a:ext cx="451830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The Radiosonde:</a:t>
            </a:r>
            <a:endParaRPr lang="en-IE" sz="4400" b="1" dirty="0">
              <a:solidFill>
                <a:schemeClr val="tx1"/>
              </a:solidFill>
              <a:latin typeface="+mj-lt"/>
              <a:ea typeface="HelloSperry" panose="02000603000000000000" pitchFamily="2" charset="0"/>
            </a:endParaRPr>
          </a:p>
        </p:txBody>
      </p:sp>
      <p:sp>
        <p:nvSpPr>
          <p:cNvPr id="7" name="TextBox 6"/>
          <p:cNvSpPr txBox="1"/>
          <p:nvPr/>
        </p:nvSpPr>
        <p:spPr>
          <a:xfrm>
            <a:off x="912366" y="1484784"/>
            <a:ext cx="7488832" cy="4524315"/>
          </a:xfrm>
          <a:prstGeom prst="rect">
            <a:avLst/>
          </a:prstGeom>
          <a:solidFill>
            <a:schemeClr val="bg1"/>
          </a:solidFill>
          <a:ln w="28575">
            <a:solidFill>
              <a:schemeClr val="tx1"/>
            </a:solidFill>
          </a:ln>
        </p:spPr>
        <p:txBody>
          <a:bodyPr wrap="square" rtlCol="0">
            <a:spAutoFit/>
          </a:bodyPr>
          <a:lstStyle/>
          <a:p>
            <a:r>
              <a:rPr lang="en-IE" sz="3600" dirty="0" smtClean="0">
                <a:ea typeface="HelloLori" panose="02000603000000000000" pitchFamily="2" charset="0"/>
              </a:rPr>
              <a:t>The art of weather forecasting took another leap forward with the invention of the radiosonde in the 1920s. This was a battery-powered instrument carried into the air by a weather balloon to measure aspects of the weather and to transmit the results by radio to a ground receiver.</a:t>
            </a:r>
            <a:endParaRPr lang="en-IE" sz="3600" dirty="0">
              <a:ea typeface="HelloLori" panose="02000603000000000000" pitchFamily="2" charset="0"/>
            </a:endParaRPr>
          </a:p>
        </p:txBody>
      </p:sp>
    </p:spTree>
    <p:extLst>
      <p:ext uri="{BB962C8B-B14F-4D97-AF65-F5344CB8AC3E}">
        <p14:creationId xmlns:p14="http://schemas.microsoft.com/office/powerpoint/2010/main" val="6703430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776864" cy="3416320"/>
          </a:xfrm>
          <a:prstGeom prst="rect">
            <a:avLst/>
          </a:prstGeom>
          <a:solidFill>
            <a:schemeClr val="bg1"/>
          </a:solidFill>
          <a:ln w="28575">
            <a:solidFill>
              <a:schemeClr val="tx1"/>
            </a:solidFill>
          </a:ln>
        </p:spPr>
        <p:txBody>
          <a:bodyPr wrap="square" rtlCol="0">
            <a:spAutoFit/>
          </a:bodyPr>
          <a:lstStyle/>
          <a:p>
            <a:r>
              <a:rPr lang="en-IE" sz="3600" dirty="0" smtClean="0">
                <a:ea typeface="HelloLori" panose="02000603000000000000" pitchFamily="2" charset="0"/>
              </a:rPr>
              <a:t>The data collected by the radiosonde could then be processed and used to create more detailed weather maps. Today, radiosondes are launched every 12 hours from hundreds of weather stations all around the world.</a:t>
            </a:r>
            <a:endParaRPr lang="en-IE" sz="3600" dirty="0">
              <a:ea typeface="HelloLori" panose="02000603000000000000" pitchFamily="2" charset="0"/>
            </a:endParaRPr>
          </a:p>
        </p:txBody>
      </p:sp>
      <p:sp>
        <p:nvSpPr>
          <p:cNvPr id="8" name="Rounded Rectangle 7"/>
          <p:cNvSpPr/>
          <p:nvPr/>
        </p:nvSpPr>
        <p:spPr>
          <a:xfrm>
            <a:off x="899592" y="404664"/>
            <a:ext cx="475252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The Radiosonde:</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14633888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893</TotalTime>
  <Words>679</Words>
  <Application>Microsoft Office PowerPoint</Application>
  <PresentationFormat>On-screen Show (4:3)</PresentationFormat>
  <Paragraphs>50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Damien</dc:creator>
  <cp:lastModifiedBy>Damien</cp:lastModifiedBy>
  <cp:revision>53</cp:revision>
  <dcterms:created xsi:type="dcterms:W3CDTF">2021-03-27T15:56:17Z</dcterms:created>
  <dcterms:modified xsi:type="dcterms:W3CDTF">2022-01-20T19:48:35Z</dcterms:modified>
</cp:coreProperties>
</file>