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57" r:id="rId4"/>
    <p:sldId id="258" r:id="rId5"/>
    <p:sldId id="259" r:id="rId6"/>
    <p:sldId id="260" r:id="rId7"/>
    <p:sldId id="261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396" r:id="rId27"/>
    <p:sldId id="400" r:id="rId28"/>
    <p:sldId id="401" r:id="rId29"/>
    <p:sldId id="402" r:id="rId30"/>
    <p:sldId id="403" r:id="rId31"/>
    <p:sldId id="404" r:id="rId32"/>
    <p:sldId id="397" r:id="rId33"/>
    <p:sldId id="405" r:id="rId34"/>
    <p:sldId id="406" r:id="rId35"/>
    <p:sldId id="407" r:id="rId36"/>
    <p:sldId id="408" r:id="rId37"/>
    <p:sldId id="409" r:id="rId38"/>
    <p:sldId id="398" r:id="rId39"/>
    <p:sldId id="410" r:id="rId40"/>
    <p:sldId id="411" r:id="rId41"/>
    <p:sldId id="412" r:id="rId42"/>
    <p:sldId id="413" r:id="rId43"/>
    <p:sldId id="414" r:id="rId44"/>
    <p:sldId id="399" r:id="rId45"/>
    <p:sldId id="415" r:id="rId46"/>
    <p:sldId id="416" r:id="rId47"/>
    <p:sldId id="417" r:id="rId48"/>
    <p:sldId id="418" r:id="rId49"/>
    <p:sldId id="419" r:id="rId50"/>
    <p:sldId id="420" r:id="rId51"/>
    <p:sldId id="432" r:id="rId52"/>
    <p:sldId id="433" r:id="rId53"/>
    <p:sldId id="434" r:id="rId54"/>
    <p:sldId id="435" r:id="rId55"/>
    <p:sldId id="436" r:id="rId56"/>
    <p:sldId id="421" r:id="rId57"/>
    <p:sldId id="437" r:id="rId58"/>
    <p:sldId id="438" r:id="rId59"/>
    <p:sldId id="439" r:id="rId60"/>
    <p:sldId id="440" r:id="rId61"/>
    <p:sldId id="441" r:id="rId62"/>
    <p:sldId id="422" r:id="rId63"/>
    <p:sldId id="442" r:id="rId64"/>
    <p:sldId id="443" r:id="rId65"/>
    <p:sldId id="444" r:id="rId66"/>
    <p:sldId id="445" r:id="rId67"/>
    <p:sldId id="446" r:id="rId68"/>
    <p:sldId id="423" r:id="rId69"/>
    <p:sldId id="447" r:id="rId70"/>
    <p:sldId id="448" r:id="rId71"/>
    <p:sldId id="449" r:id="rId72"/>
    <p:sldId id="450" r:id="rId73"/>
    <p:sldId id="451" r:id="rId74"/>
    <p:sldId id="424" r:id="rId75"/>
    <p:sldId id="452" r:id="rId76"/>
    <p:sldId id="453" r:id="rId77"/>
    <p:sldId id="454" r:id="rId78"/>
    <p:sldId id="456" r:id="rId79"/>
    <p:sldId id="455" r:id="rId80"/>
    <p:sldId id="425" r:id="rId81"/>
    <p:sldId id="457" r:id="rId82"/>
    <p:sldId id="458" r:id="rId83"/>
    <p:sldId id="461" r:id="rId84"/>
    <p:sldId id="460" r:id="rId85"/>
    <p:sldId id="459" r:id="rId86"/>
    <p:sldId id="426" r:id="rId87"/>
    <p:sldId id="462" r:id="rId88"/>
    <p:sldId id="463" r:id="rId89"/>
    <p:sldId id="464" r:id="rId90"/>
    <p:sldId id="465" r:id="rId91"/>
    <p:sldId id="466" r:id="rId92"/>
    <p:sldId id="427" r:id="rId93"/>
    <p:sldId id="467" r:id="rId94"/>
    <p:sldId id="468" r:id="rId95"/>
    <p:sldId id="469" r:id="rId96"/>
    <p:sldId id="470" r:id="rId97"/>
    <p:sldId id="471" r:id="rId98"/>
    <p:sldId id="428" r:id="rId99"/>
    <p:sldId id="472" r:id="rId100"/>
    <p:sldId id="473" r:id="rId101"/>
    <p:sldId id="474" r:id="rId102"/>
    <p:sldId id="475" r:id="rId103"/>
    <p:sldId id="476" r:id="rId104"/>
    <p:sldId id="429" r:id="rId105"/>
    <p:sldId id="477" r:id="rId106"/>
    <p:sldId id="478" r:id="rId107"/>
    <p:sldId id="479" r:id="rId108"/>
    <p:sldId id="480" r:id="rId109"/>
    <p:sldId id="481" r:id="rId110"/>
    <p:sldId id="430" r:id="rId111"/>
    <p:sldId id="482" r:id="rId112"/>
    <p:sldId id="483" r:id="rId113"/>
    <p:sldId id="484" r:id="rId114"/>
    <p:sldId id="485" r:id="rId115"/>
    <p:sldId id="486" r:id="rId116"/>
    <p:sldId id="431" r:id="rId117"/>
    <p:sldId id="487" r:id="rId118"/>
    <p:sldId id="488" r:id="rId119"/>
    <p:sldId id="489" r:id="rId120"/>
    <p:sldId id="490" r:id="rId121"/>
    <p:sldId id="491" r:id="rId122"/>
    <p:sldId id="492" r:id="rId123"/>
    <p:sldId id="493" r:id="rId124"/>
    <p:sldId id="494" r:id="rId125"/>
    <p:sldId id="495" r:id="rId126"/>
    <p:sldId id="496" r:id="rId127"/>
    <p:sldId id="497" r:id="rId128"/>
    <p:sldId id="498" r:id="rId129"/>
    <p:sldId id="499" r:id="rId130"/>
    <p:sldId id="500" r:id="rId131"/>
    <p:sldId id="501" r:id="rId132"/>
    <p:sldId id="502" r:id="rId133"/>
    <p:sldId id="503" r:id="rId134"/>
    <p:sldId id="504" r:id="rId135"/>
    <p:sldId id="505" r:id="rId136"/>
    <p:sldId id="506" r:id="rId137"/>
    <p:sldId id="507" r:id="rId138"/>
    <p:sldId id="508" r:id="rId139"/>
    <p:sldId id="509" r:id="rId140"/>
    <p:sldId id="510" r:id="rId141"/>
    <p:sldId id="511" r:id="rId142"/>
    <p:sldId id="513" r:id="rId143"/>
    <p:sldId id="514" r:id="rId144"/>
    <p:sldId id="515" r:id="rId145"/>
    <p:sldId id="516" r:id="rId146"/>
    <p:sldId id="512" r:id="rId147"/>
    <p:sldId id="517" r:id="rId148"/>
    <p:sldId id="518" r:id="rId149"/>
    <p:sldId id="519" r:id="rId150"/>
    <p:sldId id="520" r:id="rId151"/>
    <p:sldId id="521" r:id="rId152"/>
    <p:sldId id="522" r:id="rId153"/>
    <p:sldId id="523" r:id="rId154"/>
    <p:sldId id="524" r:id="rId155"/>
    <p:sldId id="525" r:id="rId156"/>
    <p:sldId id="526" r:id="rId157"/>
    <p:sldId id="527" r:id="rId158"/>
    <p:sldId id="528" r:id="rId159"/>
    <p:sldId id="529" r:id="rId160"/>
    <p:sldId id="530" r:id="rId161"/>
    <p:sldId id="531" r:id="rId162"/>
    <p:sldId id="532" r:id="rId163"/>
    <p:sldId id="533" r:id="rId164"/>
    <p:sldId id="534" r:id="rId165"/>
    <p:sldId id="539" r:id="rId166"/>
    <p:sldId id="540" r:id="rId167"/>
    <p:sldId id="541" r:id="rId168"/>
    <p:sldId id="542" r:id="rId169"/>
    <p:sldId id="543" r:id="rId170"/>
    <p:sldId id="535" r:id="rId171"/>
    <p:sldId id="544" r:id="rId172"/>
    <p:sldId id="545" r:id="rId173"/>
    <p:sldId id="546" r:id="rId174"/>
    <p:sldId id="547" r:id="rId175"/>
    <p:sldId id="548" r:id="rId176"/>
    <p:sldId id="536" r:id="rId177"/>
    <p:sldId id="549" r:id="rId178"/>
    <p:sldId id="550" r:id="rId179"/>
    <p:sldId id="551" r:id="rId180"/>
    <p:sldId id="552" r:id="rId181"/>
    <p:sldId id="553" r:id="rId182"/>
    <p:sldId id="537" r:id="rId183"/>
    <p:sldId id="554" r:id="rId184"/>
    <p:sldId id="555" r:id="rId185"/>
    <p:sldId id="556" r:id="rId186"/>
    <p:sldId id="557" r:id="rId187"/>
    <p:sldId id="558" r:id="rId188"/>
    <p:sldId id="538" r:id="rId189"/>
    <p:sldId id="559" r:id="rId190"/>
    <p:sldId id="560" r:id="rId191"/>
    <p:sldId id="561" r:id="rId192"/>
    <p:sldId id="562" r:id="rId193"/>
    <p:sldId id="563" r:id="rId194"/>
    <p:sldId id="564" r:id="rId19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80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196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theme" Target="theme/theme1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190" Type="http://schemas.openxmlformats.org/officeDocument/2006/relationships/slide" Target="slides/slide189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F3D8EF29-F175-4406-A938-0A6E29358502}" type="datetimeFigureOut">
              <a:rPr lang="en-IE" smtClean="0"/>
              <a:t>30/04/2022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03A53E0C-5695-4EF0-8877-770078C3066D}" type="slidenum">
              <a:rPr lang="en-IE" smtClean="0"/>
              <a:t>‹#›</a:t>
            </a:fld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E" dirty="0" smtClean="0">
                <a:ln w="28575">
                  <a:solidFill>
                    <a:schemeClr val="bg1"/>
                  </a:solidFill>
                </a:ln>
              </a:rPr>
              <a:t>Word of the Day</a:t>
            </a:r>
            <a:endParaRPr lang="en-IE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085184"/>
            <a:ext cx="7554416" cy="576808"/>
          </a:xfrm>
        </p:spPr>
        <p:txBody>
          <a:bodyPr/>
          <a:lstStyle/>
          <a:p>
            <a:pPr algn="ctr"/>
            <a:r>
              <a:rPr lang="en-IE" b="1" dirty="0" smtClean="0">
                <a:latin typeface="Segoe Print" panose="02000600000000000000" pitchFamily="2" charset="0"/>
              </a:rPr>
              <a:t>Learn and use a new word every day.</a:t>
            </a:r>
            <a:endParaRPr lang="en-IE" b="1" dirty="0">
              <a:latin typeface="Segoe Print" panose="020006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Seomra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3780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SPECIES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6000" dirty="0" smtClean="0"/>
              <a:t>The tiger was the last of its </a:t>
            </a:r>
            <a:r>
              <a:rPr lang="en-IE" sz="6000" b="1" dirty="0">
                <a:solidFill>
                  <a:schemeClr val="accent1"/>
                </a:solidFill>
              </a:rPr>
              <a:t>species</a:t>
            </a:r>
            <a:r>
              <a:rPr lang="en-IE" sz="6000" dirty="0" smtClean="0"/>
              <a:t> to die in captivity.</a:t>
            </a:r>
            <a:endParaRPr lang="en-IE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class of things having some common characteristics or qualities.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0312" y="36946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2</a:t>
            </a:r>
            <a:r>
              <a:rPr lang="en-IE" sz="2000" dirty="0" smtClean="0">
                <a:latin typeface="+mj-lt"/>
              </a:rPr>
              <a:t>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662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RAVINE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wagon hit a loose rock and plunged into the </a:t>
            </a:r>
            <a:r>
              <a:rPr lang="en-IE" sz="5400" b="1" dirty="0">
                <a:solidFill>
                  <a:schemeClr val="accent1"/>
                </a:solidFill>
              </a:rPr>
              <a:t>ravine</a:t>
            </a:r>
            <a:r>
              <a:rPr lang="en-IE" sz="5000" dirty="0" smtClean="0"/>
              <a:t> below.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deep, steep-sided, narrow gorge in a valley.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17B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6820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ETHOS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A strict </a:t>
            </a:r>
            <a:r>
              <a:rPr lang="en-IE" sz="5400" b="1" dirty="0">
                <a:solidFill>
                  <a:schemeClr val="accent1"/>
                </a:solidFill>
              </a:rPr>
              <a:t>ethos</a:t>
            </a:r>
            <a:r>
              <a:rPr lang="en-IE" sz="5000" dirty="0" smtClean="0"/>
              <a:t> emerged amongst the members of the new community group.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The characteristic spirit or attitudes of a community, group or people.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17C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2389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FEMUR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car crashed into the wall, leaving the driver with a broken </a:t>
            </a:r>
            <a:r>
              <a:rPr lang="en-IE" sz="5400" b="1" dirty="0">
                <a:solidFill>
                  <a:schemeClr val="accent1"/>
                </a:solidFill>
              </a:rPr>
              <a:t>femur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The thigh bone in the human leg; the thick bone between the hip and the knee.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17D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0347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WIELD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warrior </a:t>
            </a:r>
            <a:r>
              <a:rPr lang="en-IE" sz="5400" b="1" dirty="0">
                <a:solidFill>
                  <a:schemeClr val="accent1"/>
                </a:solidFill>
              </a:rPr>
              <a:t>wielded</a:t>
            </a:r>
            <a:r>
              <a:rPr lang="en-IE" sz="5000" dirty="0" smtClean="0"/>
              <a:t> his trusty sword as he led the troops into battle.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exercise power or authority; to hold and use a weapon, tool or instrument</a:t>
            </a:r>
            <a:r>
              <a:rPr lang="en-IE" sz="2800" b="1" dirty="0">
                <a:solidFill>
                  <a:schemeClr val="bg1"/>
                </a:solidFill>
              </a:rPr>
              <a:t> </a:t>
            </a:r>
            <a:r>
              <a:rPr lang="en-IE" sz="2800" b="1" dirty="0" smtClean="0">
                <a:solidFill>
                  <a:schemeClr val="bg1"/>
                </a:solidFill>
              </a:rPr>
              <a:t>effectively.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17E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273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18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SEQUEL</a:t>
            </a:r>
          </a:p>
          <a:p>
            <a:r>
              <a:rPr lang="en-IE" sz="4400" b="1" dirty="0" smtClean="0"/>
              <a:t>RETRIEVE</a:t>
            </a:r>
          </a:p>
          <a:p>
            <a:r>
              <a:rPr lang="en-IE" sz="4400" b="1" dirty="0" smtClean="0"/>
              <a:t>MORPHINE</a:t>
            </a:r>
          </a:p>
          <a:p>
            <a:r>
              <a:rPr lang="en-IE" sz="4400" b="1" dirty="0" smtClean="0"/>
              <a:t>BEFUDDLED</a:t>
            </a:r>
          </a:p>
          <a:p>
            <a:r>
              <a:rPr lang="en-IE" sz="4400" b="1" dirty="0" smtClean="0"/>
              <a:t>MISSPENT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9000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SEQUEL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audience agreed that the </a:t>
            </a:r>
            <a:r>
              <a:rPr lang="en-IE" sz="5400" b="1" dirty="0">
                <a:solidFill>
                  <a:schemeClr val="accent1"/>
                </a:solidFill>
              </a:rPr>
              <a:t>sequel</a:t>
            </a:r>
            <a:r>
              <a:rPr lang="en-IE" sz="5000" dirty="0" smtClean="0"/>
              <a:t> was better than the original movie.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novel, film etc. that follows the story of a previous one.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18A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9187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RETRIEVE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dog </a:t>
            </a:r>
            <a:r>
              <a:rPr lang="en-IE" sz="5400" b="1" dirty="0">
                <a:solidFill>
                  <a:schemeClr val="accent1"/>
                </a:solidFill>
              </a:rPr>
              <a:t>retrieved</a:t>
            </a:r>
            <a:r>
              <a:rPr lang="en-IE" sz="5000" dirty="0" smtClean="0"/>
              <a:t> the bone from its hiding place under the hedge.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regain possession of; to recover something; to find and bring back.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18B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5882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MORPHINE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patient was attached to the </a:t>
            </a:r>
            <a:r>
              <a:rPr lang="en-IE" sz="5400" b="1" dirty="0">
                <a:solidFill>
                  <a:schemeClr val="accent1"/>
                </a:solidFill>
              </a:rPr>
              <a:t>morphine</a:t>
            </a:r>
            <a:r>
              <a:rPr lang="en-IE" sz="5000" dirty="0" smtClean="0"/>
              <a:t> pump after the complicated surgery.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strong drug obtained from opium, chiefly used medicinally to relieve pain.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18C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5601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BEFUDDLED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group was </a:t>
            </a:r>
            <a:r>
              <a:rPr lang="en-IE" sz="5400" b="1" dirty="0">
                <a:solidFill>
                  <a:schemeClr val="accent1"/>
                </a:solidFill>
              </a:rPr>
              <a:t>befuddled</a:t>
            </a:r>
            <a:r>
              <a:rPr lang="en-IE" sz="5000" dirty="0" smtClean="0"/>
              <a:t> by the explanation of the problem by the leader.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Confused by something.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18D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10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MISSPENT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middle-aged man sincerely regretted his </a:t>
            </a:r>
            <a:r>
              <a:rPr lang="en-IE" sz="5400" b="1" dirty="0">
                <a:solidFill>
                  <a:schemeClr val="accent1"/>
                </a:solidFill>
              </a:rPr>
              <a:t>misspent</a:t>
            </a:r>
            <a:r>
              <a:rPr lang="en-IE" sz="5000" dirty="0" smtClean="0"/>
              <a:t> earlier years.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Wasted; spent wrongly or unwisely.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18E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4302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SLOUCH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  <a:ln>
            <a:noFill/>
          </a:ln>
        </p:spPr>
        <p:txBody>
          <a:bodyPr>
            <a:noAutofit/>
          </a:bodyPr>
          <a:lstStyle/>
          <a:p>
            <a:r>
              <a:rPr lang="en-IE" sz="5000" dirty="0" smtClean="0"/>
              <a:t>The teenager </a:t>
            </a:r>
            <a:r>
              <a:rPr lang="en-IE" sz="6000" b="1" dirty="0">
                <a:solidFill>
                  <a:schemeClr val="accent1"/>
                </a:solidFill>
              </a:rPr>
              <a:t>slouched</a:t>
            </a:r>
            <a:r>
              <a:rPr lang="en-IE" sz="5000" dirty="0" smtClean="0"/>
              <a:t> on the sofa watching TV while texting on his phone.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move, stand or sit in an awkward drooping fashion.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2</a:t>
            </a:r>
            <a:r>
              <a:rPr lang="en-IE" sz="2000" dirty="0" smtClean="0">
                <a:latin typeface="+mj-lt"/>
              </a:rPr>
              <a:t>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0752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19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TWADDLE</a:t>
            </a:r>
          </a:p>
          <a:p>
            <a:r>
              <a:rPr lang="en-IE" sz="4400" b="1" dirty="0" smtClean="0"/>
              <a:t>EULOGY</a:t>
            </a:r>
          </a:p>
          <a:p>
            <a:r>
              <a:rPr lang="en-IE" sz="4400" b="1" dirty="0" smtClean="0"/>
              <a:t>SEQUINS</a:t>
            </a:r>
          </a:p>
          <a:p>
            <a:r>
              <a:rPr lang="en-IE" sz="4400" b="1" dirty="0" smtClean="0"/>
              <a:t>XYLOPHONE</a:t>
            </a:r>
          </a:p>
          <a:p>
            <a:r>
              <a:rPr lang="en-IE" sz="4400" b="1" dirty="0" smtClean="0"/>
              <a:t>TROUGH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0020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TWADDLE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“Don’t talk such </a:t>
            </a:r>
            <a:r>
              <a:rPr lang="en-IE" sz="5400" b="1" dirty="0">
                <a:solidFill>
                  <a:schemeClr val="accent1"/>
                </a:solidFill>
              </a:rPr>
              <a:t>twaddle</a:t>
            </a:r>
            <a:r>
              <a:rPr lang="en-IE" sz="5000" dirty="0" smtClean="0"/>
              <a:t>”, exclaimed the annoyed chief examiner.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Useless, senseless or dull writing or talk.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19A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619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EULOGY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His son delivered an emotional graveside </a:t>
            </a:r>
            <a:r>
              <a:rPr lang="en-IE" sz="5400" b="1" dirty="0">
                <a:solidFill>
                  <a:schemeClr val="accent1"/>
                </a:solidFill>
              </a:rPr>
              <a:t>eulogy</a:t>
            </a:r>
            <a:r>
              <a:rPr lang="en-IE" sz="5000" dirty="0" smtClean="0"/>
              <a:t> after the funeral.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193" y="1556792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speech or writing in praise of a person, especially one delivered in praise of a deceased person.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19B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5835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SEQUINS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4800" dirty="0" smtClean="0"/>
              <a:t>The lights reflected off the </a:t>
            </a:r>
            <a:r>
              <a:rPr lang="en-IE" sz="5400" b="1" dirty="0">
                <a:solidFill>
                  <a:schemeClr val="accent1"/>
                </a:solidFill>
              </a:rPr>
              <a:t>sequins</a:t>
            </a:r>
            <a:r>
              <a:rPr lang="en-IE" sz="4800" dirty="0" smtClean="0"/>
              <a:t> on the model’s dress as she took to the catwalk.</a:t>
            </a:r>
            <a:endParaRPr lang="en-IE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Small shining discs for attaching onto clothing or costumes as ornamentation.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19C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769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XYLOPHONE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lady decided to take lessons to learn how to play the </a:t>
            </a:r>
            <a:r>
              <a:rPr lang="en-IE" sz="5400" b="1" dirty="0" smtClean="0">
                <a:solidFill>
                  <a:schemeClr val="accent1"/>
                </a:solidFill>
              </a:rPr>
              <a:t>xylophone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628800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musical instrument of wooden or metal bars, usually struck with a small wooden hammer.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19D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156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TROUGH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cattle gathered around the </a:t>
            </a:r>
            <a:r>
              <a:rPr lang="en-IE" sz="5400" b="1" dirty="0">
                <a:solidFill>
                  <a:schemeClr val="accent1"/>
                </a:solidFill>
              </a:rPr>
              <a:t>trough</a:t>
            </a:r>
            <a:r>
              <a:rPr lang="en-IE" sz="5000" dirty="0" smtClean="0"/>
              <a:t> as the farmer added feed for the day.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long, narrow, open, boxlike shape, mainly used to hold food or water for animals.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19E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2237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20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BALMY</a:t>
            </a:r>
          </a:p>
          <a:p>
            <a:r>
              <a:rPr lang="en-IE" sz="4400" b="1" dirty="0" smtClean="0"/>
              <a:t>PRODIGY</a:t>
            </a:r>
          </a:p>
          <a:p>
            <a:r>
              <a:rPr lang="en-IE" sz="4400" b="1" dirty="0" smtClean="0"/>
              <a:t>SPIEL</a:t>
            </a:r>
          </a:p>
          <a:p>
            <a:r>
              <a:rPr lang="en-IE" sz="4400" b="1" dirty="0" smtClean="0"/>
              <a:t>FATALITY</a:t>
            </a:r>
          </a:p>
          <a:p>
            <a:r>
              <a:rPr lang="en-IE" sz="4400" b="1" dirty="0" smtClean="0"/>
              <a:t>CLAMOUR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624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BALMY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couple walked hand in hand along the beach as it was a </a:t>
            </a:r>
            <a:r>
              <a:rPr lang="en-IE" sz="5400" b="1" dirty="0">
                <a:solidFill>
                  <a:schemeClr val="accent1"/>
                </a:solidFill>
              </a:rPr>
              <a:t>balmy</a:t>
            </a:r>
            <a:r>
              <a:rPr lang="en-IE" sz="5000" dirty="0" smtClean="0"/>
              <a:t> evening.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Usually pertaining to weather – mild, soft, warm, refreshing.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20A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880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PRODIGY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chess tournament was easily won by the young </a:t>
            </a:r>
            <a:r>
              <a:rPr lang="en-IE" sz="5400" b="1" dirty="0">
                <a:solidFill>
                  <a:schemeClr val="accent1"/>
                </a:solidFill>
              </a:rPr>
              <a:t>prodigy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Usually refers to a child or young person possessing extraordinary talent or ability.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20B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3001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SPIEL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salesman launched into a great </a:t>
            </a:r>
            <a:r>
              <a:rPr lang="en-IE" sz="5400" b="1" dirty="0">
                <a:solidFill>
                  <a:schemeClr val="accent1"/>
                </a:solidFill>
              </a:rPr>
              <a:t>spiel</a:t>
            </a:r>
            <a:r>
              <a:rPr lang="en-IE" sz="5000" dirty="0" smtClean="0"/>
              <a:t> about the latest electronic gadget.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628800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very fluent talk or speech, usually used to persuade someone to do, buy or attend something.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20C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0923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PRANCE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4800" dirty="0" smtClean="0"/>
              <a:t>The waitress </a:t>
            </a:r>
            <a:r>
              <a:rPr lang="en-IE" sz="5400" b="1" dirty="0">
                <a:solidFill>
                  <a:schemeClr val="accent1"/>
                </a:solidFill>
              </a:rPr>
              <a:t>pranced</a:t>
            </a:r>
            <a:r>
              <a:rPr lang="en-IE" sz="4800" dirty="0" smtClean="0"/>
              <a:t> around the café leading customers to believe she was the owner.</a:t>
            </a:r>
            <a:endParaRPr lang="en-IE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move by springing around like a horse, behaving in an arrogant manner.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2</a:t>
            </a:r>
            <a:r>
              <a:rPr lang="en-IE" sz="2000" dirty="0" smtClean="0">
                <a:latin typeface="+mj-lt"/>
              </a:rPr>
              <a:t>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0837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FATALITY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road was closed off due to a car accident which led to a </a:t>
            </a:r>
            <a:r>
              <a:rPr lang="en-IE" sz="5400" b="1" dirty="0">
                <a:solidFill>
                  <a:schemeClr val="accent1"/>
                </a:solidFill>
              </a:rPr>
              <a:t>fatality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disaster resulting in the death of a person from an accident, war etc.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20D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9982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CLAMOUR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large bang could be clearly heard over the </a:t>
            </a:r>
            <a:r>
              <a:rPr lang="en-IE" sz="5400" b="1" dirty="0">
                <a:solidFill>
                  <a:schemeClr val="accent1"/>
                </a:solidFill>
              </a:rPr>
              <a:t>clamour</a:t>
            </a:r>
            <a:r>
              <a:rPr lang="en-IE" sz="5000" dirty="0" smtClean="0"/>
              <a:t> of the crowd.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loud or persistent shouting or noise from a large number of people, as in a protest.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20E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1769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21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PHOTOGENIC</a:t>
            </a:r>
          </a:p>
          <a:p>
            <a:r>
              <a:rPr lang="en-IE" sz="4400" b="1" dirty="0" smtClean="0"/>
              <a:t>MULTILINGUAL</a:t>
            </a:r>
          </a:p>
          <a:p>
            <a:r>
              <a:rPr lang="en-IE" sz="4400" b="1" dirty="0" smtClean="0"/>
              <a:t>DELUGE</a:t>
            </a:r>
          </a:p>
          <a:p>
            <a:r>
              <a:rPr lang="en-IE" sz="4400" b="1" dirty="0" smtClean="0"/>
              <a:t>SCRIPTURE</a:t>
            </a:r>
          </a:p>
          <a:p>
            <a:r>
              <a:rPr lang="en-IE" sz="4400" b="1" dirty="0" smtClean="0"/>
              <a:t>VERANDA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1919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PHOTOGENIC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photographer thought that the child had a </a:t>
            </a:r>
            <a:r>
              <a:rPr lang="en-IE" sz="5400" b="1" dirty="0">
                <a:solidFill>
                  <a:schemeClr val="accent1"/>
                </a:solidFill>
              </a:rPr>
              <a:t>photogenic</a:t>
            </a:r>
            <a:r>
              <a:rPr lang="en-IE" sz="5000" dirty="0" smtClean="0"/>
              <a:t> smile.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Having features that look well in a photograph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21A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28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000" dirty="0" smtClean="0">
                <a:ln w="28575">
                  <a:solidFill>
                    <a:schemeClr val="bg1"/>
                  </a:solidFill>
                </a:ln>
              </a:rPr>
              <a:t>MULTILINGUAL</a:t>
            </a:r>
            <a:endParaRPr lang="en-IE" sz="90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lady easily settled into the city due to her </a:t>
            </a:r>
            <a:r>
              <a:rPr lang="en-IE" sz="5400" b="1" dirty="0">
                <a:solidFill>
                  <a:schemeClr val="accent1"/>
                </a:solidFill>
              </a:rPr>
              <a:t>multilingual</a:t>
            </a:r>
            <a:r>
              <a:rPr lang="en-IE" sz="5000" dirty="0" smtClean="0"/>
              <a:t> abilities.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The ability to use or speak several languages.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21B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2643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DELUGE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quiet side streets flooded due to the late afternoon </a:t>
            </a:r>
            <a:r>
              <a:rPr lang="en-IE" sz="5400" b="1" dirty="0">
                <a:solidFill>
                  <a:schemeClr val="accent1"/>
                </a:solidFill>
              </a:rPr>
              <a:t>deluge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downpour of rain, almost causing a flood.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21C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9814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SCRIPTURE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During the funeral, the man’s son read a passage from </a:t>
            </a:r>
            <a:r>
              <a:rPr lang="en-IE" sz="5400" b="1" dirty="0">
                <a:solidFill>
                  <a:schemeClr val="accent1"/>
                </a:solidFill>
              </a:rPr>
              <a:t>scripture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Sacred writings or text from a holy book </a:t>
            </a:r>
            <a:r>
              <a:rPr lang="en-IE" sz="2800" b="1" dirty="0" err="1" smtClean="0">
                <a:solidFill>
                  <a:schemeClr val="bg1"/>
                </a:solidFill>
              </a:rPr>
              <a:t>eg</a:t>
            </a:r>
            <a:r>
              <a:rPr lang="en-IE" sz="2800" b="1" dirty="0" smtClean="0">
                <a:solidFill>
                  <a:schemeClr val="bg1"/>
                </a:solidFill>
              </a:rPr>
              <a:t>. the Bible.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21D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392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VERANDA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children sheltered in the </a:t>
            </a:r>
            <a:r>
              <a:rPr lang="en-IE" sz="5400" b="1" dirty="0">
                <a:solidFill>
                  <a:schemeClr val="accent1"/>
                </a:solidFill>
              </a:rPr>
              <a:t>veranda</a:t>
            </a:r>
            <a:r>
              <a:rPr lang="en-IE" sz="5000" dirty="0" smtClean="0"/>
              <a:t> to get out of the rain.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large open porch with a roof, usually at the side of a house or a shop.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21E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674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22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NUTRITIOUS</a:t>
            </a:r>
          </a:p>
          <a:p>
            <a:r>
              <a:rPr lang="en-IE" sz="4400" b="1" dirty="0" smtClean="0"/>
              <a:t>CHATEAU</a:t>
            </a:r>
          </a:p>
          <a:p>
            <a:r>
              <a:rPr lang="en-IE" sz="4400" b="1" dirty="0" smtClean="0"/>
              <a:t>SLEUTH</a:t>
            </a:r>
          </a:p>
          <a:p>
            <a:r>
              <a:rPr lang="en-IE" sz="4400" b="1" dirty="0" smtClean="0"/>
              <a:t>WOMBAT</a:t>
            </a:r>
          </a:p>
          <a:p>
            <a:r>
              <a:rPr lang="en-IE" sz="4400" b="1" dirty="0" smtClean="0"/>
              <a:t>MAGNITUDE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4082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NUTRITIOUS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842448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children ate a </a:t>
            </a:r>
            <a:r>
              <a:rPr lang="en-IE" sz="5400" b="1" dirty="0">
                <a:solidFill>
                  <a:schemeClr val="accent1"/>
                </a:solidFill>
              </a:rPr>
              <a:t>nutritious</a:t>
            </a:r>
            <a:r>
              <a:rPr lang="en-IE" sz="5000" dirty="0" smtClean="0"/>
              <a:t> breakfast before heading off on the long journey.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Food which provides nourishment; healthy food.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22A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5641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CRITICISM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actors were hurt by the stinging </a:t>
            </a:r>
            <a:r>
              <a:rPr lang="en-IE" sz="6000" b="1" dirty="0">
                <a:solidFill>
                  <a:schemeClr val="accent1"/>
                </a:solidFill>
              </a:rPr>
              <a:t>criticism</a:t>
            </a:r>
            <a:r>
              <a:rPr lang="en-IE" sz="5400" dirty="0" smtClean="0"/>
              <a:t> of the playwright.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The act of finding fault with something or passing severe judgement on it.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2</a:t>
            </a:r>
            <a:r>
              <a:rPr lang="en-IE" sz="2000" dirty="0" smtClean="0">
                <a:latin typeface="+mj-lt"/>
              </a:rPr>
              <a:t>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67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CHATEAU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family holidayed in their secluded </a:t>
            </a:r>
            <a:r>
              <a:rPr lang="en-IE" sz="5400" b="1" dirty="0">
                <a:solidFill>
                  <a:schemeClr val="accent1"/>
                </a:solidFill>
              </a:rPr>
              <a:t>chateau</a:t>
            </a:r>
            <a:r>
              <a:rPr lang="en-IE" sz="5000" dirty="0" smtClean="0"/>
              <a:t> during the summer months.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French word meaning a castle or fortress. It could also refer to a palatial home.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22B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967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SLEUTH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cunning </a:t>
            </a:r>
            <a:r>
              <a:rPr lang="en-IE" sz="5400" b="1" dirty="0">
                <a:solidFill>
                  <a:schemeClr val="accent1"/>
                </a:solidFill>
              </a:rPr>
              <a:t>sleuth</a:t>
            </a:r>
            <a:r>
              <a:rPr lang="en-IE" sz="5000" dirty="0" smtClean="0"/>
              <a:t> trapped the suspect into admitting the crime.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Another name for a detective.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22C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8758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WOMBAT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children could see the </a:t>
            </a:r>
            <a:r>
              <a:rPr lang="en-IE" sz="5400" b="1" dirty="0">
                <a:solidFill>
                  <a:schemeClr val="accent1"/>
                </a:solidFill>
              </a:rPr>
              <a:t>wombat</a:t>
            </a:r>
            <a:r>
              <a:rPr lang="en-IE" sz="5000" dirty="0" smtClean="0"/>
              <a:t> hiding in the scrub at the rear of the house.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burrowing, plant-eating Australian marsupial, like a small bear. 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22D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597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MAGNITUDE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magnitude</a:t>
            </a:r>
            <a:r>
              <a:rPr lang="en-IE" sz="5000" dirty="0" smtClean="0"/>
              <a:t> of her decision could only be felt on the following day.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Referring to the size, largeness or the importance of something.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22E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123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23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UPHOLSTER</a:t>
            </a:r>
          </a:p>
          <a:p>
            <a:r>
              <a:rPr lang="en-IE" sz="4400" b="1" dirty="0" smtClean="0"/>
              <a:t>TROUPE</a:t>
            </a:r>
          </a:p>
          <a:p>
            <a:r>
              <a:rPr lang="en-IE" sz="4400" b="1" dirty="0" smtClean="0"/>
              <a:t>PLAID</a:t>
            </a:r>
          </a:p>
          <a:p>
            <a:r>
              <a:rPr lang="en-IE" sz="4400" b="1" dirty="0" smtClean="0"/>
              <a:t>POSTURE</a:t>
            </a:r>
          </a:p>
          <a:p>
            <a:r>
              <a:rPr lang="en-IE" sz="4400" b="1" dirty="0" smtClean="0"/>
              <a:t>FIGURINE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103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UPHOLSTER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lady promised to </a:t>
            </a:r>
            <a:r>
              <a:rPr lang="en-IE" sz="5400" b="1" dirty="0">
                <a:solidFill>
                  <a:schemeClr val="accent1"/>
                </a:solidFill>
              </a:rPr>
              <a:t>upholster</a:t>
            </a:r>
            <a:r>
              <a:rPr lang="en-IE" sz="5000" dirty="0" smtClean="0"/>
              <a:t> the old chair with a new, colourful fabric.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cover (</a:t>
            </a:r>
            <a:r>
              <a:rPr lang="en-IE" sz="2800" b="1" dirty="0" err="1" smtClean="0">
                <a:solidFill>
                  <a:schemeClr val="bg1"/>
                </a:solidFill>
              </a:rPr>
              <a:t>eg</a:t>
            </a:r>
            <a:r>
              <a:rPr lang="en-IE" sz="2800" b="1" dirty="0" smtClean="0">
                <a:solidFill>
                  <a:schemeClr val="bg1"/>
                </a:solidFill>
              </a:rPr>
              <a:t>. a chair or sofa) with springs, stuffing, fabric.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23A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991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TROUPE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400" b="1" dirty="0" smtClean="0">
                <a:solidFill>
                  <a:schemeClr val="accent1"/>
                </a:solidFill>
              </a:rPr>
              <a:t>troupe </a:t>
            </a:r>
            <a:r>
              <a:rPr lang="en-IE" sz="5000" dirty="0" smtClean="0"/>
              <a:t>of dancers lined up backstage to get ready for their performance.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Referring to a group of singers, actors, dancers etc.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23B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0989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PLAID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She wore her </a:t>
            </a:r>
            <a:r>
              <a:rPr lang="en-IE" sz="5400" b="1" dirty="0" smtClean="0">
                <a:solidFill>
                  <a:schemeClr val="accent1"/>
                </a:solidFill>
              </a:rPr>
              <a:t>plaid </a:t>
            </a:r>
            <a:r>
              <a:rPr lang="en-IE" sz="5000" dirty="0" smtClean="0"/>
              <a:t>shawl draped across her shoulder as she walked into the room.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type of fabric of different colour yarns woven in a </a:t>
            </a:r>
            <a:r>
              <a:rPr lang="en-IE" sz="2800" b="1" dirty="0" err="1" smtClean="0">
                <a:solidFill>
                  <a:schemeClr val="bg1"/>
                </a:solidFill>
              </a:rPr>
              <a:t>crossbarred</a:t>
            </a:r>
            <a:r>
              <a:rPr lang="en-IE" sz="2800" b="1" dirty="0" smtClean="0">
                <a:solidFill>
                  <a:schemeClr val="bg1"/>
                </a:solidFill>
              </a:rPr>
              <a:t> pattern.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23C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3018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POSTURE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boy’s </a:t>
            </a:r>
            <a:r>
              <a:rPr lang="en-IE" sz="5400" b="1" dirty="0" smtClean="0">
                <a:solidFill>
                  <a:schemeClr val="accent1"/>
                </a:solidFill>
              </a:rPr>
              <a:t>posture </a:t>
            </a:r>
            <a:r>
              <a:rPr lang="en-IE" sz="5000" dirty="0" smtClean="0"/>
              <a:t>was poor as he slouched in the chair watching television.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The position of the limbs or the carriage of the body as a whole.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23D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4534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FIGURINE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7544" y="3140968"/>
            <a:ext cx="8064896" cy="2726432"/>
          </a:xfrm>
        </p:spPr>
        <p:txBody>
          <a:bodyPr>
            <a:noAutofit/>
          </a:bodyPr>
          <a:lstStyle/>
          <a:p>
            <a:r>
              <a:rPr lang="en-IE" sz="4800" dirty="0" smtClean="0"/>
              <a:t>The old lady placed the  </a:t>
            </a:r>
            <a:r>
              <a:rPr lang="en-IE" sz="5400" b="1" dirty="0" smtClean="0">
                <a:solidFill>
                  <a:schemeClr val="accent1"/>
                </a:solidFill>
              </a:rPr>
              <a:t>figurine</a:t>
            </a:r>
            <a:r>
              <a:rPr lang="en-IE" sz="4800" b="1" dirty="0" smtClean="0">
                <a:solidFill>
                  <a:schemeClr val="accent1"/>
                </a:solidFill>
              </a:rPr>
              <a:t> </a:t>
            </a:r>
            <a:r>
              <a:rPr lang="en-IE" sz="4800" dirty="0" smtClean="0"/>
              <a:t>on her bookshelf</a:t>
            </a:r>
            <a:r>
              <a:rPr lang="en-IE" sz="4800" dirty="0"/>
              <a:t> </a:t>
            </a:r>
            <a:r>
              <a:rPr lang="en-IE" sz="4800" dirty="0" smtClean="0"/>
              <a:t>as it reminded her of her late husband.</a:t>
            </a:r>
            <a:endParaRPr lang="en-IE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small ornamental figure made of pottery, metal, plastic. A statuette.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23E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413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SPECULATE</a:t>
            </a:r>
          </a:p>
          <a:p>
            <a:r>
              <a:rPr lang="en-IE" sz="4400" b="1" dirty="0" smtClean="0"/>
              <a:t>CLUMP</a:t>
            </a:r>
          </a:p>
          <a:p>
            <a:r>
              <a:rPr lang="en-IE" sz="4400" b="1" dirty="0" smtClean="0"/>
              <a:t>SCALPEL</a:t>
            </a:r>
          </a:p>
          <a:p>
            <a:r>
              <a:rPr lang="en-IE" sz="4400" b="1" dirty="0" smtClean="0"/>
              <a:t>THROTTLE</a:t>
            </a:r>
          </a:p>
          <a:p>
            <a:r>
              <a:rPr lang="en-IE" sz="4400" b="1" dirty="0" smtClean="0"/>
              <a:t>JOURNALIST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0483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24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CHIROPODIST</a:t>
            </a:r>
          </a:p>
          <a:p>
            <a:r>
              <a:rPr lang="en-IE" sz="4400" b="1" dirty="0" smtClean="0"/>
              <a:t>CAYENNE</a:t>
            </a:r>
          </a:p>
          <a:p>
            <a:r>
              <a:rPr lang="en-IE" sz="4400" b="1" dirty="0" smtClean="0"/>
              <a:t>ANNEXE</a:t>
            </a:r>
          </a:p>
          <a:p>
            <a:r>
              <a:rPr lang="en-IE" sz="4400" b="1" dirty="0" smtClean="0"/>
              <a:t>SOLDER</a:t>
            </a:r>
          </a:p>
          <a:p>
            <a:r>
              <a:rPr lang="en-IE" sz="4400" b="1" dirty="0" smtClean="0"/>
              <a:t>VENEER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2009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000" dirty="0" smtClean="0">
                <a:ln w="28575">
                  <a:solidFill>
                    <a:schemeClr val="bg1"/>
                  </a:solidFill>
                </a:ln>
              </a:rPr>
              <a:t>CHIROPODIST</a:t>
            </a:r>
            <a:endParaRPr lang="en-IE" sz="90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4400" dirty="0" smtClean="0"/>
              <a:t>The old lady made an appointment with the </a:t>
            </a:r>
            <a:r>
              <a:rPr lang="en-IE" sz="5400" b="1" dirty="0">
                <a:solidFill>
                  <a:schemeClr val="accent1"/>
                </a:solidFill>
              </a:rPr>
              <a:t>chiropodist</a:t>
            </a:r>
            <a:r>
              <a:rPr lang="en-IE" sz="4400" dirty="0" smtClean="0"/>
              <a:t> to have her corns treated.</a:t>
            </a:r>
            <a:endParaRPr lang="en-IE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700808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Person who diagnoses and treats a range of foot conditions. (Sometimes called a podiatrist)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24A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0749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CAYENNE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chef added some </a:t>
            </a:r>
            <a:r>
              <a:rPr lang="en-IE" sz="5400" b="1" dirty="0">
                <a:solidFill>
                  <a:schemeClr val="accent1"/>
                </a:solidFill>
              </a:rPr>
              <a:t>cayenne</a:t>
            </a:r>
            <a:r>
              <a:rPr lang="en-IE" sz="5000" dirty="0" smtClean="0"/>
              <a:t> at the last minute to add flavour to the dish.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hot spice made from the ground pods and seeds of a pepper.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24B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8582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ANNEXE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reporter entered the </a:t>
            </a:r>
            <a:r>
              <a:rPr lang="en-IE" sz="5400" b="1" dirty="0">
                <a:solidFill>
                  <a:schemeClr val="accent1"/>
                </a:solidFill>
              </a:rPr>
              <a:t>annexe</a:t>
            </a:r>
            <a:r>
              <a:rPr lang="en-IE" sz="5000" dirty="0" smtClean="0"/>
              <a:t>, not knowing that this would be his downfall.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An extension to the main building.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24C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3953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SOLDER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blacksmith used the </a:t>
            </a:r>
            <a:r>
              <a:rPr lang="en-IE" sz="5400" b="1" dirty="0">
                <a:solidFill>
                  <a:schemeClr val="accent1"/>
                </a:solidFill>
              </a:rPr>
              <a:t>solder</a:t>
            </a:r>
            <a:r>
              <a:rPr lang="en-IE" sz="5000" dirty="0" smtClean="0"/>
              <a:t> to join the iron post to the hinge.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join two metals together with a solder.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24D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0340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VENEER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carpenter glued the </a:t>
            </a:r>
            <a:r>
              <a:rPr lang="en-IE" sz="5400" b="1" dirty="0">
                <a:solidFill>
                  <a:schemeClr val="accent1"/>
                </a:solidFill>
              </a:rPr>
              <a:t>veneer</a:t>
            </a:r>
            <a:r>
              <a:rPr lang="en-IE" sz="5000" dirty="0" smtClean="0"/>
              <a:t> to the counter top making it look expensive.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cover an object with a thin sheet of wood.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24E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0624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25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ABATTOIR</a:t>
            </a:r>
          </a:p>
          <a:p>
            <a:r>
              <a:rPr lang="en-IE" sz="4400" b="1" dirty="0" smtClean="0"/>
              <a:t>MILLINER</a:t>
            </a:r>
          </a:p>
          <a:p>
            <a:r>
              <a:rPr lang="en-IE" sz="4400" b="1" dirty="0" smtClean="0"/>
              <a:t>SATAY</a:t>
            </a:r>
          </a:p>
          <a:p>
            <a:r>
              <a:rPr lang="en-IE" sz="4400" b="1" dirty="0" smtClean="0"/>
              <a:t>ELITE</a:t>
            </a:r>
          </a:p>
          <a:p>
            <a:r>
              <a:rPr lang="en-IE" sz="4400" b="1" dirty="0" smtClean="0"/>
              <a:t>CHARRED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752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ABATTOIR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farmer delivered the cattle to the </a:t>
            </a:r>
            <a:r>
              <a:rPr lang="en-IE" sz="5400" b="1" dirty="0">
                <a:solidFill>
                  <a:schemeClr val="accent1"/>
                </a:solidFill>
              </a:rPr>
              <a:t>abattoir</a:t>
            </a:r>
            <a:r>
              <a:rPr lang="en-IE" sz="5000" dirty="0" smtClean="0"/>
              <a:t> run by the local butcher.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building where animals are butchered for food.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25A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9285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MILLINER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milliner</a:t>
            </a:r>
            <a:r>
              <a:rPr lang="en-IE" sz="5000" dirty="0" smtClean="0"/>
              <a:t> designed a hat for the mother of the bride for her daughter’s wedding.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person who designs, makes or sells hats, usually for women.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25B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4065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SATAY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couple both chose the chicken </a:t>
            </a:r>
            <a:r>
              <a:rPr lang="en-IE" sz="5400" b="1" dirty="0">
                <a:solidFill>
                  <a:schemeClr val="accent1"/>
                </a:solidFill>
              </a:rPr>
              <a:t>satay</a:t>
            </a:r>
            <a:r>
              <a:rPr lang="en-IE" sz="5000" dirty="0" smtClean="0"/>
              <a:t> from the extensive menu.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Southeast Asian dish of marinated meat usually served in a peanut flavoured sauce.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25C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7689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SPECULATE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racegoers </a:t>
            </a:r>
            <a:r>
              <a:rPr lang="en-IE" sz="5400" b="1" dirty="0">
                <a:solidFill>
                  <a:schemeClr val="accent1"/>
                </a:solidFill>
              </a:rPr>
              <a:t>speculated</a:t>
            </a:r>
            <a:r>
              <a:rPr lang="en-IE" sz="5400" dirty="0" smtClean="0"/>
              <a:t> about which horse would win the big race.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consider or think about, or form a theory or opinion about something without knowing all the facts.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 smtClean="0">
                <a:latin typeface="+mj-lt"/>
              </a:rPr>
              <a:t>Week 3A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8266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ELITE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group of </a:t>
            </a:r>
            <a:r>
              <a:rPr lang="en-IE" sz="5400" b="1" dirty="0">
                <a:solidFill>
                  <a:schemeClr val="accent1"/>
                </a:solidFill>
              </a:rPr>
              <a:t>elite</a:t>
            </a:r>
            <a:r>
              <a:rPr lang="en-IE" sz="5000" dirty="0" smtClean="0"/>
              <a:t> athletes attended the training camp before the competition.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group considered to be the best in their chosen field.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25D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7691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CHARRED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charred</a:t>
            </a:r>
            <a:r>
              <a:rPr lang="en-IE" sz="5000" dirty="0" smtClean="0"/>
              <a:t> remains of a man were found after the house fire was extinguished.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Burned or scorched.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25E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6664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 smtClean="0"/>
              <a:t>26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SPATULA</a:t>
            </a:r>
          </a:p>
          <a:p>
            <a:r>
              <a:rPr lang="en-IE" sz="4400" b="1" dirty="0" smtClean="0"/>
              <a:t>SWINDLE</a:t>
            </a:r>
          </a:p>
          <a:p>
            <a:r>
              <a:rPr lang="en-IE" sz="4400" b="1" dirty="0" smtClean="0"/>
              <a:t>CHORIZO</a:t>
            </a:r>
          </a:p>
          <a:p>
            <a:r>
              <a:rPr lang="en-IE" sz="4400" b="1" dirty="0" smtClean="0"/>
              <a:t>EQUINE</a:t>
            </a:r>
          </a:p>
          <a:p>
            <a:r>
              <a:rPr lang="en-IE" sz="4400" b="1" dirty="0" smtClean="0"/>
              <a:t>AFFINITY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960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SPATULA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chef used the </a:t>
            </a:r>
            <a:r>
              <a:rPr lang="en-IE" sz="5400" b="1" dirty="0">
                <a:solidFill>
                  <a:schemeClr val="accent1"/>
                </a:solidFill>
              </a:rPr>
              <a:t>spatula</a:t>
            </a:r>
            <a:r>
              <a:rPr lang="en-IE" sz="5000" dirty="0" smtClean="0"/>
              <a:t> to mix the cake ingredients together.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kitchen utensil with a flat blade for blending food.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26A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942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SWINDLE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trickster </a:t>
            </a:r>
            <a:r>
              <a:rPr lang="en-IE" sz="5400" b="1" dirty="0">
                <a:solidFill>
                  <a:schemeClr val="accent1"/>
                </a:solidFill>
              </a:rPr>
              <a:t>swindled</a:t>
            </a:r>
            <a:r>
              <a:rPr lang="en-IE" sz="5000" dirty="0" smtClean="0"/>
              <a:t> the old lady out of her life savings.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cheat a person out of money or other possessions.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26B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3897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CHORIZO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lady added slices of her favourite </a:t>
            </a:r>
            <a:r>
              <a:rPr lang="en-IE" sz="5400" b="1" dirty="0">
                <a:solidFill>
                  <a:schemeClr val="accent1"/>
                </a:solidFill>
              </a:rPr>
              <a:t>chorizo</a:t>
            </a:r>
            <a:r>
              <a:rPr lang="en-IE" sz="5000" dirty="0" smtClean="0"/>
              <a:t> to her pizza.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Spanish pork sausage with spices, smoked and dried.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26C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6201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EQUINE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Many people make their living in the </a:t>
            </a:r>
            <a:r>
              <a:rPr lang="en-IE" sz="5400" b="1" dirty="0">
                <a:solidFill>
                  <a:schemeClr val="accent1"/>
                </a:solidFill>
              </a:rPr>
              <a:t>equine</a:t>
            </a:r>
            <a:r>
              <a:rPr lang="en-IE" sz="5000" dirty="0" smtClean="0"/>
              <a:t> industry in Ireland.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Anything relating to a horse or the horse family.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26D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209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AFFINITY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little girl had a great </a:t>
            </a:r>
            <a:r>
              <a:rPr lang="en-IE" sz="5400" b="1" dirty="0">
                <a:solidFill>
                  <a:schemeClr val="accent1"/>
                </a:solidFill>
              </a:rPr>
              <a:t>affinity</a:t>
            </a:r>
            <a:r>
              <a:rPr lang="en-IE" sz="5000" dirty="0" smtClean="0"/>
              <a:t> to animals of every kind.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have a natural liking for, an interest or attraction to someone or something.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26E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1389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 smtClean="0"/>
              <a:t>27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AZURE</a:t>
            </a:r>
          </a:p>
          <a:p>
            <a:r>
              <a:rPr lang="en-IE" sz="4400" b="1" dirty="0" smtClean="0"/>
              <a:t>BUFFOON</a:t>
            </a:r>
          </a:p>
          <a:p>
            <a:r>
              <a:rPr lang="en-IE" sz="4400" b="1" dirty="0" smtClean="0"/>
              <a:t>CAHOOTS</a:t>
            </a:r>
          </a:p>
          <a:p>
            <a:r>
              <a:rPr lang="en-IE" sz="4400" b="1" dirty="0" smtClean="0"/>
              <a:t>FESTOONED</a:t>
            </a:r>
          </a:p>
          <a:p>
            <a:r>
              <a:rPr lang="en-IE" sz="4400" b="1" dirty="0" smtClean="0"/>
              <a:t>RANSACK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342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AZURE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tourists marvelled at the </a:t>
            </a:r>
            <a:r>
              <a:rPr lang="en-IE" sz="5400" b="1" dirty="0">
                <a:solidFill>
                  <a:schemeClr val="accent1"/>
                </a:solidFill>
              </a:rPr>
              <a:t>azure</a:t>
            </a:r>
            <a:r>
              <a:rPr lang="en-IE" sz="5000" dirty="0" smtClean="0"/>
              <a:t> sky as they looked out over the cliff.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light purplish shade of blue, like that in a cloudless sky.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27A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4345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CLUMP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6000" dirty="0" smtClean="0"/>
              <a:t>The boy spotted the frog in a </a:t>
            </a:r>
            <a:r>
              <a:rPr lang="en-IE" sz="6000" b="1" dirty="0">
                <a:solidFill>
                  <a:schemeClr val="accent1"/>
                </a:solidFill>
              </a:rPr>
              <a:t>clump</a:t>
            </a:r>
            <a:r>
              <a:rPr lang="en-IE" sz="6000" dirty="0" smtClean="0"/>
              <a:t> of rushes near the pond.</a:t>
            </a:r>
            <a:endParaRPr lang="en-IE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small, close group or cluster, especially of trees or other plants.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0312" y="36946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4829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BUFFOON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crowd looked on as the </a:t>
            </a:r>
            <a:r>
              <a:rPr lang="en-IE" sz="5400" b="1" dirty="0">
                <a:solidFill>
                  <a:schemeClr val="accent1"/>
                </a:solidFill>
              </a:rPr>
              <a:t>buffoon</a:t>
            </a:r>
            <a:r>
              <a:rPr lang="en-IE" sz="5000" dirty="0" smtClean="0"/>
              <a:t> made a fool of himself on the stage.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silly or foolish person, trying to amuse others with jokes and gestures.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27B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5548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CAHOOTS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39552" y="3140968"/>
            <a:ext cx="7920880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000" dirty="0" smtClean="0"/>
              <a:t>sales</a:t>
            </a:r>
            <a:r>
              <a:rPr lang="en-IE" sz="5000" dirty="0" smtClean="0"/>
              <a:t>man was in </a:t>
            </a:r>
            <a:r>
              <a:rPr lang="en-IE" sz="5400" b="1" dirty="0">
                <a:solidFill>
                  <a:schemeClr val="accent1"/>
                </a:solidFill>
              </a:rPr>
              <a:t>cahoots</a:t>
            </a:r>
            <a:r>
              <a:rPr lang="en-IE" sz="5000" dirty="0" smtClean="0"/>
              <a:t> with his manager in stealing money from the shop.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be in partnership with someone, especially when doing something silly, wrong or illegal.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27C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1638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FESTOONED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1560" y="3140968"/>
            <a:ext cx="770485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hall was </a:t>
            </a:r>
            <a:r>
              <a:rPr lang="en-IE" sz="5400" b="1" dirty="0">
                <a:solidFill>
                  <a:schemeClr val="accent1"/>
                </a:solidFill>
              </a:rPr>
              <a:t>festooned</a:t>
            </a:r>
            <a:r>
              <a:rPr lang="en-IE" sz="5000" dirty="0" smtClean="0"/>
              <a:t> with colourful decorations for the community celebration.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Adorned or decorated with flowers, ribbons, fabric etc.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27D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3173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RANSACK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robbers </a:t>
            </a:r>
            <a:r>
              <a:rPr lang="en-IE" sz="5400" b="1" dirty="0">
                <a:solidFill>
                  <a:schemeClr val="accent1"/>
                </a:solidFill>
              </a:rPr>
              <a:t>ransacked</a:t>
            </a:r>
            <a:r>
              <a:rPr lang="en-IE" sz="5000" dirty="0" smtClean="0"/>
              <a:t> the house looking for the lady’s jewellery stash.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search a place thoroughly for something, usually in order to steal.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27E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1110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 smtClean="0"/>
              <a:t>28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SPLINTER</a:t>
            </a:r>
          </a:p>
          <a:p>
            <a:r>
              <a:rPr lang="en-IE" sz="4400" b="1" dirty="0" smtClean="0"/>
              <a:t>PERPLEXED</a:t>
            </a:r>
          </a:p>
          <a:p>
            <a:r>
              <a:rPr lang="en-IE" sz="4400" b="1" dirty="0" smtClean="0"/>
              <a:t>SHRAPNEL</a:t>
            </a:r>
          </a:p>
          <a:p>
            <a:r>
              <a:rPr lang="en-IE" sz="4400" b="1" dirty="0" smtClean="0"/>
              <a:t>SCUFFLE</a:t>
            </a:r>
          </a:p>
          <a:p>
            <a:r>
              <a:rPr lang="en-IE" sz="4400" b="1" dirty="0" smtClean="0"/>
              <a:t>NECKERCHIEF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9265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SPLINTER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boy got a </a:t>
            </a:r>
            <a:r>
              <a:rPr lang="en-IE" sz="5400" b="1" dirty="0">
                <a:solidFill>
                  <a:schemeClr val="accent1"/>
                </a:solidFill>
              </a:rPr>
              <a:t>splinter</a:t>
            </a:r>
            <a:r>
              <a:rPr lang="en-IE" sz="5000" dirty="0" smtClean="0"/>
              <a:t> in his hand as he lifted the tree branch to one side.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small, thin, sharp piece of wood that has broken off from the main piece. 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28A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7618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PERPLEXED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old man was </a:t>
            </a:r>
            <a:r>
              <a:rPr lang="en-IE" sz="5400" b="1" dirty="0">
                <a:solidFill>
                  <a:schemeClr val="accent1"/>
                </a:solidFill>
              </a:rPr>
              <a:t>perplexed</a:t>
            </a:r>
            <a:r>
              <a:rPr lang="en-IE" sz="5000" dirty="0" smtClean="0"/>
              <a:t> after reading the instructions for his new TV.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be puzzled or confused about something.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28B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7199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SHRAPNEL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soldiers were injured by flying </a:t>
            </a:r>
            <a:r>
              <a:rPr lang="en-IE" sz="5400" b="1" dirty="0">
                <a:solidFill>
                  <a:schemeClr val="accent1"/>
                </a:solidFill>
              </a:rPr>
              <a:t>shrapnel</a:t>
            </a:r>
            <a:r>
              <a:rPr lang="en-IE" sz="5000" dirty="0" smtClean="0"/>
              <a:t> after the bomb exploded.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Fragments of a bomb thrown out after an explosion.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28C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1435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SCUFFLE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opposing fans became involved in a </a:t>
            </a:r>
            <a:r>
              <a:rPr lang="en-IE" sz="5400" b="1" dirty="0">
                <a:solidFill>
                  <a:schemeClr val="accent1"/>
                </a:solidFill>
              </a:rPr>
              <a:t>scuffle</a:t>
            </a:r>
            <a:r>
              <a:rPr lang="en-IE" sz="5000" dirty="0" smtClean="0"/>
              <a:t> as they left the stadium.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confused struggle or fight.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28D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273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000" dirty="0" smtClean="0">
                <a:ln w="28575">
                  <a:solidFill>
                    <a:schemeClr val="bg1"/>
                  </a:solidFill>
                </a:ln>
              </a:rPr>
              <a:t>NECKERCHIEF</a:t>
            </a:r>
            <a:endParaRPr lang="en-IE" sz="90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club members all wore the navy blue uniform </a:t>
            </a:r>
            <a:r>
              <a:rPr lang="en-IE" sz="5400" b="1" dirty="0" smtClean="0">
                <a:solidFill>
                  <a:schemeClr val="accent1"/>
                </a:solidFill>
              </a:rPr>
              <a:t>neckerchief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piece of cloth or scarf worn around the neck.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28E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5303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SCALPEL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  <a:ln>
            <a:noFill/>
          </a:ln>
        </p:spPr>
        <p:txBody>
          <a:bodyPr>
            <a:noAutofit/>
          </a:bodyPr>
          <a:lstStyle/>
          <a:p>
            <a:r>
              <a:rPr lang="en-IE" sz="6000" dirty="0" smtClean="0"/>
              <a:t>The surgeon held the </a:t>
            </a:r>
            <a:r>
              <a:rPr lang="en-IE" sz="6000" b="1" dirty="0">
                <a:solidFill>
                  <a:schemeClr val="accent1"/>
                </a:solidFill>
              </a:rPr>
              <a:t>scalpel</a:t>
            </a:r>
            <a:r>
              <a:rPr lang="en-IE" sz="6000" dirty="0" smtClean="0"/>
              <a:t> tightly, ready to make the first incision.</a:t>
            </a:r>
            <a:endParaRPr lang="en-IE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small, sharp knife used by a surgeon during an operation.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0088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 smtClean="0"/>
              <a:t>29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MOSAIC</a:t>
            </a:r>
          </a:p>
          <a:p>
            <a:r>
              <a:rPr lang="en-IE" sz="4400" b="1" dirty="0" smtClean="0"/>
              <a:t>LOGGERHEADS</a:t>
            </a:r>
          </a:p>
          <a:p>
            <a:r>
              <a:rPr lang="en-IE" sz="4400" b="1" dirty="0" smtClean="0"/>
              <a:t>CONCUR</a:t>
            </a:r>
          </a:p>
          <a:p>
            <a:r>
              <a:rPr lang="en-IE" sz="4400" b="1" dirty="0" smtClean="0"/>
              <a:t>HORTICULTURE</a:t>
            </a:r>
          </a:p>
          <a:p>
            <a:r>
              <a:rPr lang="en-IE" sz="4400" b="1" dirty="0" smtClean="0"/>
              <a:t>FOB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901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MOSAIC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artist created a stunning, colourful </a:t>
            </a:r>
            <a:r>
              <a:rPr lang="en-IE" sz="5400" b="1" dirty="0">
                <a:solidFill>
                  <a:schemeClr val="accent1"/>
                </a:solidFill>
              </a:rPr>
              <a:t>mosaic</a:t>
            </a:r>
            <a:r>
              <a:rPr lang="en-IE" sz="5000" dirty="0" smtClean="0"/>
              <a:t> on the wall inside the foyer.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picture or pattern created by arranging small pieces of stone, glass, paper etc.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29A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183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8800" dirty="0" smtClean="0">
                <a:ln w="28575">
                  <a:solidFill>
                    <a:schemeClr val="bg1"/>
                  </a:solidFill>
                </a:ln>
              </a:rPr>
              <a:t>LOGGERHEADS</a:t>
            </a:r>
            <a:endParaRPr lang="en-IE" sz="88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neighbours were at </a:t>
            </a:r>
            <a:r>
              <a:rPr lang="en-IE" sz="5400" b="1" dirty="0">
                <a:solidFill>
                  <a:schemeClr val="accent1"/>
                </a:solidFill>
              </a:rPr>
              <a:t>loggerheads</a:t>
            </a:r>
            <a:r>
              <a:rPr lang="en-IE" sz="5000" dirty="0" smtClean="0"/>
              <a:t> with each other over street parking.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be in a disagreement or dispute with someone about something.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29B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1529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CONCUR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partners </a:t>
            </a:r>
            <a:r>
              <a:rPr lang="en-IE" sz="5400" b="1" dirty="0">
                <a:solidFill>
                  <a:schemeClr val="accent1"/>
                </a:solidFill>
              </a:rPr>
              <a:t>concurred</a:t>
            </a:r>
            <a:r>
              <a:rPr lang="en-IE" sz="5000" dirty="0" smtClean="0"/>
              <a:t> that the best way to proceed was to close the business.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be in agreement with someone or their opinion.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29C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3928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8600" dirty="0" smtClean="0">
                <a:ln w="28575">
                  <a:solidFill>
                    <a:schemeClr val="bg1"/>
                  </a:solidFill>
                </a:ln>
              </a:rPr>
              <a:t>HORTICULTURE</a:t>
            </a:r>
            <a:endParaRPr lang="en-IE" sz="8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man embarked on a newly found interest in </a:t>
            </a:r>
            <a:r>
              <a:rPr lang="en-IE" sz="5400" b="1" dirty="0">
                <a:solidFill>
                  <a:schemeClr val="accent1"/>
                </a:solidFill>
              </a:rPr>
              <a:t>horticulture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The cultivation of garden flowers and plants.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29D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2456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FOB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old lady was </a:t>
            </a:r>
            <a:r>
              <a:rPr lang="en-IE" sz="5400" b="1" dirty="0">
                <a:solidFill>
                  <a:schemeClr val="accent1"/>
                </a:solidFill>
              </a:rPr>
              <a:t>fobbed</a:t>
            </a:r>
            <a:r>
              <a:rPr lang="en-IE" sz="5000" dirty="0" smtClean="0"/>
              <a:t> off with a much cheaper cut of meat by the butcher.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deceive someone into accepting something of inferior value or quality.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29E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0325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 smtClean="0"/>
              <a:t>30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DILAPIDATED</a:t>
            </a:r>
          </a:p>
          <a:p>
            <a:r>
              <a:rPr lang="en-IE" sz="4400" b="1" dirty="0" smtClean="0"/>
              <a:t>CROUTON</a:t>
            </a:r>
          </a:p>
          <a:p>
            <a:r>
              <a:rPr lang="en-IE" sz="4400" b="1" dirty="0" smtClean="0"/>
              <a:t>BENEFACTOR</a:t>
            </a:r>
          </a:p>
          <a:p>
            <a:r>
              <a:rPr lang="en-IE" sz="4400" b="1" dirty="0" smtClean="0"/>
              <a:t>MACABRE</a:t>
            </a:r>
          </a:p>
          <a:p>
            <a:r>
              <a:rPr lang="en-IE" sz="4400" b="1" dirty="0" smtClean="0"/>
              <a:t>LINGUIST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9589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DILAPIDATED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old thatched cottage was </a:t>
            </a:r>
            <a:r>
              <a:rPr lang="en-IE" sz="5400" b="1" dirty="0">
                <a:solidFill>
                  <a:schemeClr val="accent1"/>
                </a:solidFill>
              </a:rPr>
              <a:t>dilapidated</a:t>
            </a:r>
            <a:r>
              <a:rPr lang="en-IE" sz="5000" dirty="0" smtClean="0"/>
              <a:t> after years of neglect by its owner.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Something in a state of disrepair or ruin, caused by age or neglect.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30A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8036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CROUTON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homemade vegetable soup was topped with herb and garlic </a:t>
            </a:r>
            <a:r>
              <a:rPr lang="en-IE" sz="5400" b="1" dirty="0">
                <a:solidFill>
                  <a:schemeClr val="accent1"/>
                </a:solidFill>
              </a:rPr>
              <a:t>croutons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Small pieces of fried or toasted bread, served as a garnish with soups or salads.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30B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3629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BENEFACTOR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charity received a large donation from an anonymous </a:t>
            </a:r>
            <a:r>
              <a:rPr lang="en-IE" sz="5400" b="1" dirty="0">
                <a:solidFill>
                  <a:schemeClr val="accent1"/>
                </a:solidFill>
              </a:rPr>
              <a:t>benefactor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person who gives support, especially financial support, to a person, group or cause.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30C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0718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THROTTLE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lady felt like </a:t>
            </a:r>
            <a:r>
              <a:rPr lang="en-IE" sz="5000" b="1" dirty="0">
                <a:solidFill>
                  <a:schemeClr val="accent1"/>
                </a:solidFill>
              </a:rPr>
              <a:t>throttling</a:t>
            </a:r>
            <a:r>
              <a:rPr lang="en-IE" sz="5000" dirty="0" smtClean="0"/>
              <a:t> her young son who blurted out about the surprise party.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choke, strangle or suffocate.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8035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MACABRE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children watched a </a:t>
            </a:r>
            <a:r>
              <a:rPr lang="en-IE" sz="5400" b="1" dirty="0">
                <a:solidFill>
                  <a:schemeClr val="accent1"/>
                </a:solidFill>
              </a:rPr>
              <a:t>macabre</a:t>
            </a:r>
            <a:r>
              <a:rPr lang="en-IE" sz="5000" dirty="0" smtClean="0"/>
              <a:t> horror movie on Hallowe’en night.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Grim, gruesome, horrifying.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30D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4272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LINGUIST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talented </a:t>
            </a:r>
            <a:r>
              <a:rPr lang="en-IE" sz="5400" b="1" dirty="0">
                <a:solidFill>
                  <a:schemeClr val="accent1"/>
                </a:solidFill>
              </a:rPr>
              <a:t>linguist</a:t>
            </a:r>
            <a:r>
              <a:rPr lang="en-IE" sz="5000" dirty="0" smtClean="0"/>
              <a:t> worked as a translator in the head office of the firm.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person skilled in several languages.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30E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3973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 smtClean="0"/>
              <a:t>31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SUCCESSOR</a:t>
            </a:r>
          </a:p>
          <a:p>
            <a:r>
              <a:rPr lang="en-IE" sz="4400" b="1" dirty="0" smtClean="0"/>
              <a:t>MALEVOLENT</a:t>
            </a:r>
          </a:p>
          <a:p>
            <a:r>
              <a:rPr lang="en-IE" sz="4400" b="1" dirty="0" smtClean="0"/>
              <a:t>LAVISH</a:t>
            </a:r>
          </a:p>
          <a:p>
            <a:r>
              <a:rPr lang="en-IE" sz="4400" b="1" dirty="0" smtClean="0"/>
              <a:t>LENIENT</a:t>
            </a:r>
          </a:p>
          <a:p>
            <a:r>
              <a:rPr lang="en-IE" sz="4400" b="1" dirty="0" smtClean="0"/>
              <a:t>ALIBI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270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SUCCESSOR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Her </a:t>
            </a:r>
            <a:r>
              <a:rPr lang="en-IE" sz="5400" b="1" dirty="0">
                <a:solidFill>
                  <a:schemeClr val="accent1"/>
                </a:solidFill>
              </a:rPr>
              <a:t>successor</a:t>
            </a:r>
            <a:r>
              <a:rPr lang="en-IE" sz="5000" dirty="0" smtClean="0"/>
              <a:t> in the firm was much more strict in following the rules.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person who comes after or follows another person in a position, office etc.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31A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0042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MALEVOLENT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imposing ogre stared at the children with </a:t>
            </a:r>
            <a:r>
              <a:rPr lang="en-IE" sz="5400" b="1" dirty="0">
                <a:solidFill>
                  <a:schemeClr val="accent1"/>
                </a:solidFill>
              </a:rPr>
              <a:t>malevolent</a:t>
            </a:r>
            <a:r>
              <a:rPr lang="en-IE" sz="5000" dirty="0" smtClean="0"/>
              <a:t> eyes.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Wishing evil or harm to others.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31B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755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LAVISH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wedding ceremony was followed by a </a:t>
            </a:r>
            <a:r>
              <a:rPr lang="en-IE" sz="5400" b="1" dirty="0">
                <a:solidFill>
                  <a:schemeClr val="accent1"/>
                </a:solidFill>
              </a:rPr>
              <a:t>lavish</a:t>
            </a:r>
            <a:r>
              <a:rPr lang="en-IE" sz="5000" dirty="0" smtClean="0"/>
              <a:t> reception in the castle.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Using or giving something in large quantities, generous, excessive.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31C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3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LENIENT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crowd was shocked at the </a:t>
            </a:r>
            <a:r>
              <a:rPr lang="en-IE" sz="5400" b="1" dirty="0">
                <a:solidFill>
                  <a:schemeClr val="accent1"/>
                </a:solidFill>
              </a:rPr>
              <a:t>lenient</a:t>
            </a:r>
            <a:r>
              <a:rPr lang="en-IE" sz="5000" dirty="0" smtClean="0"/>
              <a:t> sentence imposed by the judge.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mild punishment, lacking in severity.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31D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638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ALIBI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068960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young man provided an </a:t>
            </a:r>
            <a:r>
              <a:rPr lang="en-IE" sz="5400" b="1" dirty="0">
                <a:solidFill>
                  <a:schemeClr val="accent1"/>
                </a:solidFill>
              </a:rPr>
              <a:t>alibi</a:t>
            </a:r>
            <a:r>
              <a:rPr lang="en-IE" sz="5000" dirty="0" smtClean="0"/>
              <a:t> for his friend for the time when the crime occurred.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claim that when a crime was committed, the accused person was somewhere else.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31E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4434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 smtClean="0"/>
              <a:t>32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HAMMOCK</a:t>
            </a:r>
          </a:p>
          <a:p>
            <a:r>
              <a:rPr lang="en-IE" sz="4400" b="1" dirty="0" smtClean="0"/>
              <a:t>GAUZE</a:t>
            </a:r>
          </a:p>
          <a:p>
            <a:r>
              <a:rPr lang="en-IE" sz="4400" b="1" dirty="0" smtClean="0"/>
              <a:t>DAPPER</a:t>
            </a:r>
          </a:p>
          <a:p>
            <a:r>
              <a:rPr lang="en-IE" sz="4400" b="1" dirty="0" smtClean="0"/>
              <a:t>NECTARINE</a:t>
            </a:r>
          </a:p>
          <a:p>
            <a:r>
              <a:rPr lang="en-IE" sz="4400" b="1" dirty="0" smtClean="0"/>
              <a:t>STATURE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0194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HAMMOCK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770440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child lay asleep in the </a:t>
            </a:r>
            <a:r>
              <a:rPr lang="en-IE" sz="5400" b="1" dirty="0">
                <a:solidFill>
                  <a:schemeClr val="accent1"/>
                </a:solidFill>
              </a:rPr>
              <a:t>hammock</a:t>
            </a:r>
            <a:r>
              <a:rPr lang="en-IE" sz="5000" dirty="0" smtClean="0"/>
              <a:t> which was suspended between two trees.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hanging bed made of canvas, suspended by cords at the ends.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32A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4482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JOURNALIST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000" b="1" dirty="0" smtClean="0">
                <a:solidFill>
                  <a:schemeClr val="accent1"/>
                </a:solidFill>
              </a:rPr>
              <a:t>journalist</a:t>
            </a:r>
            <a:r>
              <a:rPr lang="en-IE" sz="5000" dirty="0" smtClean="0"/>
              <a:t> spoke clearly into the microphone, asking questions of the Minister.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person who writes for, or edits, a newspaper, journal, TV station or website.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9990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GAUZE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doctor gently placed the </a:t>
            </a:r>
            <a:r>
              <a:rPr lang="en-IE" sz="5400" b="1" dirty="0">
                <a:solidFill>
                  <a:schemeClr val="accent1"/>
                </a:solidFill>
              </a:rPr>
              <a:t>gauze</a:t>
            </a:r>
            <a:r>
              <a:rPr lang="en-IE" sz="5000" dirty="0" smtClean="0"/>
              <a:t> over the wound on the child’s leg.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thin, surgical dressing made of loosely woven cotton.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32B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2312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DAPPER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dapper</a:t>
            </a:r>
            <a:r>
              <a:rPr lang="en-IE" sz="5000" dirty="0" smtClean="0"/>
              <a:t> old gentleman looked like he was dressed for a wedding.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Neat, trim, smart, tidy, especially in dress or appearance.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32C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8256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NECTARINE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mother placed the punnet of juicy </a:t>
            </a:r>
            <a:r>
              <a:rPr lang="en-IE" sz="5400" b="1" dirty="0">
                <a:solidFill>
                  <a:schemeClr val="accent1"/>
                </a:solidFill>
              </a:rPr>
              <a:t>nectarines</a:t>
            </a:r>
            <a:r>
              <a:rPr lang="en-IE" sz="5000" dirty="0" smtClean="0"/>
              <a:t> into her shopping trolley.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variety of peach with a smooth, waxy skin.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32D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2336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STATURE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Although tall in </a:t>
            </a:r>
            <a:r>
              <a:rPr lang="en-IE" sz="5400" b="1" dirty="0">
                <a:solidFill>
                  <a:schemeClr val="accent1"/>
                </a:solidFill>
              </a:rPr>
              <a:t>stature</a:t>
            </a:r>
            <a:r>
              <a:rPr lang="en-IE" sz="5000" dirty="0" smtClean="0"/>
              <a:t>, the lady found it difficult to move quickly.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Referring to the height of a human or animal.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32E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0241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27584" y="44624"/>
            <a:ext cx="7543800" cy="36004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IE" sz="2000" dirty="0" smtClean="0">
                <a:ln w="28575">
                  <a:noFill/>
                </a:ln>
                <a:solidFill>
                  <a:schemeClr val="bg1"/>
                </a:solidFill>
              </a:rPr>
              <a:t>For Your Information</a:t>
            </a:r>
            <a:endParaRPr lang="en-IE" sz="2000" dirty="0">
              <a:ln w="285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76672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IE" dirty="0"/>
              <a:t>Thank you for downloading this </a:t>
            </a:r>
            <a:r>
              <a:rPr lang="en-IE" dirty="0" err="1"/>
              <a:t>Seomra</a:t>
            </a:r>
            <a:r>
              <a:rPr lang="en-IE" dirty="0"/>
              <a:t> </a:t>
            </a:r>
            <a:r>
              <a:rPr lang="en-IE" dirty="0" err="1"/>
              <a:t>Ranga</a:t>
            </a:r>
            <a:r>
              <a:rPr lang="en-IE" dirty="0"/>
              <a:t> resource. We hope that you find it practical and useful in your classroom.</a:t>
            </a:r>
          </a:p>
          <a:p>
            <a:pPr fontAlgn="base"/>
            <a:r>
              <a:rPr lang="en-IE" dirty="0"/>
              <a:t/>
            </a:r>
            <a:br>
              <a:rPr lang="en-IE" dirty="0"/>
            </a:br>
            <a:r>
              <a:rPr lang="en-IE" dirty="0"/>
              <a:t>Please be aware of the following conditions before using this resource.</a:t>
            </a:r>
          </a:p>
          <a:p>
            <a:pPr fontAlgn="base"/>
            <a:endParaRPr lang="en-IE" dirty="0"/>
          </a:p>
          <a:p>
            <a:pPr fontAlgn="base"/>
            <a:r>
              <a:rPr lang="en-IE" dirty="0"/>
              <a:t>Please DO:</a:t>
            </a:r>
            <a:br>
              <a:rPr lang="en-IE" dirty="0"/>
            </a:br>
            <a:r>
              <a:rPr lang="en-IE" dirty="0"/>
              <a:t>* Print and copy this resource so that you can use it with your pupils.</a:t>
            </a:r>
          </a:p>
          <a:p>
            <a:pPr fontAlgn="base"/>
            <a:r>
              <a:rPr lang="en-IE" dirty="0"/>
              <a:t>* Make this resource available to your pupils in a private enclosed online space </a:t>
            </a:r>
            <a:r>
              <a:rPr lang="en-IE" dirty="0" err="1"/>
              <a:t>eg</a:t>
            </a:r>
            <a:r>
              <a:rPr lang="en-IE" dirty="0"/>
              <a:t>. Google Classroom, Seesaw, </a:t>
            </a:r>
            <a:r>
              <a:rPr lang="en-IE" dirty="0" err="1"/>
              <a:t>Edublogs</a:t>
            </a:r>
            <a:r>
              <a:rPr lang="en-IE" dirty="0"/>
              <a:t> etc.</a:t>
            </a:r>
            <a:br>
              <a:rPr lang="en-IE" dirty="0"/>
            </a:br>
            <a:r>
              <a:rPr lang="en-IE" dirty="0"/>
              <a:t>* Tell others if you have found it useful.</a:t>
            </a:r>
            <a:br>
              <a:rPr lang="en-IE" dirty="0"/>
            </a:br>
            <a:endParaRPr lang="en-IE" dirty="0"/>
          </a:p>
          <a:p>
            <a:pPr fontAlgn="base"/>
            <a:r>
              <a:rPr lang="en-IE" dirty="0"/>
              <a:t>Please DO NOT:</a:t>
            </a:r>
            <a:br>
              <a:rPr lang="en-IE" dirty="0"/>
            </a:br>
            <a:r>
              <a:rPr lang="en-IE" dirty="0"/>
              <a:t>* Copy or share this resource (in part or whole) with others who have not joined our website. By becoming a member for themselves, they will help the site develop into the future.</a:t>
            </a:r>
          </a:p>
          <a:p>
            <a:pPr indent="-285750" fontAlgn="base">
              <a:buFont typeface="Arial" charset="0"/>
              <a:buChar char="•"/>
            </a:pPr>
            <a:r>
              <a:rPr lang="en-IE" dirty="0"/>
              <a:t>Make this resource available on your school website for anyone to download.</a:t>
            </a:r>
          </a:p>
          <a:p>
            <a:pPr indent="-285750" fontAlgn="base">
              <a:buFont typeface="Arial" charset="0"/>
              <a:buChar char="•"/>
            </a:pPr>
            <a:r>
              <a:rPr lang="en-IE" dirty="0"/>
              <a:t>Share this resource with other teachers in online groups </a:t>
            </a:r>
            <a:r>
              <a:rPr lang="en-IE" dirty="0" err="1"/>
              <a:t>eg</a:t>
            </a:r>
            <a:r>
              <a:rPr lang="en-IE" dirty="0"/>
              <a:t>. </a:t>
            </a:r>
            <a:r>
              <a:rPr lang="en-IE" dirty="0"/>
              <a:t>Facebook Groups, WhatsApp Groups etc</a:t>
            </a:r>
            <a:r>
              <a:rPr lang="en-IE" dirty="0" smtClean="0"/>
              <a:t>. or in storage sites like Dropbox, Google Drive, iCloud etc.</a:t>
            </a:r>
            <a:endParaRPr lang="en-IE" dirty="0"/>
          </a:p>
          <a:p>
            <a:pPr fontAlgn="base"/>
            <a:endParaRPr lang="en-IE" dirty="0"/>
          </a:p>
          <a:p>
            <a:pPr fontAlgn="base"/>
            <a:r>
              <a:rPr lang="en-IE" dirty="0"/>
              <a:t>Kind regards, </a:t>
            </a:r>
            <a:r>
              <a:rPr lang="en-IE" dirty="0" err="1"/>
              <a:t>Seomra</a:t>
            </a:r>
            <a:r>
              <a:rPr lang="en-IE" dirty="0"/>
              <a:t> </a:t>
            </a:r>
            <a:r>
              <a:rPr lang="en-IE" dirty="0" err="1" smtClean="0"/>
              <a:t>Ranga</a:t>
            </a:r>
            <a:endParaRPr lang="en-IE" dirty="0"/>
          </a:p>
        </p:txBody>
      </p:sp>
      <p:sp>
        <p:nvSpPr>
          <p:cNvPr id="6" name="TextBox 5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766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1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AUDITORY</a:t>
            </a:r>
          </a:p>
          <a:p>
            <a:r>
              <a:rPr lang="en-IE" sz="4400" b="1" dirty="0" smtClean="0"/>
              <a:t>UNIQUE</a:t>
            </a:r>
          </a:p>
          <a:p>
            <a:r>
              <a:rPr lang="en-IE" sz="4400" b="1" dirty="0" smtClean="0"/>
              <a:t>TRILOGY</a:t>
            </a:r>
          </a:p>
          <a:p>
            <a:r>
              <a:rPr lang="en-IE" sz="4400" b="1" dirty="0" smtClean="0"/>
              <a:t>ANOINT</a:t>
            </a:r>
          </a:p>
          <a:p>
            <a:r>
              <a:rPr lang="en-IE" sz="4400" b="1" dirty="0" smtClean="0"/>
              <a:t>IMMIGRANT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8639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/>
              <a:t>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CHATTERBOX</a:t>
            </a:r>
          </a:p>
          <a:p>
            <a:r>
              <a:rPr lang="en-IE" sz="4400" b="1" dirty="0" smtClean="0"/>
              <a:t>HAVERSACK</a:t>
            </a:r>
          </a:p>
          <a:p>
            <a:r>
              <a:rPr lang="en-IE" sz="4400" b="1" dirty="0" smtClean="0"/>
              <a:t>PARADOX</a:t>
            </a:r>
          </a:p>
          <a:p>
            <a:r>
              <a:rPr lang="en-IE" sz="4400" b="1" dirty="0" smtClean="0"/>
              <a:t>WARRANT</a:t>
            </a:r>
          </a:p>
          <a:p>
            <a:r>
              <a:rPr lang="en-IE" sz="4400" b="1" dirty="0" smtClean="0"/>
              <a:t>QUILL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5387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CHATTERBOX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4900" dirty="0" smtClean="0"/>
              <a:t>“I can hear a </a:t>
            </a:r>
            <a:r>
              <a:rPr lang="en-IE" sz="5400" b="1" dirty="0" smtClean="0">
                <a:solidFill>
                  <a:schemeClr val="accent1"/>
                </a:solidFill>
              </a:rPr>
              <a:t>chatterbox</a:t>
            </a:r>
            <a:r>
              <a:rPr lang="en-IE" sz="4900" dirty="0" smtClean="0"/>
              <a:t> down the back”, said the teacher as she wrote on the board.</a:t>
            </a:r>
            <a:endParaRPr lang="en-IE" sz="49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An extremely talkative person.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 smtClean="0">
                <a:latin typeface="+mj-lt"/>
              </a:rPr>
              <a:t>Week </a:t>
            </a:r>
            <a:r>
              <a:rPr lang="en-IE" sz="2000" dirty="0">
                <a:latin typeface="+mj-lt"/>
              </a:rPr>
              <a:t>4</a:t>
            </a:r>
            <a:r>
              <a:rPr lang="en-IE" sz="2000" dirty="0" smtClean="0">
                <a:latin typeface="+mj-lt"/>
              </a:rPr>
              <a:t>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2242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HAVERSACK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soldier retrieved some food from his </a:t>
            </a:r>
            <a:r>
              <a:rPr lang="en-IE" sz="5400" b="1" dirty="0" smtClean="0">
                <a:solidFill>
                  <a:schemeClr val="accent1"/>
                </a:solidFill>
              </a:rPr>
              <a:t>haversack</a:t>
            </a:r>
            <a:r>
              <a:rPr lang="en-IE" sz="5400" dirty="0" smtClean="0"/>
              <a:t> during a break on the trek.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bag worn on the back or over the shoulder for carrying supplies.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0312" y="36946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4</a:t>
            </a:r>
            <a:r>
              <a:rPr lang="en-IE" sz="2000" dirty="0" smtClean="0">
                <a:latin typeface="+mj-lt"/>
              </a:rPr>
              <a:t>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693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PARADOX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  <a:ln>
            <a:noFill/>
          </a:ln>
        </p:spPr>
        <p:txBody>
          <a:bodyPr>
            <a:noAutofit/>
          </a:bodyPr>
          <a:lstStyle/>
          <a:p>
            <a:r>
              <a:rPr lang="en-IE" sz="4800" dirty="0" smtClean="0"/>
              <a:t>“It may seem like a </a:t>
            </a:r>
            <a:r>
              <a:rPr lang="en-IE" sz="4800" b="1" dirty="0" smtClean="0">
                <a:solidFill>
                  <a:schemeClr val="accent1"/>
                </a:solidFill>
              </a:rPr>
              <a:t>paradox</a:t>
            </a:r>
            <a:r>
              <a:rPr lang="en-IE" sz="4800" dirty="0" smtClean="0"/>
              <a:t>”, said the teacher, “but don’t worry about your writing during the first draft”.</a:t>
            </a:r>
            <a:endParaRPr lang="en-IE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seemingly contradictory statement, even if in reality it could possibly be true.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4</a:t>
            </a:r>
            <a:r>
              <a:rPr lang="en-IE" sz="2000" dirty="0" smtClean="0">
                <a:latin typeface="+mj-lt"/>
              </a:rPr>
              <a:t>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4630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WARRANT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judge issued a </a:t>
            </a:r>
            <a:r>
              <a:rPr lang="en-IE" sz="5000" b="1" dirty="0" smtClean="0">
                <a:solidFill>
                  <a:schemeClr val="accent1"/>
                </a:solidFill>
              </a:rPr>
              <a:t>warrant</a:t>
            </a:r>
            <a:r>
              <a:rPr lang="en-IE" sz="5000" dirty="0" smtClean="0"/>
              <a:t> for the arrest of the robber who failed to appear in court.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written document, authorising someone to take a course of action.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4</a:t>
            </a:r>
            <a:r>
              <a:rPr lang="en-IE" sz="2000" dirty="0" smtClean="0">
                <a:latin typeface="+mj-lt"/>
              </a:rPr>
              <a:t>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0267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QUILL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queen dipped the </a:t>
            </a:r>
            <a:r>
              <a:rPr lang="en-IE" sz="5400" b="1" dirty="0" smtClean="0">
                <a:solidFill>
                  <a:schemeClr val="accent1"/>
                </a:solidFill>
              </a:rPr>
              <a:t>quill</a:t>
            </a:r>
            <a:r>
              <a:rPr lang="en-IE" sz="5400" dirty="0" smtClean="0"/>
              <a:t> into the ink, before signing the royal charter.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feather, as of a goose, formed into a pen for writing.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4</a:t>
            </a:r>
            <a:r>
              <a:rPr lang="en-IE" sz="2000" dirty="0" smtClean="0">
                <a:latin typeface="+mj-lt"/>
              </a:rPr>
              <a:t>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3755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/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UNISON</a:t>
            </a:r>
          </a:p>
          <a:p>
            <a:r>
              <a:rPr lang="en-IE" sz="4400" b="1" dirty="0" smtClean="0"/>
              <a:t>AUTOPSY</a:t>
            </a:r>
          </a:p>
          <a:p>
            <a:r>
              <a:rPr lang="en-IE" sz="4400" b="1" dirty="0" smtClean="0"/>
              <a:t>BICENTENARY</a:t>
            </a:r>
          </a:p>
          <a:p>
            <a:r>
              <a:rPr lang="en-IE" sz="4400" b="1" dirty="0" smtClean="0"/>
              <a:t>TRIPOD</a:t>
            </a:r>
          </a:p>
          <a:p>
            <a:r>
              <a:rPr lang="en-IE" sz="4400" b="1" dirty="0" smtClean="0"/>
              <a:t>SERENE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7278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UNISON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choir ended the concert by singing a song in </a:t>
            </a:r>
            <a:r>
              <a:rPr lang="en-IE" sz="5400" b="1" dirty="0">
                <a:solidFill>
                  <a:schemeClr val="accent1"/>
                </a:solidFill>
              </a:rPr>
              <a:t>unison</a:t>
            </a:r>
            <a:r>
              <a:rPr lang="en-IE" sz="5400" dirty="0" smtClean="0"/>
              <a:t>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combination of voices or instruments at the same pitch.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5A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7747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AUTOPSY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An </a:t>
            </a:r>
            <a:r>
              <a:rPr lang="en-IE" sz="5400" b="1" dirty="0">
                <a:solidFill>
                  <a:schemeClr val="accent1"/>
                </a:solidFill>
              </a:rPr>
              <a:t>autopsy</a:t>
            </a:r>
            <a:r>
              <a:rPr lang="en-IE" sz="5000" dirty="0" smtClean="0"/>
              <a:t> was performed after the suspicious death of the young man.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An examination of a body after death, usually to determine the cause of death.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5B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4066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000" dirty="0" smtClean="0">
                <a:ln w="28575">
                  <a:solidFill>
                    <a:schemeClr val="bg1"/>
                  </a:solidFill>
                </a:ln>
              </a:rPr>
              <a:t>BICENTENARY</a:t>
            </a:r>
            <a:endParaRPr lang="en-IE" sz="90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bicentenary</a:t>
            </a:r>
            <a:r>
              <a:rPr lang="en-IE" sz="5400" dirty="0" smtClean="0"/>
              <a:t> of the battle was marked by a special ceremony.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two hundredth anniversary of an event.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5C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4822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AUDITORY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6000" dirty="0" smtClean="0"/>
              <a:t>The </a:t>
            </a:r>
            <a:r>
              <a:rPr lang="en-IE" sz="6000" dirty="0"/>
              <a:t>man</a:t>
            </a:r>
            <a:r>
              <a:rPr lang="en-IE" sz="6000" b="1" dirty="0" smtClean="0">
                <a:solidFill>
                  <a:schemeClr val="accent1"/>
                </a:solidFill>
              </a:rPr>
              <a:t> </a:t>
            </a:r>
            <a:r>
              <a:rPr lang="en-IE" sz="6000" dirty="0" smtClean="0"/>
              <a:t>suffered from </a:t>
            </a:r>
            <a:r>
              <a:rPr lang="en-IE" sz="6000" b="1" dirty="0">
                <a:solidFill>
                  <a:schemeClr val="accent1"/>
                </a:solidFill>
              </a:rPr>
              <a:t>auditory</a:t>
            </a:r>
            <a:r>
              <a:rPr lang="en-IE" sz="6000" dirty="0" smtClean="0"/>
              <a:t> problems since childhood.</a:t>
            </a:r>
            <a:endParaRPr lang="en-IE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Anything to do with hearing or the sense of hearing.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 smtClean="0">
                <a:latin typeface="+mj-lt"/>
              </a:rPr>
              <a:t>Week 1A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5621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TRIPOD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photographer positioned the </a:t>
            </a:r>
            <a:r>
              <a:rPr lang="en-IE" sz="5400" b="1" dirty="0">
                <a:solidFill>
                  <a:schemeClr val="accent1"/>
                </a:solidFill>
              </a:rPr>
              <a:t>tripod</a:t>
            </a:r>
            <a:r>
              <a:rPr lang="en-IE" sz="5400" dirty="0" smtClean="0"/>
              <a:t> near the stage.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three-legged stand to support a device like a camera or telescope.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5D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7267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SERENE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hikers were struck by the </a:t>
            </a:r>
            <a:r>
              <a:rPr lang="en-IE" sz="5000" b="1" dirty="0">
                <a:solidFill>
                  <a:schemeClr val="accent1"/>
                </a:solidFill>
              </a:rPr>
              <a:t>serene</a:t>
            </a:r>
            <a:r>
              <a:rPr lang="en-IE" sz="5000" dirty="0" smtClean="0"/>
              <a:t> atmosphere in the centre of the rainforest.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Calm, peaceful, tranquil, unruffled.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5E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7781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/>
              <a:t>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PLAYWRIGHT</a:t>
            </a:r>
          </a:p>
          <a:p>
            <a:r>
              <a:rPr lang="en-IE" sz="4400" b="1" dirty="0" smtClean="0"/>
              <a:t>APPREHEND</a:t>
            </a:r>
          </a:p>
          <a:p>
            <a:r>
              <a:rPr lang="en-IE" sz="4400" b="1" dirty="0" smtClean="0"/>
              <a:t>CHOWDER</a:t>
            </a:r>
          </a:p>
          <a:p>
            <a:r>
              <a:rPr lang="en-IE" sz="4400" b="1" dirty="0" smtClean="0"/>
              <a:t>PARALYSE</a:t>
            </a:r>
          </a:p>
          <a:p>
            <a:r>
              <a:rPr lang="en-IE" sz="4400" b="1" dirty="0" smtClean="0"/>
              <a:t>HARASS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2804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PLAYWRIGHT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actors met the </a:t>
            </a:r>
            <a:r>
              <a:rPr lang="en-IE" sz="5400" b="1" dirty="0">
                <a:solidFill>
                  <a:schemeClr val="accent1"/>
                </a:solidFill>
              </a:rPr>
              <a:t>playwright</a:t>
            </a:r>
            <a:r>
              <a:rPr lang="en-IE" sz="5400" dirty="0" smtClean="0"/>
              <a:t> just before the first performance.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person who writes plays.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6A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2000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APPREHEND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detectives managed to </a:t>
            </a:r>
            <a:r>
              <a:rPr lang="en-IE" sz="5400" b="1" dirty="0">
                <a:solidFill>
                  <a:schemeClr val="accent1"/>
                </a:solidFill>
              </a:rPr>
              <a:t>apprehend</a:t>
            </a:r>
            <a:r>
              <a:rPr lang="en-IE" sz="5400" dirty="0" smtClean="0"/>
              <a:t> the thief as she left the store.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seize, arrest or take into custody.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6B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925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CHOWDER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waiter served the steaming seafood </a:t>
            </a:r>
            <a:r>
              <a:rPr lang="en-IE" sz="5400" b="1" dirty="0">
                <a:solidFill>
                  <a:schemeClr val="accent1"/>
                </a:solidFill>
              </a:rPr>
              <a:t>chowder</a:t>
            </a:r>
            <a:r>
              <a:rPr lang="en-IE" sz="5400" dirty="0" smtClean="0"/>
              <a:t> in deep bowls.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thick soup or stew, usually with fish, clams and vegetables.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6C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289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PARALYSE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workers’ strike managed to </a:t>
            </a:r>
            <a:r>
              <a:rPr lang="en-IE" sz="5400" b="1" dirty="0">
                <a:solidFill>
                  <a:schemeClr val="accent1"/>
                </a:solidFill>
              </a:rPr>
              <a:t>paralyse</a:t>
            </a:r>
            <a:r>
              <a:rPr lang="en-IE" sz="5400" dirty="0" smtClean="0"/>
              <a:t> the operation of the harbour.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bring something or someone to a condition of  helpless stoppage or inactivity.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6D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1948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HARASS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troubled fan continued to </a:t>
            </a:r>
            <a:r>
              <a:rPr lang="en-IE" sz="5400" b="1" dirty="0">
                <a:solidFill>
                  <a:schemeClr val="accent1"/>
                </a:solidFill>
              </a:rPr>
              <a:t>harass</a:t>
            </a:r>
            <a:r>
              <a:rPr lang="en-IE" sz="5400" dirty="0" smtClean="0"/>
              <a:t> the pop star at every event.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trouble or annoy someone continually or repeatedly, causing stress and anxiety.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6E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928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/>
              <a:t>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DECEIVE</a:t>
            </a:r>
          </a:p>
          <a:p>
            <a:r>
              <a:rPr lang="en-IE" sz="4400" b="1" dirty="0" smtClean="0"/>
              <a:t>DISLOYAL</a:t>
            </a:r>
          </a:p>
          <a:p>
            <a:r>
              <a:rPr lang="en-IE" sz="4400" b="1" dirty="0" smtClean="0"/>
              <a:t>THWART</a:t>
            </a:r>
          </a:p>
          <a:p>
            <a:r>
              <a:rPr lang="en-IE" sz="4400" b="1" dirty="0" smtClean="0"/>
              <a:t>BESTOW</a:t>
            </a:r>
          </a:p>
          <a:p>
            <a:r>
              <a:rPr lang="en-IE" sz="4400" b="1" dirty="0" smtClean="0"/>
              <a:t>EVOKE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6110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deceive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lady </a:t>
            </a:r>
            <a:r>
              <a:rPr lang="en-IE" sz="5400" b="1" dirty="0">
                <a:solidFill>
                  <a:schemeClr val="accent1"/>
                </a:solidFill>
              </a:rPr>
              <a:t>deceived</a:t>
            </a:r>
            <a:r>
              <a:rPr lang="en-IE" sz="5400" dirty="0" smtClean="0"/>
              <a:t> her daughter by leading her to believe that she was dead.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make a person believe something that is false; to mislead purposely.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7A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2359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UNIQUE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6000" dirty="0" smtClean="0"/>
              <a:t>Her talent as a concert pianist was </a:t>
            </a:r>
            <a:r>
              <a:rPr lang="en-IE" sz="6000" b="1" dirty="0">
                <a:solidFill>
                  <a:schemeClr val="accent1"/>
                </a:solidFill>
              </a:rPr>
              <a:t>unique</a:t>
            </a:r>
            <a:r>
              <a:rPr lang="en-IE" sz="6000" dirty="0" smtClean="0"/>
              <a:t> for such a young child.</a:t>
            </a:r>
            <a:endParaRPr lang="en-IE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Of which there is only one, having no like.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0312" y="36946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1002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disloyal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48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disloyal</a:t>
            </a:r>
            <a:r>
              <a:rPr lang="en-IE" sz="4800" dirty="0" smtClean="0"/>
              <a:t> colleague betrayed her firm by releasing secrets to another firm.</a:t>
            </a:r>
            <a:endParaRPr lang="en-IE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Not loyal; unfaithful; untrue to one’s allegiance.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7B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6262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thwart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businessman was </a:t>
            </a:r>
            <a:r>
              <a:rPr lang="en-IE" sz="5400" b="1" dirty="0">
                <a:solidFill>
                  <a:schemeClr val="accent1"/>
                </a:solidFill>
              </a:rPr>
              <a:t>thwarted</a:t>
            </a:r>
            <a:r>
              <a:rPr lang="en-IE" sz="5400" dirty="0" smtClean="0"/>
              <a:t> in his attempt to take over the company.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frustrate or foil a person, plan or purpose; to oppose successfully.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7C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183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bestow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Council </a:t>
            </a:r>
            <a:r>
              <a:rPr lang="en-IE" sz="5400" b="1" dirty="0">
                <a:solidFill>
                  <a:schemeClr val="accent1"/>
                </a:solidFill>
              </a:rPr>
              <a:t>bestowed</a:t>
            </a:r>
            <a:r>
              <a:rPr lang="en-IE" sz="5400" dirty="0" smtClean="0"/>
              <a:t> the honour of “Freeman” on the Mayor.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give, present as a gift, confer a right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7D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4154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evoke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Holding the purse </a:t>
            </a:r>
            <a:r>
              <a:rPr lang="en-IE" sz="5400" b="1" dirty="0">
                <a:solidFill>
                  <a:schemeClr val="accent1"/>
                </a:solidFill>
              </a:rPr>
              <a:t>evoked</a:t>
            </a:r>
            <a:r>
              <a:rPr lang="en-IE" sz="5400" dirty="0" smtClean="0"/>
              <a:t> happy memories of her mother for the lady.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inspire or draw forth a memory, feeling or response.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7E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1841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/>
              <a:t>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JOSTLE</a:t>
            </a:r>
          </a:p>
          <a:p>
            <a:r>
              <a:rPr lang="en-IE" sz="4400" b="1" dirty="0" smtClean="0"/>
              <a:t>PAWPAW</a:t>
            </a:r>
          </a:p>
          <a:p>
            <a:r>
              <a:rPr lang="en-IE" sz="4400" b="1" dirty="0" smtClean="0"/>
              <a:t>GINGHAM</a:t>
            </a:r>
          </a:p>
          <a:p>
            <a:r>
              <a:rPr lang="en-IE" sz="4400" b="1" dirty="0" smtClean="0"/>
              <a:t>CONNIVING</a:t>
            </a:r>
          </a:p>
          <a:p>
            <a:r>
              <a:rPr lang="en-IE" sz="4400" b="1" dirty="0" smtClean="0"/>
              <a:t>ILLUSION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6333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jostle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photographers </a:t>
            </a:r>
            <a:r>
              <a:rPr lang="en-IE" sz="5400" b="1" dirty="0">
                <a:solidFill>
                  <a:schemeClr val="accent1"/>
                </a:solidFill>
              </a:rPr>
              <a:t>jostled</a:t>
            </a:r>
            <a:r>
              <a:rPr lang="en-IE" sz="5000" dirty="0" smtClean="0"/>
              <a:t> for space in order to get the perfect photo of the pop star.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>
                <a:solidFill>
                  <a:schemeClr val="bg1"/>
                </a:solidFill>
              </a:rPr>
              <a:t>T</a:t>
            </a:r>
            <a:r>
              <a:rPr lang="en-IE" sz="2800" b="1" dirty="0" smtClean="0">
                <a:solidFill>
                  <a:schemeClr val="bg1"/>
                </a:solidFill>
              </a:rPr>
              <a:t>o </a:t>
            </a:r>
            <a:r>
              <a:rPr lang="en-IE" sz="2800" b="1" dirty="0">
                <a:solidFill>
                  <a:schemeClr val="bg1"/>
                </a:solidFill>
              </a:rPr>
              <a:t>bump, push, shove, brush against, or elbow roughly or rudely.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8A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3128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pawpaw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farmer gathered a basket full of </a:t>
            </a:r>
            <a:r>
              <a:rPr lang="en-IE" sz="5400" b="1" dirty="0">
                <a:solidFill>
                  <a:schemeClr val="accent1"/>
                </a:solidFill>
              </a:rPr>
              <a:t>pawpaw</a:t>
            </a:r>
            <a:r>
              <a:rPr lang="en-IE" sz="5400" dirty="0" smtClean="0"/>
              <a:t> for the restaurant.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tree and also the edible fruit from this tree which is melon-shaped with orange flesh and small black seeds.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8B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665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gingham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tables in the restaurant were covered with red </a:t>
            </a:r>
            <a:r>
              <a:rPr lang="en-IE" sz="5400" b="1" dirty="0">
                <a:solidFill>
                  <a:schemeClr val="accent1"/>
                </a:solidFill>
              </a:rPr>
              <a:t>gingham</a:t>
            </a:r>
            <a:r>
              <a:rPr lang="en-IE" sz="5000" dirty="0" smtClean="0"/>
              <a:t> tablecloths.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plain woven cotton fabric, usually striped or checked.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8C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7145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conniving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rebellion was successful largely due to the </a:t>
            </a:r>
            <a:r>
              <a:rPr lang="en-IE" sz="5400" b="1" dirty="0">
                <a:solidFill>
                  <a:schemeClr val="accent1"/>
                </a:solidFill>
              </a:rPr>
              <a:t>conniving</a:t>
            </a:r>
            <a:r>
              <a:rPr lang="en-IE" sz="5000" dirty="0" smtClean="0"/>
              <a:t> army officers.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agree or co-operate secretly, especially to a wrongdoing; to conspire.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8D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9960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illusion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4700" dirty="0" smtClean="0"/>
              <a:t>The neighbours were deceived by the </a:t>
            </a:r>
            <a:r>
              <a:rPr lang="en-IE" sz="5400" b="1" dirty="0">
                <a:solidFill>
                  <a:schemeClr val="accent1"/>
                </a:solidFill>
              </a:rPr>
              <a:t>illusion</a:t>
            </a:r>
            <a:r>
              <a:rPr lang="en-IE" sz="4700" dirty="0" smtClean="0"/>
              <a:t> of wealth portrayed by the couple.</a:t>
            </a:r>
            <a:endParaRPr lang="en-IE" sz="47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Something that deceives by presenting a false or misleading impression of reality.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8E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7461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TRILOGY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  <a:ln>
            <a:noFill/>
          </a:ln>
        </p:spPr>
        <p:txBody>
          <a:bodyPr>
            <a:noAutofit/>
          </a:bodyPr>
          <a:lstStyle/>
          <a:p>
            <a:r>
              <a:rPr lang="en-IE" sz="5000" dirty="0" smtClean="0"/>
              <a:t>The readers waited patiently for the publication of the latest book in the </a:t>
            </a:r>
            <a:r>
              <a:rPr lang="en-IE" sz="6000" b="1" dirty="0">
                <a:solidFill>
                  <a:schemeClr val="accent1"/>
                </a:solidFill>
              </a:rPr>
              <a:t>trilogy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series or group of three plays, novels or films, usually related in theme or sequence.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9636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</a:t>
            </a:r>
            <a:r>
              <a:rPr lang="en-IE" sz="9600" dirty="0"/>
              <a:t>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REALIGN</a:t>
            </a:r>
          </a:p>
          <a:p>
            <a:r>
              <a:rPr lang="en-IE" sz="4400" b="1" dirty="0" smtClean="0"/>
              <a:t>LEGIBLE</a:t>
            </a:r>
          </a:p>
          <a:p>
            <a:r>
              <a:rPr lang="en-IE" sz="4400" b="1" dirty="0" smtClean="0"/>
              <a:t>JODHPURS</a:t>
            </a:r>
          </a:p>
          <a:p>
            <a:r>
              <a:rPr lang="en-IE" sz="4400" b="1" dirty="0" smtClean="0"/>
              <a:t>CAPSIZE</a:t>
            </a:r>
          </a:p>
          <a:p>
            <a:r>
              <a:rPr lang="en-IE" sz="4400" b="1" dirty="0" smtClean="0"/>
              <a:t>CYMBALS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2755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REALIGN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carpenter had to </a:t>
            </a:r>
            <a:r>
              <a:rPr lang="en-IE" sz="5400" b="1" dirty="0">
                <a:solidFill>
                  <a:schemeClr val="accent1"/>
                </a:solidFill>
              </a:rPr>
              <a:t>realign</a:t>
            </a:r>
            <a:r>
              <a:rPr lang="en-IE" sz="5000" dirty="0" smtClean="0"/>
              <a:t> the shelf before screwing it to the wall.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>
                <a:solidFill>
                  <a:schemeClr val="bg1"/>
                </a:solidFill>
              </a:rPr>
              <a:t>T</a:t>
            </a:r>
            <a:r>
              <a:rPr lang="en-IE" sz="2800" b="1" dirty="0" smtClean="0">
                <a:solidFill>
                  <a:schemeClr val="bg1"/>
                </a:solidFill>
              </a:rPr>
              <a:t>o put back into line or into its former position.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9</a:t>
            </a:r>
            <a:r>
              <a:rPr lang="en-IE" sz="2000" dirty="0" smtClean="0">
                <a:latin typeface="+mj-lt"/>
              </a:rPr>
              <a:t>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0569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LEGIBLE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000" dirty="0"/>
              <a:t>p</a:t>
            </a:r>
            <a:r>
              <a:rPr lang="en-IE" sz="5000" dirty="0" smtClean="0"/>
              <a:t>upil’s handwriting in her copy was neat, tidy and </a:t>
            </a:r>
            <a:r>
              <a:rPr lang="en-IE" sz="5400" b="1" dirty="0">
                <a:solidFill>
                  <a:schemeClr val="accent1"/>
                </a:solidFill>
              </a:rPr>
              <a:t>legible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Capable of being read easily.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9</a:t>
            </a:r>
            <a:r>
              <a:rPr lang="en-IE" sz="2000" dirty="0">
                <a:latin typeface="+mj-lt"/>
              </a:rPr>
              <a:t>B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5979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JODHPURS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rider wore cream </a:t>
            </a:r>
            <a:r>
              <a:rPr lang="en-IE" sz="5400" b="1" dirty="0">
                <a:solidFill>
                  <a:schemeClr val="accent1"/>
                </a:solidFill>
              </a:rPr>
              <a:t>jodhpurs</a:t>
            </a:r>
            <a:r>
              <a:rPr lang="en-IE" sz="5000" dirty="0" smtClean="0"/>
              <a:t> for the show jumping competition.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Long breeches for horse riding which are tight fitting from the knee to the ankle.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9C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8334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CAPSIZE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boat </a:t>
            </a:r>
            <a:r>
              <a:rPr lang="en-IE" sz="5400" b="1" dirty="0">
                <a:solidFill>
                  <a:schemeClr val="accent1"/>
                </a:solidFill>
              </a:rPr>
              <a:t>capsized</a:t>
            </a:r>
            <a:r>
              <a:rPr lang="en-IE" sz="5000" dirty="0" smtClean="0"/>
              <a:t> leaving all the passengers in the cold water.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>
                <a:solidFill>
                  <a:schemeClr val="bg1"/>
                </a:solidFill>
              </a:rPr>
              <a:t>T</a:t>
            </a:r>
            <a:r>
              <a:rPr lang="en-IE" sz="2800" b="1" dirty="0" smtClean="0">
                <a:solidFill>
                  <a:schemeClr val="bg1"/>
                </a:solidFill>
              </a:rPr>
              <a:t>o overturn, especially when related to a boat.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9D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4817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CYMBALS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piece of orchestral music finished with a clash of </a:t>
            </a:r>
            <a:r>
              <a:rPr lang="en-IE" sz="5400" b="1" dirty="0">
                <a:solidFill>
                  <a:schemeClr val="accent1"/>
                </a:solidFill>
              </a:rPr>
              <a:t>cymbals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628800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musical instrument consisting of concave brass or bronze plates which are struck together or struck with a stick.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9E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8231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10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HYSTERIA</a:t>
            </a:r>
          </a:p>
          <a:p>
            <a:r>
              <a:rPr lang="en-IE" sz="4400" b="1" dirty="0" smtClean="0"/>
              <a:t>PERSPIRE</a:t>
            </a:r>
          </a:p>
          <a:p>
            <a:r>
              <a:rPr lang="en-IE" sz="4400" b="1" dirty="0" smtClean="0"/>
              <a:t>FELINE</a:t>
            </a:r>
          </a:p>
          <a:p>
            <a:r>
              <a:rPr lang="en-IE" sz="4400" b="1" dirty="0" smtClean="0"/>
              <a:t>ASSIGN</a:t>
            </a:r>
          </a:p>
          <a:p>
            <a:r>
              <a:rPr lang="en-IE" sz="4400" b="1" dirty="0" smtClean="0"/>
              <a:t>BEVERAGE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6083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HYSTERIA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appearance of the pop star caused </a:t>
            </a:r>
            <a:r>
              <a:rPr lang="en-IE" sz="5400" b="1" dirty="0">
                <a:solidFill>
                  <a:schemeClr val="accent1"/>
                </a:solidFill>
              </a:rPr>
              <a:t>hysteria</a:t>
            </a:r>
            <a:r>
              <a:rPr lang="en-IE" sz="5000" dirty="0" smtClean="0"/>
              <a:t> amongst the fans outside.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wild, uncontrollable outburst of emotion, excitement or fear.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10A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723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PERSPIRE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woman could feel herself </a:t>
            </a:r>
            <a:r>
              <a:rPr lang="en-IE" sz="5400" b="1" dirty="0">
                <a:solidFill>
                  <a:schemeClr val="accent1"/>
                </a:solidFill>
              </a:rPr>
              <a:t>perspire</a:t>
            </a:r>
            <a:r>
              <a:rPr lang="en-IE" sz="5000" dirty="0" smtClean="0"/>
              <a:t> as she entered the darkened room.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>
                <a:solidFill>
                  <a:schemeClr val="bg1"/>
                </a:solidFill>
              </a:rPr>
              <a:t>T</a:t>
            </a:r>
            <a:r>
              <a:rPr lang="en-IE" sz="2800" b="1" dirty="0" smtClean="0">
                <a:solidFill>
                  <a:schemeClr val="bg1"/>
                </a:solidFill>
              </a:rPr>
              <a:t>o sweat through the skin especially when very warm as a result of heat, exercise or anxiety.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10B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544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FELINE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white-coated </a:t>
            </a:r>
            <a:r>
              <a:rPr lang="en-IE" sz="5400" b="1" dirty="0">
                <a:solidFill>
                  <a:schemeClr val="accent1"/>
                </a:solidFill>
              </a:rPr>
              <a:t>feline</a:t>
            </a:r>
            <a:r>
              <a:rPr lang="en-IE" sz="5000" dirty="0" smtClean="0"/>
              <a:t> gracefully ascended the perimeter wall.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7042" y="1700807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Belonging or relating to the cat family; catlike.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10C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188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ANOINT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6000" dirty="0" smtClean="0"/>
              <a:t>The priest </a:t>
            </a:r>
            <a:r>
              <a:rPr lang="en-IE" sz="6000" b="1" dirty="0">
                <a:solidFill>
                  <a:schemeClr val="accent1"/>
                </a:solidFill>
              </a:rPr>
              <a:t>anointed</a:t>
            </a:r>
            <a:r>
              <a:rPr lang="en-IE" sz="6000" dirty="0" smtClean="0"/>
              <a:t> the baby at her christening ceremony.</a:t>
            </a:r>
            <a:endParaRPr lang="en-IE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Apply oil or ointment, usually as part of a religious ceremony 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5050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ASSIGN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manager had to </a:t>
            </a:r>
            <a:r>
              <a:rPr lang="en-IE" sz="5400" b="1" dirty="0">
                <a:solidFill>
                  <a:schemeClr val="accent1"/>
                </a:solidFill>
              </a:rPr>
              <a:t>assign</a:t>
            </a:r>
            <a:r>
              <a:rPr lang="en-IE" sz="5000" dirty="0" smtClean="0"/>
              <a:t> the difficult task to her most experienced assistant.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>
                <a:solidFill>
                  <a:schemeClr val="bg1"/>
                </a:solidFill>
              </a:rPr>
              <a:t>T</a:t>
            </a:r>
            <a:r>
              <a:rPr lang="en-IE" sz="2800" b="1" dirty="0" smtClean="0">
                <a:solidFill>
                  <a:schemeClr val="bg1"/>
                </a:solidFill>
              </a:rPr>
              <a:t>o give out, allocate or announce a task; to appoint to a post/job.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10D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692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BEVERAGE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Hot </a:t>
            </a:r>
            <a:r>
              <a:rPr lang="en-IE" sz="5400" b="1" dirty="0">
                <a:solidFill>
                  <a:schemeClr val="accent1"/>
                </a:solidFill>
              </a:rPr>
              <a:t>beverages</a:t>
            </a:r>
            <a:r>
              <a:rPr lang="en-IE" sz="5000" dirty="0" smtClean="0"/>
              <a:t> were available in the clubhouse after the match.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drinkable liquid </a:t>
            </a:r>
            <a:r>
              <a:rPr lang="en-IE" sz="2800" b="1" dirty="0" err="1" smtClean="0">
                <a:solidFill>
                  <a:schemeClr val="bg1"/>
                </a:solidFill>
              </a:rPr>
              <a:t>eg</a:t>
            </a:r>
            <a:r>
              <a:rPr lang="en-IE" sz="2800" b="1" dirty="0" smtClean="0">
                <a:solidFill>
                  <a:schemeClr val="bg1"/>
                </a:solidFill>
              </a:rPr>
              <a:t>. tea, coffee, milk, beer etc.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10E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1717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11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GERANIUM</a:t>
            </a:r>
          </a:p>
          <a:p>
            <a:r>
              <a:rPr lang="en-IE" sz="4400" b="1" dirty="0" smtClean="0"/>
              <a:t>REGISTRAR</a:t>
            </a:r>
          </a:p>
          <a:p>
            <a:r>
              <a:rPr lang="en-IE" sz="4400" b="1" dirty="0" smtClean="0"/>
              <a:t>FATIGUE</a:t>
            </a:r>
          </a:p>
          <a:p>
            <a:r>
              <a:rPr lang="en-IE" sz="4400" b="1" dirty="0" smtClean="0"/>
              <a:t>PERCEIVE</a:t>
            </a:r>
          </a:p>
          <a:p>
            <a:r>
              <a:rPr lang="en-IE" sz="4400" b="1" dirty="0" smtClean="0"/>
              <a:t>DAWDLE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400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GERANIUM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gardener planted the </a:t>
            </a:r>
            <a:r>
              <a:rPr lang="en-IE" sz="5400" b="1" dirty="0">
                <a:solidFill>
                  <a:schemeClr val="accent1"/>
                </a:solidFill>
              </a:rPr>
              <a:t>geraniums</a:t>
            </a:r>
            <a:r>
              <a:rPr lang="en-IE" sz="5000" dirty="0" smtClean="0"/>
              <a:t> in the flower bed at the front of the house.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flowering plant.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11A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187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REGISTRAR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candidate asked the </a:t>
            </a:r>
            <a:r>
              <a:rPr lang="en-IE" sz="5400" b="1" dirty="0">
                <a:solidFill>
                  <a:schemeClr val="accent1"/>
                </a:solidFill>
              </a:rPr>
              <a:t>registrar</a:t>
            </a:r>
            <a:r>
              <a:rPr lang="en-IE" sz="5000" dirty="0" smtClean="0"/>
              <a:t> if her name was on the official records.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An official who is responsible for keeping a register or official records.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11B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7953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FATIGUE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athlete was suffering from </a:t>
            </a:r>
            <a:r>
              <a:rPr lang="en-IE" sz="5400" b="1" dirty="0">
                <a:solidFill>
                  <a:schemeClr val="accent1"/>
                </a:solidFill>
              </a:rPr>
              <a:t>fatigue</a:t>
            </a:r>
            <a:r>
              <a:rPr lang="en-IE" sz="5000" dirty="0" smtClean="0"/>
              <a:t> and could not complete the race.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feeling of extreme tiredness, especially after exercise or exertion.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11C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7155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PERCEIVE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“I </a:t>
            </a:r>
            <a:r>
              <a:rPr lang="en-IE" sz="5400" b="1" dirty="0">
                <a:solidFill>
                  <a:schemeClr val="accent1"/>
                </a:solidFill>
              </a:rPr>
              <a:t>perceive</a:t>
            </a:r>
            <a:r>
              <a:rPr lang="en-IE" sz="5000" dirty="0" smtClean="0"/>
              <a:t> a hint of sarcasm in your response”, replied the interviewer.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recognise, become aware of or understand, especially through sight or observation.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11D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5034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DAWDLE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“Don’t </a:t>
            </a:r>
            <a:r>
              <a:rPr lang="en-IE" sz="5400" b="1" dirty="0">
                <a:solidFill>
                  <a:schemeClr val="accent1"/>
                </a:solidFill>
              </a:rPr>
              <a:t>dawdle</a:t>
            </a:r>
            <a:r>
              <a:rPr lang="en-IE" sz="5000" dirty="0" smtClean="0"/>
              <a:t>”, announced the principal when she saw the boys on the corridor.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waste time or delay.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11E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9656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12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CANINE</a:t>
            </a:r>
          </a:p>
          <a:p>
            <a:r>
              <a:rPr lang="en-IE" sz="4400" b="1" dirty="0" smtClean="0"/>
              <a:t>TYPHOON</a:t>
            </a:r>
          </a:p>
          <a:p>
            <a:r>
              <a:rPr lang="en-IE" sz="4400" b="1" dirty="0" smtClean="0"/>
              <a:t>GUILLOTINE</a:t>
            </a:r>
          </a:p>
          <a:p>
            <a:r>
              <a:rPr lang="en-IE" sz="4400" b="1" dirty="0" smtClean="0"/>
              <a:t>FEIGNED</a:t>
            </a:r>
          </a:p>
          <a:p>
            <a:r>
              <a:rPr lang="en-IE" sz="4400" b="1" dirty="0" smtClean="0"/>
              <a:t>ODYSSEY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2183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CANINE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old man walked with his </a:t>
            </a:r>
            <a:r>
              <a:rPr lang="en-IE" sz="5400" b="1" dirty="0">
                <a:solidFill>
                  <a:schemeClr val="accent1"/>
                </a:solidFill>
              </a:rPr>
              <a:t>canine</a:t>
            </a:r>
            <a:r>
              <a:rPr lang="en-IE" sz="5000" dirty="0" smtClean="0"/>
              <a:t> companion up the country lane.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Anything relating to a dog or a member of the dog family.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12A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3423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IMMIGRANT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4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immigrants</a:t>
            </a:r>
            <a:r>
              <a:rPr lang="en-IE" sz="5400" dirty="0" smtClean="0"/>
              <a:t> arrived from their war-torn land to start a new life.</a:t>
            </a:r>
            <a:endParaRPr lang="en-IE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person who comes as a permanent resident to a country other than their native land.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318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TYPHOON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typhoon</a:t>
            </a:r>
            <a:r>
              <a:rPr lang="en-IE" sz="5000" dirty="0" smtClean="0"/>
              <a:t> hit the Pacific island leaving a trail of destruction in its wake.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tropical cyclone or hurricane characterised by violent winds.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12B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3299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GUILLOTINE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king faced death at the </a:t>
            </a:r>
            <a:r>
              <a:rPr lang="en-IE" sz="5400" b="1" dirty="0">
                <a:solidFill>
                  <a:schemeClr val="accent1"/>
                </a:solidFill>
              </a:rPr>
              <a:t>guillotine</a:t>
            </a:r>
            <a:r>
              <a:rPr lang="en-IE" sz="5000" dirty="0" smtClean="0"/>
              <a:t> in the final days of the revolution.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device for beheading a person, widely used during the French Revolution.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12C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193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FEIGNED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player </a:t>
            </a:r>
            <a:r>
              <a:rPr lang="en-IE" sz="5400" b="1" dirty="0">
                <a:solidFill>
                  <a:schemeClr val="accent1"/>
                </a:solidFill>
              </a:rPr>
              <a:t>feigned</a:t>
            </a:r>
            <a:r>
              <a:rPr lang="en-IE" sz="5000" dirty="0" smtClean="0"/>
              <a:t> injury in order to cheat the referee into giving a free kick.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Pretended to do something.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12D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67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ODYSSEY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4800" dirty="0" smtClean="0"/>
              <a:t>The group of friends continued their </a:t>
            </a:r>
            <a:r>
              <a:rPr lang="en-IE" sz="5400" b="1" dirty="0">
                <a:solidFill>
                  <a:schemeClr val="accent1"/>
                </a:solidFill>
              </a:rPr>
              <a:t>odyssey</a:t>
            </a:r>
            <a:r>
              <a:rPr lang="en-IE" sz="4800" dirty="0" smtClean="0"/>
              <a:t>, travelling through the jungle.</a:t>
            </a:r>
            <a:endParaRPr lang="en-IE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series of wanderings or a long adventurous journey.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12E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6111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13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COBBLER</a:t>
            </a:r>
          </a:p>
          <a:p>
            <a:r>
              <a:rPr lang="en-IE" sz="4400" b="1" dirty="0" smtClean="0"/>
              <a:t>BOTCH</a:t>
            </a:r>
          </a:p>
          <a:p>
            <a:r>
              <a:rPr lang="en-IE" sz="4400" b="1" dirty="0" smtClean="0"/>
              <a:t>PLAQUE</a:t>
            </a:r>
          </a:p>
          <a:p>
            <a:r>
              <a:rPr lang="en-IE" sz="4400" b="1" dirty="0" smtClean="0"/>
              <a:t>CHAUFFEUR</a:t>
            </a:r>
          </a:p>
          <a:p>
            <a:r>
              <a:rPr lang="en-IE" sz="4400" b="1" dirty="0" smtClean="0"/>
              <a:t>PLATOON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8504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COBBLER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cobbler</a:t>
            </a:r>
            <a:r>
              <a:rPr lang="en-IE" sz="5000" dirty="0" smtClean="0"/>
              <a:t> replaced the soles on the man’s worn-out work shoes.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person who mends shoes.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13A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0669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BOTCH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builder </a:t>
            </a:r>
            <a:r>
              <a:rPr lang="en-IE" sz="5400" b="1" dirty="0">
                <a:solidFill>
                  <a:schemeClr val="accent1"/>
                </a:solidFill>
              </a:rPr>
              <a:t>botched</a:t>
            </a:r>
            <a:r>
              <a:rPr lang="en-IE" sz="5000" dirty="0" smtClean="0"/>
              <a:t> the repair job on the roof of the extension.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spoil or ruin by poor work; to do something badly; to patch or repair badly.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13B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1368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PLAQUE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A </a:t>
            </a:r>
            <a:r>
              <a:rPr lang="en-IE" sz="5400" b="1" dirty="0">
                <a:solidFill>
                  <a:schemeClr val="accent1"/>
                </a:solidFill>
              </a:rPr>
              <a:t>plaque</a:t>
            </a:r>
            <a:r>
              <a:rPr lang="en-IE" sz="5000" dirty="0" smtClean="0"/>
              <a:t> was unveiled at the spot where the prince was assassinated.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An ornamental tablet of metal, porcelain etc. affixed to a wall outside a building in commemoration.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13C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0088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CHAUFFEUR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chauffeur</a:t>
            </a:r>
            <a:r>
              <a:rPr lang="en-IE" sz="5000" dirty="0" smtClean="0"/>
              <a:t> dropped the lady’s son to school before bringing her to the airport.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person employed to drive a private motor car for the owner.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13D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427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PLATOON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platoon</a:t>
            </a:r>
            <a:r>
              <a:rPr lang="en-IE" sz="5000" dirty="0" smtClean="0"/>
              <a:t> surrounded the castle awaiting orders to commence the attack.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military unit, usually commanded by a lieutenant, consisting of two or more squads or sections of 25-50 soldiers.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13E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6086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2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RESISTANT</a:t>
            </a:r>
          </a:p>
          <a:p>
            <a:r>
              <a:rPr lang="en-IE" sz="4400" b="1" dirty="0" smtClean="0"/>
              <a:t>SPECIES</a:t>
            </a:r>
          </a:p>
          <a:p>
            <a:r>
              <a:rPr lang="en-IE" sz="4400" b="1" dirty="0" smtClean="0"/>
              <a:t>SLOUCH</a:t>
            </a:r>
          </a:p>
          <a:p>
            <a:r>
              <a:rPr lang="en-IE" sz="4400" b="1" dirty="0" smtClean="0"/>
              <a:t>PRANCE</a:t>
            </a:r>
          </a:p>
          <a:p>
            <a:r>
              <a:rPr lang="en-IE" sz="4400" b="1" dirty="0" smtClean="0"/>
              <a:t>CRITICISM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3021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14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DABBLE</a:t>
            </a:r>
          </a:p>
          <a:p>
            <a:r>
              <a:rPr lang="en-IE" sz="4400" b="1" dirty="0" smtClean="0"/>
              <a:t>AVIATOR</a:t>
            </a:r>
          </a:p>
          <a:p>
            <a:r>
              <a:rPr lang="en-IE" sz="4400" b="1" dirty="0" smtClean="0"/>
              <a:t>BOUGH</a:t>
            </a:r>
          </a:p>
          <a:p>
            <a:r>
              <a:rPr lang="en-IE" sz="4400" b="1" dirty="0" smtClean="0"/>
              <a:t>CROCHET</a:t>
            </a:r>
          </a:p>
          <a:p>
            <a:r>
              <a:rPr lang="en-IE" sz="4400" b="1" dirty="0" smtClean="0"/>
              <a:t>HIRSUTE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188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DABBLE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man </a:t>
            </a:r>
            <a:r>
              <a:rPr lang="en-IE" sz="5400" b="1" dirty="0">
                <a:solidFill>
                  <a:schemeClr val="accent1"/>
                </a:solidFill>
              </a:rPr>
              <a:t>dabbled</a:t>
            </a:r>
            <a:r>
              <a:rPr lang="en-IE" sz="5000" dirty="0" smtClean="0"/>
              <a:t> in furniture restoration in the evenings in his spare time.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take a casual or superficial interest in a subject or activity.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14A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909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AVIATOR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plane lost altitude leaving the </a:t>
            </a:r>
            <a:r>
              <a:rPr lang="en-IE" sz="5400" b="1" dirty="0">
                <a:solidFill>
                  <a:schemeClr val="accent1"/>
                </a:solidFill>
              </a:rPr>
              <a:t>aviator</a:t>
            </a:r>
            <a:r>
              <a:rPr lang="en-IE" sz="5000" dirty="0" smtClean="0"/>
              <a:t> with no option but to eject.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Referring to the pilot of an airplane.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14B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1579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BOUGH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nest sat precariously on the edge of the highest </a:t>
            </a:r>
            <a:r>
              <a:rPr lang="en-IE" sz="5400" b="1" dirty="0">
                <a:solidFill>
                  <a:schemeClr val="accent1"/>
                </a:solidFill>
              </a:rPr>
              <a:t>bough</a:t>
            </a:r>
            <a:r>
              <a:rPr lang="en-IE" sz="5000" dirty="0" smtClean="0"/>
              <a:t> of the tree.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branch of a tree, especially one of the larger or main branches.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14C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229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CROCHET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lady had to </a:t>
            </a:r>
            <a:r>
              <a:rPr lang="en-IE" sz="5400" b="1" dirty="0">
                <a:solidFill>
                  <a:schemeClr val="accent1"/>
                </a:solidFill>
              </a:rPr>
              <a:t>crochet</a:t>
            </a:r>
            <a:r>
              <a:rPr lang="en-IE" sz="5000" dirty="0" smtClean="0"/>
              <a:t> a new shawl for the baby’s christening.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handicraft in which yarn is made up into a patterned fabric by means of a hooked needle.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14D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5242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HIRSUTE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4700" dirty="0" smtClean="0"/>
              <a:t>The new prince, </a:t>
            </a:r>
            <a:r>
              <a:rPr lang="en-IE" sz="5400" b="1" dirty="0">
                <a:solidFill>
                  <a:schemeClr val="accent1"/>
                </a:solidFill>
              </a:rPr>
              <a:t>hirsute</a:t>
            </a:r>
            <a:r>
              <a:rPr lang="en-IE" sz="4700" dirty="0" smtClean="0"/>
              <a:t> and handsome, entered the ballroom to fulsome applause.</a:t>
            </a:r>
            <a:endParaRPr lang="en-IE" sz="47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Hairy or shaggy; relating to or characteristic of hair.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14E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7413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15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PHILATELIST</a:t>
            </a:r>
          </a:p>
          <a:p>
            <a:r>
              <a:rPr lang="en-IE" sz="4400" b="1" dirty="0" smtClean="0"/>
              <a:t>BAIZE</a:t>
            </a:r>
          </a:p>
          <a:p>
            <a:r>
              <a:rPr lang="en-IE" sz="4400" b="1" dirty="0" smtClean="0"/>
              <a:t>GRADUAL</a:t>
            </a:r>
          </a:p>
          <a:p>
            <a:r>
              <a:rPr lang="en-IE" sz="4400" b="1" dirty="0" smtClean="0"/>
              <a:t>PATRIARCH</a:t>
            </a:r>
          </a:p>
          <a:p>
            <a:r>
              <a:rPr lang="en-IE" sz="4400" b="1" dirty="0" smtClean="0"/>
              <a:t>ENTOMBED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421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PHILATELIST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aging </a:t>
            </a:r>
            <a:r>
              <a:rPr lang="en-IE" sz="5400" b="1" dirty="0">
                <a:solidFill>
                  <a:schemeClr val="accent1"/>
                </a:solidFill>
              </a:rPr>
              <a:t>philatelist</a:t>
            </a:r>
            <a:r>
              <a:rPr lang="en-IE" sz="5000" dirty="0" smtClean="0"/>
              <a:t> was euphoric when he found a rare first edition stamp.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Someone who collects postage stamps as a hobby or as an investment..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15A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4525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BAIZE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ball rolled along the edge of the </a:t>
            </a:r>
            <a:r>
              <a:rPr lang="en-IE" sz="5400" b="1" dirty="0">
                <a:solidFill>
                  <a:schemeClr val="accent1"/>
                </a:solidFill>
              </a:rPr>
              <a:t>baize</a:t>
            </a:r>
            <a:r>
              <a:rPr lang="en-IE" sz="5000" dirty="0" smtClean="0"/>
              <a:t> and into the corner pocket.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soft green fabric, almost like felt, usually used as a covering for snooker or pool tables.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15B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8365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GRADUAL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boy’s </a:t>
            </a:r>
            <a:r>
              <a:rPr lang="en-IE" sz="5400" b="1" dirty="0">
                <a:solidFill>
                  <a:schemeClr val="accent1"/>
                </a:solidFill>
              </a:rPr>
              <a:t>gradual</a:t>
            </a:r>
            <a:r>
              <a:rPr lang="en-IE" sz="5000" dirty="0" smtClean="0"/>
              <a:t> progress in learning the new skill was a delight to see.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Taking place, moving or changing very slowly, little by little.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15C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4393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RESISTANT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6000" dirty="0" smtClean="0"/>
              <a:t>The disease was </a:t>
            </a:r>
            <a:r>
              <a:rPr lang="en-IE" sz="6000" b="1" dirty="0">
                <a:solidFill>
                  <a:schemeClr val="accent1"/>
                </a:solidFill>
              </a:rPr>
              <a:t>resistant</a:t>
            </a:r>
            <a:r>
              <a:rPr lang="en-IE" sz="6000" dirty="0" smtClean="0"/>
              <a:t> to all forms of antibiotics.</a:t>
            </a:r>
            <a:endParaRPr lang="en-IE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Withstands the action of effect of something or someone.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 smtClean="0">
                <a:latin typeface="+mj-lt"/>
              </a:rPr>
              <a:t>Week 2A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909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PATRIARCH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4800" dirty="0" smtClean="0"/>
              <a:t>It was left to the </a:t>
            </a:r>
            <a:r>
              <a:rPr lang="en-IE" sz="5400" b="1" dirty="0">
                <a:solidFill>
                  <a:schemeClr val="accent1"/>
                </a:solidFill>
              </a:rPr>
              <a:t>patriarch</a:t>
            </a:r>
            <a:r>
              <a:rPr lang="en-IE" sz="4800" dirty="0" smtClean="0"/>
              <a:t> of the tribe to decide on whether or not to sell the land.</a:t>
            </a:r>
            <a:endParaRPr lang="en-IE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The male head or leader of a family or tribe.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15D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0070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ENTOMBED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chief’s body was </a:t>
            </a:r>
            <a:r>
              <a:rPr lang="en-IE" sz="5400" b="1" dirty="0">
                <a:solidFill>
                  <a:schemeClr val="accent1"/>
                </a:solidFill>
              </a:rPr>
              <a:t>entombed</a:t>
            </a:r>
            <a:r>
              <a:rPr lang="en-IE" sz="5000" dirty="0" smtClean="0"/>
              <a:t> in a graveyard on the side of the hill.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To place or bury in a tomb.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15E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7233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16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BAILIFF</a:t>
            </a:r>
          </a:p>
          <a:p>
            <a:r>
              <a:rPr lang="en-IE" sz="4400" b="1" dirty="0" smtClean="0"/>
              <a:t>PARCHMENT</a:t>
            </a:r>
          </a:p>
          <a:p>
            <a:r>
              <a:rPr lang="en-IE" sz="4400" b="1" dirty="0" smtClean="0"/>
              <a:t>PINING</a:t>
            </a:r>
          </a:p>
          <a:p>
            <a:r>
              <a:rPr lang="en-IE" sz="4400" b="1" dirty="0" smtClean="0"/>
              <a:t>CARTOGRAPHER</a:t>
            </a:r>
          </a:p>
          <a:p>
            <a:r>
              <a:rPr lang="en-IE" sz="4400" b="1" dirty="0" smtClean="0"/>
              <a:t>DENTURES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097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BAILIFF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</a:t>
            </a:r>
            <a:r>
              <a:rPr lang="en-IE" sz="5400" b="1" dirty="0">
                <a:solidFill>
                  <a:schemeClr val="accent1"/>
                </a:solidFill>
              </a:rPr>
              <a:t>bailiff</a:t>
            </a:r>
            <a:r>
              <a:rPr lang="en-IE" sz="5000" dirty="0" smtClean="0"/>
              <a:t> announced that the court session was about to commence.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court official, like a sheriff’s deputy, who keeps order, looks after prisoners etc.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16A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986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PARCHMENT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new law was presented to parliament printed on a special </a:t>
            </a:r>
            <a:r>
              <a:rPr lang="en-IE" sz="5400" b="1" dirty="0">
                <a:solidFill>
                  <a:schemeClr val="accent1"/>
                </a:solidFill>
              </a:rPr>
              <a:t>parchment</a:t>
            </a:r>
            <a:r>
              <a:rPr lang="en-IE" sz="5000" dirty="0" smtClean="0"/>
              <a:t>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manuscript or document written on material made from sheep or goat skin.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16B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9269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PINING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young man was </a:t>
            </a:r>
            <a:r>
              <a:rPr lang="en-IE" sz="5400" b="1" dirty="0">
                <a:solidFill>
                  <a:schemeClr val="accent1"/>
                </a:solidFill>
              </a:rPr>
              <a:t>pining</a:t>
            </a:r>
            <a:r>
              <a:rPr lang="en-IE" sz="5000" dirty="0" smtClean="0"/>
              <a:t> for his wife who had been missing for a week.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Longing eagerly or yearning for something or someone.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16C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3642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7200" dirty="0" smtClean="0">
                <a:ln w="28575">
                  <a:solidFill>
                    <a:schemeClr val="bg1"/>
                  </a:solidFill>
                </a:ln>
              </a:rPr>
              <a:t>CARTOGRAPHER</a:t>
            </a:r>
            <a:endParaRPr lang="en-IE" sz="72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owner asked the </a:t>
            </a:r>
            <a:r>
              <a:rPr lang="en-IE" sz="5400" b="1" dirty="0">
                <a:solidFill>
                  <a:schemeClr val="accent1"/>
                </a:solidFill>
              </a:rPr>
              <a:t>cartographer</a:t>
            </a:r>
            <a:r>
              <a:rPr lang="en-IE" sz="5000" dirty="0" smtClean="0"/>
              <a:t> for the original map of the estate.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person who makes or draws maps.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16D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7660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DENTURES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Her granny removed her </a:t>
            </a:r>
            <a:r>
              <a:rPr lang="en-IE" sz="5400" b="1" dirty="0">
                <a:solidFill>
                  <a:schemeClr val="accent1"/>
                </a:solidFill>
              </a:rPr>
              <a:t>dentures</a:t>
            </a:r>
            <a:r>
              <a:rPr lang="en-IE" sz="5000" dirty="0" smtClean="0"/>
              <a:t> and placed them in a glass before bedtime.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removable artificial replacement for one or more teeth.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16E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3819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9600" dirty="0" smtClean="0"/>
              <a:t>WEEK 17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4400" b="1" dirty="0" smtClean="0"/>
              <a:t>PARODY</a:t>
            </a:r>
          </a:p>
          <a:p>
            <a:r>
              <a:rPr lang="en-IE" sz="4400" b="1" dirty="0" smtClean="0"/>
              <a:t>RAVINE</a:t>
            </a:r>
          </a:p>
          <a:p>
            <a:r>
              <a:rPr lang="en-IE" sz="4400" b="1" dirty="0" smtClean="0"/>
              <a:t>ETHOS</a:t>
            </a:r>
          </a:p>
          <a:p>
            <a:r>
              <a:rPr lang="en-IE" sz="4400" b="1" dirty="0" smtClean="0"/>
              <a:t>FEMUR</a:t>
            </a:r>
          </a:p>
          <a:p>
            <a:r>
              <a:rPr lang="en-IE" sz="4400" b="1" dirty="0" smtClean="0"/>
              <a:t>WIELD</a:t>
            </a:r>
            <a:endParaRPr lang="en-IE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0004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4624"/>
            <a:ext cx="7543800" cy="1676400"/>
          </a:xfrm>
        </p:spPr>
        <p:txBody>
          <a:bodyPr>
            <a:normAutofit/>
          </a:bodyPr>
          <a:lstStyle/>
          <a:p>
            <a:r>
              <a:rPr lang="en-IE" sz="9600" dirty="0" smtClean="0">
                <a:ln w="28575">
                  <a:solidFill>
                    <a:schemeClr val="bg1"/>
                  </a:solidFill>
                </a:ln>
              </a:rPr>
              <a:t>PARODY</a:t>
            </a:r>
            <a:endParaRPr lang="en-IE" sz="9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3140968"/>
            <a:ext cx="7554416" cy="2726432"/>
          </a:xfrm>
        </p:spPr>
        <p:txBody>
          <a:bodyPr>
            <a:noAutofit/>
          </a:bodyPr>
          <a:lstStyle/>
          <a:p>
            <a:r>
              <a:rPr lang="en-IE" sz="5000" dirty="0" smtClean="0"/>
              <a:t>The newspaper published a </a:t>
            </a:r>
            <a:r>
              <a:rPr lang="en-IE" sz="5400" b="1" dirty="0">
                <a:solidFill>
                  <a:schemeClr val="accent1"/>
                </a:solidFill>
              </a:rPr>
              <a:t>parody</a:t>
            </a:r>
            <a:r>
              <a:rPr lang="en-IE" sz="5000" dirty="0" smtClean="0"/>
              <a:t> of the politician’s speech the following day.</a:t>
            </a:r>
            <a:endParaRPr lang="en-IE" sz="5000" dirty="0"/>
          </a:p>
        </p:txBody>
      </p:sp>
      <p:sp>
        <p:nvSpPr>
          <p:cNvPr id="5" name="TextBox 4"/>
          <p:cNvSpPr txBox="1"/>
          <p:nvPr/>
        </p:nvSpPr>
        <p:spPr>
          <a:xfrm>
            <a:off x="2020821" y="6381328"/>
            <a:ext cx="5544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>
                <a:latin typeface="Segoe Print" panose="02000600000000000000" pitchFamily="2" charset="0"/>
              </a:rPr>
              <a:t>© </a:t>
            </a:r>
            <a:r>
              <a:rPr lang="en-IE" sz="1200" b="1" dirty="0" err="1" smtClean="0">
                <a:latin typeface="Segoe Print" panose="02000600000000000000" pitchFamily="2" charset="0"/>
              </a:rPr>
              <a:t>Seomra</a:t>
            </a:r>
            <a:r>
              <a:rPr lang="en-IE" sz="1200" b="1" dirty="0" smtClean="0">
                <a:latin typeface="Segoe Print" panose="02000600000000000000" pitchFamily="2" charset="0"/>
              </a:rPr>
              <a:t> </a:t>
            </a:r>
            <a:r>
              <a:rPr lang="en-IE" sz="1200" b="1" dirty="0" err="1" smtClean="0">
                <a:latin typeface="Segoe Print" panose="02000600000000000000" pitchFamily="2" charset="0"/>
              </a:rPr>
              <a:t>Ranga</a:t>
            </a:r>
            <a:r>
              <a:rPr lang="en-IE" sz="1200" b="1" dirty="0" smtClean="0">
                <a:latin typeface="Segoe Print" panose="02000600000000000000" pitchFamily="2" charset="0"/>
              </a:rPr>
              <a:t> 2022 www.seomraranga.com</a:t>
            </a:r>
            <a:endParaRPr lang="en-IE" sz="1200" b="1" dirty="0">
              <a:latin typeface="Segoe Print" panose="020006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600" y="170080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800" b="1" dirty="0" smtClean="0">
                <a:solidFill>
                  <a:schemeClr val="bg1"/>
                </a:solidFill>
              </a:rPr>
              <a:t>A humorous, exaggerated imitation of an author or a piece of writing.</a:t>
            </a:r>
            <a:endParaRPr lang="en-IE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6296" y="188640"/>
            <a:ext cx="864096" cy="707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latin typeface="+mj-lt"/>
              </a:rPr>
              <a:t>Week </a:t>
            </a:r>
            <a:r>
              <a:rPr lang="en-IE" sz="2000" dirty="0" smtClean="0">
                <a:latin typeface="+mj-lt"/>
              </a:rPr>
              <a:t>17A</a:t>
            </a:r>
            <a:endParaRPr lang="en-IE" sz="2000" dirty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14668"/>
            <a:ext cx="1619672" cy="41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67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2626</TotalTime>
  <Words>5933</Words>
  <Application>Microsoft Office PowerPoint</Application>
  <PresentationFormat>On-screen Show (4:3)</PresentationFormat>
  <Paragraphs>1039</Paragraphs>
  <Slides>194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194</vt:i4>
      </vt:variant>
    </vt:vector>
  </HeadingPairs>
  <TitlesOfParts>
    <vt:vector size="195" baseType="lpstr">
      <vt:lpstr>NewsPrint</vt:lpstr>
      <vt:lpstr>Word of the Day</vt:lpstr>
      <vt:lpstr>WEEK 1</vt:lpstr>
      <vt:lpstr>AUDITORY</vt:lpstr>
      <vt:lpstr>UNIQUE</vt:lpstr>
      <vt:lpstr>TRILOGY</vt:lpstr>
      <vt:lpstr>ANOINT</vt:lpstr>
      <vt:lpstr>IMMIGRANT</vt:lpstr>
      <vt:lpstr>WEEK 2</vt:lpstr>
      <vt:lpstr>RESISTANT</vt:lpstr>
      <vt:lpstr>SPECIES</vt:lpstr>
      <vt:lpstr>SLOUCH</vt:lpstr>
      <vt:lpstr>PRANCE</vt:lpstr>
      <vt:lpstr>CRITICISM</vt:lpstr>
      <vt:lpstr>WEEK 3</vt:lpstr>
      <vt:lpstr>SPECULATE</vt:lpstr>
      <vt:lpstr>CLUMP</vt:lpstr>
      <vt:lpstr>SCALPEL</vt:lpstr>
      <vt:lpstr>THROTTLE</vt:lpstr>
      <vt:lpstr>JOURNALIST</vt:lpstr>
      <vt:lpstr>WEEK 4</vt:lpstr>
      <vt:lpstr>CHATTERBOX</vt:lpstr>
      <vt:lpstr>HAVERSACK</vt:lpstr>
      <vt:lpstr>PARADOX</vt:lpstr>
      <vt:lpstr>WARRANT</vt:lpstr>
      <vt:lpstr>QUILL</vt:lpstr>
      <vt:lpstr>WEEK 5</vt:lpstr>
      <vt:lpstr>UNISON</vt:lpstr>
      <vt:lpstr>AUTOPSY</vt:lpstr>
      <vt:lpstr>BICENTENARY</vt:lpstr>
      <vt:lpstr>TRIPOD</vt:lpstr>
      <vt:lpstr>SERENE</vt:lpstr>
      <vt:lpstr>WEEK 6</vt:lpstr>
      <vt:lpstr>PLAYWRIGHT</vt:lpstr>
      <vt:lpstr>APPREHEND</vt:lpstr>
      <vt:lpstr>CHOWDER</vt:lpstr>
      <vt:lpstr>PARALYSE</vt:lpstr>
      <vt:lpstr>HARASS</vt:lpstr>
      <vt:lpstr>WEEK 7</vt:lpstr>
      <vt:lpstr>deceive</vt:lpstr>
      <vt:lpstr>disloyal</vt:lpstr>
      <vt:lpstr>thwart</vt:lpstr>
      <vt:lpstr>bestow</vt:lpstr>
      <vt:lpstr>evoke</vt:lpstr>
      <vt:lpstr>WEEK 8</vt:lpstr>
      <vt:lpstr>jostle</vt:lpstr>
      <vt:lpstr>pawpaw</vt:lpstr>
      <vt:lpstr>gingham</vt:lpstr>
      <vt:lpstr>conniving</vt:lpstr>
      <vt:lpstr>illusion</vt:lpstr>
      <vt:lpstr>WEEK 9</vt:lpstr>
      <vt:lpstr>REALIGN</vt:lpstr>
      <vt:lpstr>LEGIBLE</vt:lpstr>
      <vt:lpstr>JODHPURS</vt:lpstr>
      <vt:lpstr>CAPSIZE</vt:lpstr>
      <vt:lpstr>CYMBALS</vt:lpstr>
      <vt:lpstr>WEEK 10</vt:lpstr>
      <vt:lpstr>HYSTERIA</vt:lpstr>
      <vt:lpstr>PERSPIRE</vt:lpstr>
      <vt:lpstr>FELINE</vt:lpstr>
      <vt:lpstr>ASSIGN</vt:lpstr>
      <vt:lpstr>BEVERAGE</vt:lpstr>
      <vt:lpstr>WEEK 11</vt:lpstr>
      <vt:lpstr>GERANIUM</vt:lpstr>
      <vt:lpstr>REGISTRAR</vt:lpstr>
      <vt:lpstr>FATIGUE</vt:lpstr>
      <vt:lpstr>PERCEIVE</vt:lpstr>
      <vt:lpstr>DAWDLE</vt:lpstr>
      <vt:lpstr>WEEK 12</vt:lpstr>
      <vt:lpstr>CANINE</vt:lpstr>
      <vt:lpstr>TYPHOON</vt:lpstr>
      <vt:lpstr>GUILLOTINE</vt:lpstr>
      <vt:lpstr>FEIGNED</vt:lpstr>
      <vt:lpstr>ODYSSEY</vt:lpstr>
      <vt:lpstr>WEEK 13</vt:lpstr>
      <vt:lpstr>COBBLER</vt:lpstr>
      <vt:lpstr>BOTCH</vt:lpstr>
      <vt:lpstr>PLAQUE</vt:lpstr>
      <vt:lpstr>CHAUFFEUR</vt:lpstr>
      <vt:lpstr>PLATOON</vt:lpstr>
      <vt:lpstr>WEEK 14</vt:lpstr>
      <vt:lpstr>DABBLE</vt:lpstr>
      <vt:lpstr>AVIATOR</vt:lpstr>
      <vt:lpstr>BOUGH</vt:lpstr>
      <vt:lpstr>CROCHET</vt:lpstr>
      <vt:lpstr>HIRSUTE</vt:lpstr>
      <vt:lpstr>WEEK 15</vt:lpstr>
      <vt:lpstr>PHILATELIST</vt:lpstr>
      <vt:lpstr>BAIZE</vt:lpstr>
      <vt:lpstr>GRADUAL</vt:lpstr>
      <vt:lpstr>PATRIARCH</vt:lpstr>
      <vt:lpstr>ENTOMBED</vt:lpstr>
      <vt:lpstr>WEEK 16</vt:lpstr>
      <vt:lpstr>BAILIFF</vt:lpstr>
      <vt:lpstr>PARCHMENT</vt:lpstr>
      <vt:lpstr>PINING</vt:lpstr>
      <vt:lpstr>CARTOGRAPHER</vt:lpstr>
      <vt:lpstr>DENTURES</vt:lpstr>
      <vt:lpstr>WEEK 17</vt:lpstr>
      <vt:lpstr>PARODY</vt:lpstr>
      <vt:lpstr>RAVINE</vt:lpstr>
      <vt:lpstr>ETHOS</vt:lpstr>
      <vt:lpstr>FEMUR</vt:lpstr>
      <vt:lpstr>WIELD</vt:lpstr>
      <vt:lpstr>WEEK 18</vt:lpstr>
      <vt:lpstr>SEQUEL</vt:lpstr>
      <vt:lpstr>RETRIEVE</vt:lpstr>
      <vt:lpstr>MORPHINE</vt:lpstr>
      <vt:lpstr>BEFUDDLED</vt:lpstr>
      <vt:lpstr>MISSPENT</vt:lpstr>
      <vt:lpstr>WEEK 19</vt:lpstr>
      <vt:lpstr>TWADDLE</vt:lpstr>
      <vt:lpstr>EULOGY</vt:lpstr>
      <vt:lpstr>SEQUINS</vt:lpstr>
      <vt:lpstr>XYLOPHONE</vt:lpstr>
      <vt:lpstr>TROUGH</vt:lpstr>
      <vt:lpstr>WEEK 20</vt:lpstr>
      <vt:lpstr>BALMY</vt:lpstr>
      <vt:lpstr>PRODIGY</vt:lpstr>
      <vt:lpstr>SPIEL</vt:lpstr>
      <vt:lpstr>FATALITY</vt:lpstr>
      <vt:lpstr>CLAMOUR</vt:lpstr>
      <vt:lpstr>WEEK 21</vt:lpstr>
      <vt:lpstr>PHOTOGENIC</vt:lpstr>
      <vt:lpstr>MULTILINGUAL</vt:lpstr>
      <vt:lpstr>DELUGE</vt:lpstr>
      <vt:lpstr>SCRIPTURE</vt:lpstr>
      <vt:lpstr>VERANDA</vt:lpstr>
      <vt:lpstr>WEEK 22</vt:lpstr>
      <vt:lpstr>NUTRITIOUS</vt:lpstr>
      <vt:lpstr>CHATEAU</vt:lpstr>
      <vt:lpstr>SLEUTH</vt:lpstr>
      <vt:lpstr>WOMBAT</vt:lpstr>
      <vt:lpstr>MAGNITUDE</vt:lpstr>
      <vt:lpstr>WEEK 23</vt:lpstr>
      <vt:lpstr>UPHOLSTER</vt:lpstr>
      <vt:lpstr>TROUPE</vt:lpstr>
      <vt:lpstr>PLAID</vt:lpstr>
      <vt:lpstr>POSTURE</vt:lpstr>
      <vt:lpstr>FIGURINE</vt:lpstr>
      <vt:lpstr>WEEK 24</vt:lpstr>
      <vt:lpstr>CHIROPODIST</vt:lpstr>
      <vt:lpstr>CAYENNE</vt:lpstr>
      <vt:lpstr>ANNEXE</vt:lpstr>
      <vt:lpstr>SOLDER</vt:lpstr>
      <vt:lpstr>VENEER</vt:lpstr>
      <vt:lpstr>WEEK 25</vt:lpstr>
      <vt:lpstr>ABATTOIR</vt:lpstr>
      <vt:lpstr>MILLINER</vt:lpstr>
      <vt:lpstr>SATAY</vt:lpstr>
      <vt:lpstr>ELITE</vt:lpstr>
      <vt:lpstr>CHARRED</vt:lpstr>
      <vt:lpstr>WEEK 26</vt:lpstr>
      <vt:lpstr>SPATULA</vt:lpstr>
      <vt:lpstr>SWINDLE</vt:lpstr>
      <vt:lpstr>CHORIZO</vt:lpstr>
      <vt:lpstr>EQUINE</vt:lpstr>
      <vt:lpstr>AFFINITY</vt:lpstr>
      <vt:lpstr>WEEK 27</vt:lpstr>
      <vt:lpstr>AZURE</vt:lpstr>
      <vt:lpstr>BUFFOON</vt:lpstr>
      <vt:lpstr>CAHOOTS</vt:lpstr>
      <vt:lpstr>FESTOONED</vt:lpstr>
      <vt:lpstr>RANSACK</vt:lpstr>
      <vt:lpstr>WEEK 28</vt:lpstr>
      <vt:lpstr>SPLINTER</vt:lpstr>
      <vt:lpstr>PERPLEXED</vt:lpstr>
      <vt:lpstr>SHRAPNEL</vt:lpstr>
      <vt:lpstr>SCUFFLE</vt:lpstr>
      <vt:lpstr>NECKERCHIEF</vt:lpstr>
      <vt:lpstr>WEEK 29</vt:lpstr>
      <vt:lpstr>MOSAIC</vt:lpstr>
      <vt:lpstr>LOGGERHEADS</vt:lpstr>
      <vt:lpstr>CONCUR</vt:lpstr>
      <vt:lpstr>HORTICULTURE</vt:lpstr>
      <vt:lpstr>FOB</vt:lpstr>
      <vt:lpstr>WEEK 30</vt:lpstr>
      <vt:lpstr>DILAPIDATED</vt:lpstr>
      <vt:lpstr>CROUTON</vt:lpstr>
      <vt:lpstr>BENEFACTOR</vt:lpstr>
      <vt:lpstr>MACABRE</vt:lpstr>
      <vt:lpstr>LINGUIST</vt:lpstr>
      <vt:lpstr>WEEK 31</vt:lpstr>
      <vt:lpstr>SUCCESSOR</vt:lpstr>
      <vt:lpstr>MALEVOLENT</vt:lpstr>
      <vt:lpstr>LAVISH</vt:lpstr>
      <vt:lpstr>LENIENT</vt:lpstr>
      <vt:lpstr>ALIBI</vt:lpstr>
      <vt:lpstr>WEEK 32</vt:lpstr>
      <vt:lpstr>HAMMOCK</vt:lpstr>
      <vt:lpstr>GAUZE</vt:lpstr>
      <vt:lpstr>DAPPER</vt:lpstr>
      <vt:lpstr>NECTARINE</vt:lpstr>
      <vt:lpstr>STATURE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of the Day</dc:title>
  <dc:creator>Damien</dc:creator>
  <cp:lastModifiedBy>Damien</cp:lastModifiedBy>
  <cp:revision>169</cp:revision>
  <cp:lastPrinted>2019-10-13T18:14:13Z</cp:lastPrinted>
  <dcterms:created xsi:type="dcterms:W3CDTF">2017-02-05T19:33:32Z</dcterms:created>
  <dcterms:modified xsi:type="dcterms:W3CDTF">2022-04-30T16:53:03Z</dcterms:modified>
</cp:coreProperties>
</file>