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2" r:id="rId3"/>
    <p:sldId id="263" r:id="rId4"/>
    <p:sldId id="270" r:id="rId5"/>
    <p:sldId id="271" r:id="rId6"/>
    <p:sldId id="269" r:id="rId7"/>
    <p:sldId id="262" r:id="rId8"/>
    <p:sldId id="261" r:id="rId9"/>
    <p:sldId id="265" r:id="rId10"/>
    <p:sldId id="266" r:id="rId11"/>
    <p:sldId id="267" r:id="rId12"/>
    <p:sldId id="268" r:id="rId13"/>
    <p:sldId id="393" r:id="rId14"/>
    <p:sldId id="412" r:id="rId15"/>
    <p:sldId id="264" r:id="rId16"/>
    <p:sldId id="282" r:id="rId17"/>
    <p:sldId id="283" r:id="rId18"/>
    <p:sldId id="284" r:id="rId19"/>
    <p:sldId id="285" r:id="rId20"/>
    <p:sldId id="286" r:id="rId21"/>
    <p:sldId id="287" r:id="rId22"/>
    <p:sldId id="413" r:id="rId23"/>
    <p:sldId id="394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414" r:id="rId32"/>
    <p:sldId id="395" r:id="rId33"/>
    <p:sldId id="273" r:id="rId34"/>
    <p:sldId id="295" r:id="rId35"/>
    <p:sldId id="296" r:id="rId36"/>
    <p:sldId id="297" r:id="rId37"/>
    <p:sldId id="298" r:id="rId38"/>
    <p:sldId id="299" r:id="rId39"/>
    <p:sldId id="300" r:id="rId40"/>
    <p:sldId id="415" r:id="rId41"/>
    <p:sldId id="396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416" r:id="rId50"/>
    <p:sldId id="397" r:id="rId51"/>
    <p:sldId id="274" r:id="rId52"/>
    <p:sldId id="308" r:id="rId53"/>
    <p:sldId id="309" r:id="rId54"/>
    <p:sldId id="310" r:id="rId55"/>
    <p:sldId id="311" r:id="rId56"/>
    <p:sldId id="312" r:id="rId57"/>
    <p:sldId id="313" r:id="rId58"/>
    <p:sldId id="417" r:id="rId59"/>
    <p:sldId id="398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418" r:id="rId68"/>
    <p:sldId id="399" r:id="rId69"/>
    <p:sldId id="430" r:id="rId70"/>
    <p:sldId id="275" r:id="rId71"/>
    <p:sldId id="321" r:id="rId72"/>
    <p:sldId id="322" r:id="rId73"/>
    <p:sldId id="323" r:id="rId74"/>
    <p:sldId id="324" r:id="rId75"/>
    <p:sldId id="325" r:id="rId76"/>
    <p:sldId id="326" r:id="rId77"/>
    <p:sldId id="419" r:id="rId78"/>
    <p:sldId id="400" r:id="rId79"/>
    <p:sldId id="327" r:id="rId80"/>
    <p:sldId id="328" r:id="rId81"/>
    <p:sldId id="329" r:id="rId82"/>
    <p:sldId id="330" r:id="rId83"/>
    <p:sldId id="331" r:id="rId84"/>
    <p:sldId id="332" r:id="rId85"/>
    <p:sldId id="333" r:id="rId86"/>
    <p:sldId id="420" r:id="rId87"/>
    <p:sldId id="401" r:id="rId88"/>
    <p:sldId id="276" r:id="rId89"/>
    <p:sldId id="334" r:id="rId90"/>
    <p:sldId id="335" r:id="rId91"/>
    <p:sldId id="336" r:id="rId92"/>
    <p:sldId id="337" r:id="rId93"/>
    <p:sldId id="338" r:id="rId94"/>
    <p:sldId id="339" r:id="rId95"/>
    <p:sldId id="421" r:id="rId96"/>
    <p:sldId id="402" r:id="rId97"/>
    <p:sldId id="340" r:id="rId98"/>
    <p:sldId id="341" r:id="rId99"/>
    <p:sldId id="342" r:id="rId100"/>
    <p:sldId id="343" r:id="rId101"/>
    <p:sldId id="344" r:id="rId102"/>
    <p:sldId id="345" r:id="rId103"/>
    <p:sldId id="346" r:id="rId104"/>
    <p:sldId id="422" r:id="rId105"/>
    <p:sldId id="403" r:id="rId106"/>
    <p:sldId id="431" r:id="rId107"/>
    <p:sldId id="277" r:id="rId108"/>
    <p:sldId id="347" r:id="rId109"/>
    <p:sldId id="348" r:id="rId110"/>
    <p:sldId id="349" r:id="rId111"/>
    <p:sldId id="350" r:id="rId112"/>
    <p:sldId id="351" r:id="rId113"/>
    <p:sldId id="352" r:id="rId114"/>
    <p:sldId id="423" r:id="rId115"/>
    <p:sldId id="404" r:id="rId116"/>
    <p:sldId id="353" r:id="rId117"/>
    <p:sldId id="354" r:id="rId118"/>
    <p:sldId id="355" r:id="rId119"/>
    <p:sldId id="356" r:id="rId120"/>
    <p:sldId id="357" r:id="rId121"/>
    <p:sldId id="358" r:id="rId122"/>
    <p:sldId id="359" r:id="rId123"/>
    <p:sldId id="424" r:id="rId124"/>
    <p:sldId id="405" r:id="rId125"/>
    <p:sldId id="278" r:id="rId126"/>
    <p:sldId id="360" r:id="rId127"/>
    <p:sldId id="361" r:id="rId128"/>
    <p:sldId id="362" r:id="rId129"/>
    <p:sldId id="363" r:id="rId130"/>
    <p:sldId id="364" r:id="rId131"/>
    <p:sldId id="365" r:id="rId132"/>
    <p:sldId id="425" r:id="rId133"/>
    <p:sldId id="406" r:id="rId134"/>
    <p:sldId id="366" r:id="rId135"/>
    <p:sldId id="367" r:id="rId136"/>
    <p:sldId id="368" r:id="rId137"/>
    <p:sldId id="369" r:id="rId138"/>
    <p:sldId id="370" r:id="rId139"/>
    <p:sldId id="371" r:id="rId140"/>
    <p:sldId id="372" r:id="rId141"/>
    <p:sldId id="426" r:id="rId142"/>
    <p:sldId id="407" r:id="rId143"/>
    <p:sldId id="373" r:id="rId144"/>
    <p:sldId id="374" r:id="rId145"/>
    <p:sldId id="375" r:id="rId146"/>
    <p:sldId id="376" r:id="rId147"/>
    <p:sldId id="377" r:id="rId148"/>
    <p:sldId id="378" r:id="rId149"/>
    <p:sldId id="379" r:id="rId150"/>
    <p:sldId id="427" r:id="rId151"/>
    <p:sldId id="408" r:id="rId152"/>
    <p:sldId id="432" r:id="rId153"/>
    <p:sldId id="279" r:id="rId154"/>
    <p:sldId id="380" r:id="rId155"/>
    <p:sldId id="381" r:id="rId156"/>
    <p:sldId id="382" r:id="rId157"/>
    <p:sldId id="383" r:id="rId158"/>
    <p:sldId id="384" r:id="rId159"/>
    <p:sldId id="385" r:id="rId160"/>
    <p:sldId id="428" r:id="rId161"/>
    <p:sldId id="409" r:id="rId162"/>
    <p:sldId id="386" r:id="rId163"/>
    <p:sldId id="387" r:id="rId164"/>
    <p:sldId id="388" r:id="rId165"/>
    <p:sldId id="389" r:id="rId166"/>
    <p:sldId id="390" r:id="rId167"/>
    <p:sldId id="391" r:id="rId168"/>
    <p:sldId id="392" r:id="rId169"/>
    <p:sldId id="429" r:id="rId170"/>
    <p:sldId id="410" r:id="rId171"/>
    <p:sldId id="411" r:id="rId172"/>
    <p:sldId id="280" r:id="rId173"/>
    <p:sldId id="281" r:id="rId1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theme" Target="theme/theme1.xml"/><Relationship Id="rId172" Type="http://schemas.openxmlformats.org/officeDocument/2006/relationships/slide" Target="slides/slide17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presProps" Target="presProps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viewProps" Target="viewProps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0088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4483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2127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1680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0911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38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5641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1623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0513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3918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8945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93BF1-9896-4C7B-9122-B7225E3C6C48}" type="datetimeFigureOut">
              <a:rPr lang="en-IE" smtClean="0"/>
              <a:t>04/03/2024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D41B8-C5CB-451A-A9E7-F01F1595A2A1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63355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2.jpe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3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3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3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3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3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39.png"/><Relationship Id="rId4" Type="http://schemas.openxmlformats.org/officeDocument/2006/relationships/image" Target="../media/image2.jpe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4.png"/><Relationship Id="rId4" Type="http://schemas.openxmlformats.org/officeDocument/2006/relationships/image" Target="../media/image3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4.png"/><Relationship Id="rId4" Type="http://schemas.openxmlformats.org/officeDocument/2006/relationships/image" Target="../media/image3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4.png"/><Relationship Id="rId4" Type="http://schemas.openxmlformats.org/officeDocument/2006/relationships/image" Target="../media/image3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4.png"/><Relationship Id="rId4" Type="http://schemas.openxmlformats.org/officeDocument/2006/relationships/image" Target="../media/image3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4.png"/><Relationship Id="rId4" Type="http://schemas.openxmlformats.org/officeDocument/2006/relationships/image" Target="../media/image3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2.jpe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3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3.png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3.pn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3.pn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3.pn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42.png"/><Relationship Id="rId4" Type="http://schemas.openxmlformats.org/officeDocument/2006/relationships/image" Target="../media/image2.jpe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7.png"/><Relationship Id="rId4" Type="http://schemas.openxmlformats.org/officeDocument/2006/relationships/image" Target="../media/image3.pn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7.png"/><Relationship Id="rId4" Type="http://schemas.openxmlformats.org/officeDocument/2006/relationships/image" Target="../media/image3.pn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7.png"/><Relationship Id="rId4" Type="http://schemas.openxmlformats.org/officeDocument/2006/relationships/image" Target="../media/image3.pn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7.png"/><Relationship Id="rId4" Type="http://schemas.openxmlformats.org/officeDocument/2006/relationships/image" Target="../media/image3.png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7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7.png"/><Relationship Id="rId4" Type="http://schemas.openxmlformats.org/officeDocument/2006/relationships/image" Target="../media/image3.png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45.png"/><Relationship Id="rId4" Type="http://schemas.openxmlformats.org/officeDocument/2006/relationships/image" Target="../media/image2.jpe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8.png"/><Relationship Id="rId4" Type="http://schemas.openxmlformats.org/officeDocument/2006/relationships/image" Target="../media/image3.png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8.png"/><Relationship Id="rId4" Type="http://schemas.openxmlformats.org/officeDocument/2006/relationships/image" Target="../media/image3.png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8.png"/><Relationship Id="rId4" Type="http://schemas.openxmlformats.org/officeDocument/2006/relationships/image" Target="../media/image3.png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8.png"/><Relationship Id="rId4" Type="http://schemas.openxmlformats.org/officeDocument/2006/relationships/image" Target="../media/image3.png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8.png"/><Relationship Id="rId4" Type="http://schemas.openxmlformats.org/officeDocument/2006/relationships/image" Target="../media/image3.png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8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.jpeg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2.jpeg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49.png"/><Relationship Id="rId4" Type="http://schemas.openxmlformats.org/officeDocument/2006/relationships/image" Target="../media/image2.jpeg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3.png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3.xml.rels><?xml version="1.0" encoding="UTF-8" standalone="yes"?>
<Relationships xmlns="http://schemas.openxmlformats.org/package/2006/relationships"><Relationship Id="rId8" Type="http://schemas.openxmlformats.org/officeDocument/2006/relationships/hyperlink" Target="https://depositphotos.com/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www.textgiraffe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G"/><Relationship Id="rId5" Type="http://schemas.openxmlformats.org/officeDocument/2006/relationships/hyperlink" Target="https://www.teacherspayteachers.com/Store/Creating4-The-Classroom" TargetMode="External"/><Relationship Id="rId4" Type="http://schemas.openxmlformats.org/officeDocument/2006/relationships/image" Target="../media/image53.png"/><Relationship Id="rId9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.jpe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2.png"/><Relationship Id="rId4" Type="http://schemas.openxmlformats.org/officeDocument/2006/relationships/image" Target="../media/image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2.png"/><Relationship Id="rId4" Type="http://schemas.openxmlformats.org/officeDocument/2006/relationships/image" Target="../media/image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2.png"/><Relationship Id="rId4" Type="http://schemas.openxmlformats.org/officeDocument/2006/relationships/image" Target="../media/image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2.png"/><Relationship Id="rId4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2.png"/><Relationship Id="rId4" Type="http://schemas.openxmlformats.org/officeDocument/2006/relationships/image" Target="../media/image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2.png"/><Relationship Id="rId4" Type="http://schemas.openxmlformats.org/officeDocument/2006/relationships/image" Target="../media/image3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2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30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2.jpe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36.png"/><Relationship Id="rId4" Type="http://schemas.openxmlformats.org/officeDocument/2006/relationships/image" Target="../media/image2.jpe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756" y="2564904"/>
            <a:ext cx="6134483" cy="27264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267236"/>
            <a:ext cx="4121046" cy="18315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603" y="4267236"/>
            <a:ext cx="3296837" cy="183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05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085591" cy="1361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5400" dirty="0" err="1"/>
              <a:t>Cén</a:t>
            </a:r>
            <a:r>
              <a:rPr lang="en-IE" sz="5400" dirty="0"/>
              <a:t> </a:t>
            </a:r>
            <a:r>
              <a:rPr lang="en-IE" sz="5400" dirty="0" err="1"/>
              <a:t>Gaeilge</a:t>
            </a:r>
            <a:r>
              <a:rPr lang="en-IE" sz="5400" dirty="0"/>
              <a:t> </a:t>
            </a:r>
            <a:r>
              <a:rPr lang="en-IE" sz="5400" dirty="0" err="1"/>
              <a:t>atá</a:t>
            </a:r>
            <a:r>
              <a:rPr lang="en-IE" sz="5400" dirty="0"/>
              <a:t> </a:t>
            </a:r>
            <a:r>
              <a:rPr lang="en-IE" sz="5400" dirty="0" err="1"/>
              <a:t>ar</a:t>
            </a:r>
            <a:r>
              <a:rPr lang="en-IE" sz="5400" dirty="0"/>
              <a:t> “Library”?</a:t>
            </a:r>
          </a:p>
        </p:txBody>
      </p:sp>
    </p:spTree>
    <p:extLst>
      <p:ext uri="{BB962C8B-B14F-4D97-AF65-F5344CB8AC3E}">
        <p14:creationId xmlns:p14="http://schemas.microsoft.com/office/powerpoint/2010/main" val="342062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4800" dirty="0"/>
              <a:t>In what kind of book would you find lots of maps?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66799"/>
            <a:ext cx="3600400" cy="12001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4371"/>
            <a:ext cx="3732711" cy="11849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253708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800" dirty="0"/>
              <a:t>Joe has lots of money but no friends in which David Walliams book?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66799"/>
            <a:ext cx="3600400" cy="12001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4371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31640" y="4909890"/>
            <a:ext cx="489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Billionaire Boy</a:t>
            </a:r>
          </a:p>
        </p:txBody>
      </p:sp>
    </p:spTree>
    <p:extLst>
      <p:ext uri="{BB962C8B-B14F-4D97-AF65-F5344CB8AC3E}">
        <p14:creationId xmlns:p14="http://schemas.microsoft.com/office/powerpoint/2010/main" val="24746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3600" dirty="0"/>
              <a:t>In the book “James and the Giant Peach” by Roald Dahl, James had two aunts. One was Aunt Spiker, who was the other?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66799"/>
            <a:ext cx="3600400" cy="12001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4371"/>
            <a:ext cx="3732711" cy="11849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83768" y="4909890"/>
            <a:ext cx="489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Aunt Sponge</a:t>
            </a:r>
          </a:p>
        </p:txBody>
      </p:sp>
    </p:spTree>
    <p:extLst>
      <p:ext uri="{BB962C8B-B14F-4D97-AF65-F5344CB8AC3E}">
        <p14:creationId xmlns:p14="http://schemas.microsoft.com/office/powerpoint/2010/main" val="120636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5400" dirty="0"/>
              <a:t>Name the author of the Tracy Beaker series of books?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66799"/>
            <a:ext cx="3600400" cy="12001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4371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1560" y="4909890"/>
            <a:ext cx="586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Jacqueline Wilson</a:t>
            </a:r>
          </a:p>
        </p:txBody>
      </p:sp>
    </p:spTree>
    <p:extLst>
      <p:ext uri="{BB962C8B-B14F-4D97-AF65-F5344CB8AC3E}">
        <p14:creationId xmlns:p14="http://schemas.microsoft.com/office/powerpoint/2010/main" val="275491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905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/>
              <a:t>I’m writing a book about winds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>
                <a:solidFill>
                  <a:srgbClr val="FF0000"/>
                </a:solidFill>
              </a:rPr>
              <a:t>So far, it’s only a draft!</a:t>
            </a:r>
          </a:p>
        </p:txBody>
      </p:sp>
    </p:spTree>
    <p:extLst>
      <p:ext uri="{BB962C8B-B14F-4D97-AF65-F5344CB8AC3E}">
        <p14:creationId xmlns:p14="http://schemas.microsoft.com/office/powerpoint/2010/main" val="249964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3" name="Picture 2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2095F46B-AAB4-6E63-D6E3-E1BB4CE222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42" y="104065"/>
            <a:ext cx="6280674" cy="2791411"/>
          </a:xfrm>
          <a:prstGeom prst="rect">
            <a:avLst/>
          </a:prstGeom>
        </p:spPr>
      </p:pic>
      <p:pic>
        <p:nvPicPr>
          <p:cNvPr id="7" name="Picture 6" descr="A group of colorful squares with white letters&#10;&#10;Description automatically generated">
            <a:extLst>
              <a:ext uri="{FF2B5EF4-FFF2-40B4-BE49-F238E27FC236}">
                <a16:creationId xmlns:a16="http://schemas.microsoft.com/office/drawing/2014/main" id="{375FC4B1-ABF6-4E47-FF98-84DF528E4F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777" y="1838540"/>
            <a:ext cx="3768405" cy="2791411"/>
          </a:xfrm>
          <a:prstGeom prst="rect">
            <a:avLst/>
          </a:prstGeom>
        </p:spPr>
      </p:pic>
      <p:pic>
        <p:nvPicPr>
          <p:cNvPr id="9" name="Picture 8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1746B95D-BB39-C520-DC16-32AA3FF3AC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3573016"/>
            <a:ext cx="7536809" cy="279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55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0" y="3521908"/>
            <a:ext cx="7315215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9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5400" dirty="0"/>
              <a:t>What “P” is the story of what happens in a fiction book?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84" y="188640"/>
            <a:ext cx="4593714" cy="153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13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5400" dirty="0"/>
              <a:t>What is the name of Charlie Brown’s dog?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84" y="188640"/>
            <a:ext cx="4593714" cy="153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085591" cy="13618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5400" dirty="0"/>
              <a:t>What animal is the character Charlotte in the E.B. White book “Charlotte’s Web”?</a:t>
            </a:r>
          </a:p>
        </p:txBody>
      </p:sp>
    </p:spTree>
    <p:extLst>
      <p:ext uri="{BB962C8B-B14F-4D97-AF65-F5344CB8AC3E}">
        <p14:creationId xmlns:p14="http://schemas.microsoft.com/office/powerpoint/2010/main" val="370718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5400" dirty="0"/>
              <a:t>In “The Wizard of Oz” book what was the Lion going to ask the Wizard for?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84" y="188640"/>
            <a:ext cx="4593714" cy="153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57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800" dirty="0"/>
              <a:t>In the “Horrid Henry” series of books by Francesca Simon, what is Henry’s brother’s name?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84" y="188640"/>
            <a:ext cx="4593714" cy="153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22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800" dirty="0"/>
              <a:t>Name the children’s author who was also a judge on the TV show “Britain’s Got Talent”.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84" y="188640"/>
            <a:ext cx="4593714" cy="153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0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4800" dirty="0"/>
              <a:t>What is the name of the method used by blind people to read books with their fingertips?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84" y="188640"/>
            <a:ext cx="4593714" cy="153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0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395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/>
              <a:t>A novel fell on my head in the library today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>
                <a:solidFill>
                  <a:srgbClr val="FF0000"/>
                </a:solidFill>
              </a:rPr>
              <a:t>Never mind, I only have mySHELF to blame!</a:t>
            </a:r>
          </a:p>
        </p:txBody>
      </p:sp>
    </p:spTree>
    <p:extLst>
      <p:ext uri="{BB962C8B-B14F-4D97-AF65-F5344CB8AC3E}">
        <p14:creationId xmlns:p14="http://schemas.microsoft.com/office/powerpoint/2010/main" val="225228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0" y="2636912"/>
            <a:ext cx="7315215" cy="24384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2" y="4077072"/>
            <a:ext cx="76809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7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4400" dirty="0"/>
              <a:t>Complete the name of the classic children’s book by Robert Louis Stephenson, “Treasure ________”.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5912"/>
            <a:ext cx="3610339" cy="12034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713" y="365141"/>
            <a:ext cx="3732711" cy="11849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Island</a:t>
            </a:r>
          </a:p>
        </p:txBody>
      </p:sp>
    </p:spTree>
    <p:extLst>
      <p:ext uri="{BB962C8B-B14F-4D97-AF65-F5344CB8AC3E}">
        <p14:creationId xmlns:p14="http://schemas.microsoft.com/office/powerpoint/2010/main" val="144443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4000" dirty="0"/>
              <a:t>What “E” is the person in a publishing company who checks a book before publishing to ensure it is correct?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5912"/>
            <a:ext cx="3610339" cy="12034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713" y="365141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Editor</a:t>
            </a:r>
          </a:p>
        </p:txBody>
      </p:sp>
    </p:spTree>
    <p:extLst>
      <p:ext uri="{BB962C8B-B14F-4D97-AF65-F5344CB8AC3E}">
        <p14:creationId xmlns:p14="http://schemas.microsoft.com/office/powerpoint/2010/main" val="6934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5400" dirty="0"/>
              <a:t>What is the best selling book of all time?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5912"/>
            <a:ext cx="3610339" cy="1203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713" y="365141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31840" y="4909890"/>
            <a:ext cx="3390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The Bible</a:t>
            </a:r>
          </a:p>
        </p:txBody>
      </p:sp>
    </p:spTree>
    <p:extLst>
      <p:ext uri="{BB962C8B-B14F-4D97-AF65-F5344CB8AC3E}">
        <p14:creationId xmlns:p14="http://schemas.microsoft.com/office/powerpoint/2010/main" val="414855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085591" cy="1361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5400" dirty="0"/>
              <a:t>In the Louis Sachar book “Holes”, what is Stanley’s surname?</a:t>
            </a:r>
          </a:p>
        </p:txBody>
      </p:sp>
    </p:spTree>
    <p:extLst>
      <p:ext uri="{BB962C8B-B14F-4D97-AF65-F5344CB8AC3E}">
        <p14:creationId xmlns:p14="http://schemas.microsoft.com/office/powerpoint/2010/main" val="46968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000" dirty="0"/>
              <a:t>In Marita Conlon McKenna’s book “Under the Hawthorn Tree”, where did the children’s aunts live?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5912"/>
            <a:ext cx="3610339" cy="12034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713" y="365141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91680" y="4909890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Castletaggart</a:t>
            </a:r>
            <a:endParaRPr lang="en-IE" sz="6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8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000" dirty="0"/>
              <a:t>Unscramble the letters to reveal the name of a TV chef who writes cookbooks:</a:t>
            </a:r>
          </a:p>
          <a:p>
            <a:pPr algn="ctr"/>
            <a:r>
              <a:rPr lang="en-IE" sz="4000" b="1" dirty="0"/>
              <a:t>EVNEN GEMUAIR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5912"/>
            <a:ext cx="3610339" cy="1203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713" y="365141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43808" y="4909890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Neven Maguire</a:t>
            </a:r>
          </a:p>
        </p:txBody>
      </p:sp>
    </p:spTree>
    <p:extLst>
      <p:ext uri="{BB962C8B-B14F-4D97-AF65-F5344CB8AC3E}">
        <p14:creationId xmlns:p14="http://schemas.microsoft.com/office/powerpoint/2010/main" val="100810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4800" dirty="0"/>
              <a:t>What is the name of the 3rd book in the Harry Potter series of books?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5912"/>
            <a:ext cx="3610339" cy="12034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713" y="365141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9065" y="4344397"/>
            <a:ext cx="5867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5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HP &amp; The Prisoner of Azkaban</a:t>
            </a:r>
          </a:p>
        </p:txBody>
      </p:sp>
    </p:spTree>
    <p:extLst>
      <p:ext uri="{BB962C8B-B14F-4D97-AF65-F5344CB8AC3E}">
        <p14:creationId xmlns:p14="http://schemas.microsoft.com/office/powerpoint/2010/main" val="155439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658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/>
              <a:t>Why</a:t>
            </a:r>
            <a:r>
              <a:rPr lang="fr-CA" altLang="en-US" sz="5400" b="1" dirty="0"/>
              <a:t> are books </a:t>
            </a:r>
            <a:r>
              <a:rPr lang="fr-CA" altLang="en-US" sz="5400" b="1" dirty="0" err="1"/>
              <a:t>so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afraid</a:t>
            </a:r>
            <a:r>
              <a:rPr lang="fr-CA" altLang="en-US" sz="5400" b="1" dirty="0"/>
              <a:t> of </a:t>
            </a:r>
            <a:r>
              <a:rPr lang="fr-CA" altLang="en-US" sz="5400" b="1" dirty="0" err="1"/>
              <a:t>their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sequels</a:t>
            </a:r>
            <a:r>
              <a:rPr lang="fr-CA" altLang="en-US" sz="5400" b="1" dirty="0"/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>
                <a:solidFill>
                  <a:srgbClr val="FF0000"/>
                </a:solidFill>
              </a:rPr>
              <a:t>Because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they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always</a:t>
            </a:r>
            <a:r>
              <a:rPr lang="fr-CA" altLang="en-US" sz="5400" b="1" dirty="0">
                <a:solidFill>
                  <a:srgbClr val="FF0000"/>
                </a:solidFill>
              </a:rPr>
              <a:t> come </a:t>
            </a:r>
            <a:r>
              <a:rPr lang="fr-CA" altLang="en-US" sz="5400" b="1" dirty="0" err="1">
                <a:solidFill>
                  <a:srgbClr val="FF0000"/>
                </a:solidFill>
              </a:rPr>
              <a:t>after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them</a:t>
            </a:r>
            <a:r>
              <a:rPr lang="fr-CA" altLang="en-US" sz="54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5204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0" y="3480926"/>
            <a:ext cx="7315215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55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4800" dirty="0"/>
              <a:t>On a book shelf, which part of the book usually faces outwards: (a) Shin (b) Spine (c) Shoulder?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03" y="188640"/>
            <a:ext cx="4641382" cy="154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43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5400" dirty="0"/>
              <a:t>What is the name of Dennis the Menace’s dog?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03" y="188640"/>
            <a:ext cx="4641382" cy="154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33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5400" dirty="0"/>
              <a:t>What “I” is the person who draws the pictures for a book?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03" y="188640"/>
            <a:ext cx="4641382" cy="154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43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5400" dirty="0"/>
              <a:t>Name the author of the “Diary of a Wimpy Kid” series of books.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03" y="188640"/>
            <a:ext cx="4641382" cy="154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36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7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5400" dirty="0"/>
              <a:t>What is the name of the holy book of the Islam faith?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03" y="188640"/>
            <a:ext cx="4641382" cy="154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42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4800" dirty="0"/>
              <a:t>What is the name of the Jewish boy in John Boyne’s book, “The Boy in the Striped Pyjamas”?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03" y="188640"/>
            <a:ext cx="4641382" cy="154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84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95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/>
              <a:t>Why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did</a:t>
            </a:r>
            <a:r>
              <a:rPr lang="fr-CA" altLang="en-US" sz="5400" b="1" dirty="0"/>
              <a:t> the girl </a:t>
            </a:r>
            <a:r>
              <a:rPr lang="fr-CA" altLang="en-US" sz="5400" b="1" dirty="0" err="1"/>
              <a:t>keep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buying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so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many</a:t>
            </a:r>
            <a:r>
              <a:rPr lang="fr-CA" altLang="en-US" sz="5400" b="1" dirty="0"/>
              <a:t> books?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>
                <a:solidFill>
                  <a:srgbClr val="FF0000"/>
                </a:solidFill>
              </a:rPr>
              <a:t>Because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she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had</a:t>
            </a:r>
            <a:r>
              <a:rPr lang="fr-CA" altLang="en-US" sz="5400" b="1" dirty="0">
                <a:solidFill>
                  <a:srgbClr val="FF0000"/>
                </a:solidFill>
              </a:rPr>
              <a:t> no SHELF control!</a:t>
            </a:r>
          </a:p>
        </p:txBody>
      </p:sp>
    </p:spTree>
    <p:extLst>
      <p:ext uri="{BB962C8B-B14F-4D97-AF65-F5344CB8AC3E}">
        <p14:creationId xmlns:p14="http://schemas.microsoft.com/office/powerpoint/2010/main" val="20141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0" y="2636912"/>
            <a:ext cx="7315215" cy="24384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2" y="4077072"/>
            <a:ext cx="76809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2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5400" dirty="0"/>
              <a:t>What “P” is the story of what happens in a fiction book?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77082"/>
            <a:ext cx="3600400" cy="12001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4655"/>
            <a:ext cx="3732711" cy="11849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Plot</a:t>
            </a:r>
          </a:p>
        </p:txBody>
      </p:sp>
    </p:spTree>
    <p:extLst>
      <p:ext uri="{BB962C8B-B14F-4D97-AF65-F5344CB8AC3E}">
        <p14:creationId xmlns:p14="http://schemas.microsoft.com/office/powerpoint/2010/main" val="394680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5400" dirty="0"/>
              <a:t>What is the name of Charlie Brown’s dog?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77082"/>
            <a:ext cx="3600400" cy="12001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4655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00942" y="4909889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Snoopy</a:t>
            </a:r>
          </a:p>
        </p:txBody>
      </p:sp>
    </p:spTree>
    <p:extLst>
      <p:ext uri="{BB962C8B-B14F-4D97-AF65-F5344CB8AC3E}">
        <p14:creationId xmlns:p14="http://schemas.microsoft.com/office/powerpoint/2010/main" val="165517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4800" dirty="0"/>
              <a:t>In “The Wizard of Oz” book what was the Lion going to ask the Wizard for?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77082"/>
            <a:ext cx="3600400" cy="1200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4655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Courage</a:t>
            </a:r>
          </a:p>
        </p:txBody>
      </p:sp>
    </p:spTree>
    <p:extLst>
      <p:ext uri="{BB962C8B-B14F-4D97-AF65-F5344CB8AC3E}">
        <p14:creationId xmlns:p14="http://schemas.microsoft.com/office/powerpoint/2010/main" val="133943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400" dirty="0"/>
              <a:t>In the “Horrid Henry” series of books by Francesca Simon, what is Henry’s brother’s name?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77082"/>
            <a:ext cx="3600400" cy="12001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4655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25602" y="4909890"/>
            <a:ext cx="4402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Perfect Peter</a:t>
            </a:r>
          </a:p>
        </p:txBody>
      </p:sp>
    </p:spTree>
    <p:extLst>
      <p:ext uri="{BB962C8B-B14F-4D97-AF65-F5344CB8AC3E}">
        <p14:creationId xmlns:p14="http://schemas.microsoft.com/office/powerpoint/2010/main" val="40385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400" dirty="0"/>
              <a:t>Name the children’s author who was also a judge on the TV show “Britain’s Got Talent”.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77082"/>
            <a:ext cx="3600400" cy="1200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4655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11761" y="4909890"/>
            <a:ext cx="56886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David Walliams</a:t>
            </a:r>
          </a:p>
        </p:txBody>
      </p:sp>
    </p:spTree>
    <p:extLst>
      <p:ext uri="{BB962C8B-B14F-4D97-AF65-F5344CB8AC3E}">
        <p14:creationId xmlns:p14="http://schemas.microsoft.com/office/powerpoint/2010/main" val="232616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/>
              <a:t>Want</a:t>
            </a:r>
            <a:r>
              <a:rPr lang="fr-CA" altLang="en-US" sz="5400" b="1" dirty="0"/>
              <a:t> to </a:t>
            </a:r>
            <a:r>
              <a:rPr lang="fr-CA" altLang="en-US" sz="5400" b="1" dirty="0" err="1"/>
              <a:t>hear</a:t>
            </a:r>
            <a:r>
              <a:rPr lang="fr-CA" altLang="en-US" sz="5400" b="1" dirty="0"/>
              <a:t> a </a:t>
            </a:r>
            <a:r>
              <a:rPr lang="fr-CA" altLang="en-US" sz="5400" b="1" dirty="0" err="1"/>
              <a:t>joke</a:t>
            </a:r>
            <a:r>
              <a:rPr lang="fr-CA" altLang="en-US" sz="5400" b="1" dirty="0"/>
              <a:t> about a </a:t>
            </a:r>
            <a:r>
              <a:rPr lang="fr-CA" altLang="en-US" sz="5400" b="1" dirty="0" err="1"/>
              <a:t>piece</a:t>
            </a:r>
            <a:r>
              <a:rPr lang="fr-CA" altLang="en-US" sz="5400" b="1" dirty="0"/>
              <a:t> of </a:t>
            </a:r>
            <a:r>
              <a:rPr lang="fr-CA" altLang="en-US" sz="5400" b="1" dirty="0" err="1"/>
              <a:t>paper</a:t>
            </a:r>
            <a:r>
              <a:rPr lang="fr-CA" altLang="en-US" sz="5400" b="1" dirty="0"/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>
                <a:solidFill>
                  <a:srgbClr val="FF0000"/>
                </a:solidFill>
              </a:rPr>
              <a:t>Never </a:t>
            </a:r>
            <a:r>
              <a:rPr lang="fr-CA" altLang="en-US" sz="5400" b="1" dirty="0" err="1">
                <a:solidFill>
                  <a:srgbClr val="FF0000"/>
                </a:solidFill>
              </a:rPr>
              <a:t>mind</a:t>
            </a:r>
            <a:r>
              <a:rPr lang="fr-CA" altLang="en-US" sz="5400" b="1" dirty="0">
                <a:solidFill>
                  <a:srgbClr val="FF0000"/>
                </a:solidFill>
              </a:rPr>
              <a:t> – </a:t>
            </a:r>
            <a:r>
              <a:rPr lang="fr-CA" altLang="en-US" sz="5400" b="1" dirty="0" err="1">
                <a:solidFill>
                  <a:srgbClr val="FF0000"/>
                </a:solidFill>
              </a:rPr>
              <a:t>it’s</a:t>
            </a:r>
            <a:endParaRPr lang="fr-CA" altLang="en-US" sz="5400" b="1" dirty="0">
              <a:solidFill>
                <a:srgbClr val="FF0000"/>
              </a:solidFill>
            </a:endParaRPr>
          </a:p>
          <a:p>
            <a:pPr algn="ctr"/>
            <a:r>
              <a:rPr lang="fr-CA" altLang="en-US" sz="5400" b="1" dirty="0">
                <a:solidFill>
                  <a:srgbClr val="FF0000"/>
                </a:solidFill>
              </a:rPr>
              <a:t>TEAR-able!</a:t>
            </a:r>
          </a:p>
        </p:txBody>
      </p:sp>
    </p:spTree>
    <p:extLst>
      <p:ext uri="{BB962C8B-B14F-4D97-AF65-F5344CB8AC3E}">
        <p14:creationId xmlns:p14="http://schemas.microsoft.com/office/powerpoint/2010/main" val="87707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4400" dirty="0"/>
              <a:t>What is the name of the method used by blind people to read books with their fingertips?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77082"/>
            <a:ext cx="3600400" cy="12001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4655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Braille</a:t>
            </a:r>
          </a:p>
        </p:txBody>
      </p:sp>
    </p:spTree>
    <p:extLst>
      <p:ext uri="{BB962C8B-B14F-4D97-AF65-F5344CB8AC3E}">
        <p14:creationId xmlns:p14="http://schemas.microsoft.com/office/powerpoint/2010/main" val="399937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80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000" b="1" dirty="0"/>
              <a:t>What did the frog say when it went to the library?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>
                <a:solidFill>
                  <a:srgbClr val="FF0000"/>
                </a:solidFill>
              </a:rPr>
              <a:t>Reddit! Reddit!</a:t>
            </a:r>
          </a:p>
        </p:txBody>
      </p:sp>
    </p:spTree>
    <p:extLst>
      <p:ext uri="{BB962C8B-B14F-4D97-AF65-F5344CB8AC3E}">
        <p14:creationId xmlns:p14="http://schemas.microsoft.com/office/powerpoint/2010/main" val="142921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0" y="2636912"/>
            <a:ext cx="7315215" cy="24384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2" y="4077072"/>
            <a:ext cx="76809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31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4400" dirty="0"/>
              <a:t>On a book shelf, which part of the book usually faces outwards: (a) Shin (b) Spine (c) Shoulder?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37" y="374972"/>
            <a:ext cx="3528392" cy="11761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0544"/>
            <a:ext cx="3732711" cy="11849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Spine</a:t>
            </a:r>
          </a:p>
        </p:txBody>
      </p:sp>
    </p:spTree>
    <p:extLst>
      <p:ext uri="{BB962C8B-B14F-4D97-AF65-F5344CB8AC3E}">
        <p14:creationId xmlns:p14="http://schemas.microsoft.com/office/powerpoint/2010/main" val="217299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5400" dirty="0"/>
              <a:t>What is the name of Dennis the Menace’s dog?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37" y="374972"/>
            <a:ext cx="3528392" cy="11761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0544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71800" y="4909890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Gnasher</a:t>
            </a:r>
          </a:p>
        </p:txBody>
      </p:sp>
    </p:spTree>
    <p:extLst>
      <p:ext uri="{BB962C8B-B14F-4D97-AF65-F5344CB8AC3E}">
        <p14:creationId xmlns:p14="http://schemas.microsoft.com/office/powerpoint/2010/main" val="176973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4800" dirty="0"/>
              <a:t>What “I” is the person who draws the pictures for a book?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37" y="374972"/>
            <a:ext cx="3528392" cy="1176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0544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06146" y="4909890"/>
            <a:ext cx="35421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Illustrator</a:t>
            </a:r>
          </a:p>
        </p:txBody>
      </p:sp>
    </p:spTree>
    <p:extLst>
      <p:ext uri="{BB962C8B-B14F-4D97-AF65-F5344CB8AC3E}">
        <p14:creationId xmlns:p14="http://schemas.microsoft.com/office/powerpoint/2010/main" val="382911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800" dirty="0"/>
              <a:t>Name the author of the “Diary of a Wimpy Kid” series of books.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37" y="374972"/>
            <a:ext cx="3528392" cy="11761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0544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25602" y="4909890"/>
            <a:ext cx="4402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Jeff Kinney</a:t>
            </a:r>
          </a:p>
        </p:txBody>
      </p:sp>
    </p:spTree>
    <p:extLst>
      <p:ext uri="{BB962C8B-B14F-4D97-AF65-F5344CB8AC3E}">
        <p14:creationId xmlns:p14="http://schemas.microsoft.com/office/powerpoint/2010/main" val="168417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5400" dirty="0"/>
              <a:t>What is the name of the holy book of the Islam faith?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37" y="374972"/>
            <a:ext cx="3528392" cy="1176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0544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26533" y="4909890"/>
            <a:ext cx="49257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Quran / Koran</a:t>
            </a:r>
          </a:p>
        </p:txBody>
      </p:sp>
    </p:spTree>
    <p:extLst>
      <p:ext uri="{BB962C8B-B14F-4D97-AF65-F5344CB8AC3E}">
        <p14:creationId xmlns:p14="http://schemas.microsoft.com/office/powerpoint/2010/main" val="66337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4400" dirty="0"/>
              <a:t>What is the name of the Jewish boy in John Boyne’s book, “The Boy in the Striped Pyjamas”?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37" y="374972"/>
            <a:ext cx="3528392" cy="11761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0544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987824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Shmuel</a:t>
            </a:r>
          </a:p>
        </p:txBody>
      </p:sp>
    </p:spTree>
    <p:extLst>
      <p:ext uri="{BB962C8B-B14F-4D97-AF65-F5344CB8AC3E}">
        <p14:creationId xmlns:p14="http://schemas.microsoft.com/office/powerpoint/2010/main" val="42688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42" y="3135052"/>
            <a:ext cx="7380312" cy="246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70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275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000" b="1" dirty="0" err="1"/>
              <a:t>Why</a:t>
            </a:r>
            <a:r>
              <a:rPr lang="fr-CA" altLang="en-US" sz="5000" b="1" dirty="0"/>
              <a:t> </a:t>
            </a:r>
            <a:r>
              <a:rPr lang="fr-CA" altLang="en-US" sz="5000" b="1" dirty="0" err="1"/>
              <a:t>did</a:t>
            </a:r>
            <a:r>
              <a:rPr lang="fr-CA" altLang="en-US" sz="5000" b="1" dirty="0"/>
              <a:t> the kid </a:t>
            </a:r>
            <a:r>
              <a:rPr lang="fr-CA" altLang="en-US" sz="5000" b="1" dirty="0" err="1"/>
              <a:t>always</a:t>
            </a:r>
            <a:r>
              <a:rPr lang="fr-CA" altLang="en-US" sz="5000" b="1" dirty="0"/>
              <a:t> </a:t>
            </a:r>
            <a:r>
              <a:rPr lang="fr-CA" altLang="en-US" sz="5000" b="1" dirty="0" err="1"/>
              <a:t>sit</a:t>
            </a:r>
            <a:r>
              <a:rPr lang="fr-CA" altLang="en-US" sz="5000" b="1" dirty="0"/>
              <a:t> in the </a:t>
            </a:r>
            <a:r>
              <a:rPr lang="fr-CA" altLang="en-US" sz="5000" b="1" dirty="0" err="1"/>
              <a:t>wardrobe</a:t>
            </a:r>
            <a:r>
              <a:rPr lang="fr-CA" altLang="en-US" sz="5000" b="1" dirty="0"/>
              <a:t> </a:t>
            </a:r>
            <a:r>
              <a:rPr lang="fr-CA" altLang="en-US" sz="5000" b="1" dirty="0" err="1"/>
              <a:t>when</a:t>
            </a:r>
            <a:r>
              <a:rPr lang="fr-CA" altLang="en-US" sz="5000" b="1" dirty="0"/>
              <a:t> </a:t>
            </a:r>
            <a:r>
              <a:rPr lang="fr-CA" altLang="en-US" sz="5000" b="1" dirty="0" err="1"/>
              <a:t>reading</a:t>
            </a:r>
            <a:r>
              <a:rPr lang="fr-CA" altLang="en-US" sz="5000" b="1" dirty="0"/>
              <a:t> a book?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>
                <a:solidFill>
                  <a:srgbClr val="FF0000"/>
                </a:solidFill>
              </a:rPr>
              <a:t>Narnia</a:t>
            </a:r>
            <a:r>
              <a:rPr lang="fr-CA" altLang="en-US" sz="5400" b="1" dirty="0">
                <a:solidFill>
                  <a:srgbClr val="FF0000"/>
                </a:solidFill>
              </a:rPr>
              <a:t> business!</a:t>
            </a:r>
          </a:p>
        </p:txBody>
      </p:sp>
    </p:spTree>
    <p:extLst>
      <p:ext uri="{BB962C8B-B14F-4D97-AF65-F5344CB8AC3E}">
        <p14:creationId xmlns:p14="http://schemas.microsoft.com/office/powerpoint/2010/main" val="168560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3" name="Picture 2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2095F46B-AAB4-6E63-D6E3-E1BB4CE222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42" y="104065"/>
            <a:ext cx="6280674" cy="2791411"/>
          </a:xfrm>
          <a:prstGeom prst="rect">
            <a:avLst/>
          </a:prstGeom>
        </p:spPr>
      </p:pic>
      <p:pic>
        <p:nvPicPr>
          <p:cNvPr id="7" name="Picture 6" descr="A group of colorful squares with white letters&#10;&#10;Description automatically generated">
            <a:extLst>
              <a:ext uri="{FF2B5EF4-FFF2-40B4-BE49-F238E27FC236}">
                <a16:creationId xmlns:a16="http://schemas.microsoft.com/office/drawing/2014/main" id="{375FC4B1-ABF6-4E47-FF98-84DF528E4F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777" y="1838540"/>
            <a:ext cx="3768405" cy="2791411"/>
          </a:xfrm>
          <a:prstGeom prst="rect">
            <a:avLst/>
          </a:prstGeom>
        </p:spPr>
      </p:pic>
      <p:pic>
        <p:nvPicPr>
          <p:cNvPr id="9" name="Picture 8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1746B95D-BB39-C520-DC16-32AA3FF3AC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3573016"/>
            <a:ext cx="7536809" cy="279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324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14" y="3717032"/>
            <a:ext cx="7884368" cy="202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5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4400" dirty="0"/>
              <a:t>The “Murder Most Unladylike” series of books features two main characters. Daisy Wells is one, name the other.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3348"/>
            <a:ext cx="5672071" cy="145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4800" dirty="0"/>
              <a:t>What is the name of the teenage boy spy in the series of books by Anthony Horowitz?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3348"/>
            <a:ext cx="5672071" cy="145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61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5400" dirty="0"/>
              <a:t>In what town is the story of the Pied Piper set?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3348"/>
            <a:ext cx="5672071" cy="145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71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800" dirty="0"/>
              <a:t>The movie “Babe” is based on which children’s book by Dick King Smith?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3348"/>
            <a:ext cx="5672071" cy="145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58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5400" dirty="0"/>
              <a:t>Violet, Klaus and Sunny are characters in what series of books?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3348"/>
            <a:ext cx="5672071" cy="145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0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4800" dirty="0"/>
              <a:t>Refugees ended up in </a:t>
            </a:r>
            <a:r>
              <a:rPr lang="en-IE" sz="4800" dirty="0" err="1"/>
              <a:t>Millisle</a:t>
            </a:r>
            <a:r>
              <a:rPr lang="en-IE" sz="4800" dirty="0"/>
              <a:t> Farm in Northern Ireland during WWII in which novel by Marilyn Taylor?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3348"/>
            <a:ext cx="5672071" cy="145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17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5400" dirty="0"/>
              <a:t>“Captain _____” is a series of books by </a:t>
            </a:r>
            <a:r>
              <a:rPr lang="en-IE" sz="5400" dirty="0" err="1"/>
              <a:t>Dav</a:t>
            </a:r>
            <a:r>
              <a:rPr lang="en-IE" sz="5400" dirty="0"/>
              <a:t> </a:t>
            </a:r>
            <a:r>
              <a:rPr lang="en-IE" sz="5400" dirty="0" err="1"/>
              <a:t>Pilkey</a:t>
            </a:r>
            <a:r>
              <a:rPr lang="en-IE" sz="5400" dirty="0"/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1" y="260648"/>
            <a:ext cx="4198811" cy="139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95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722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000" b="1" dirty="0" err="1"/>
              <a:t>Why</a:t>
            </a:r>
            <a:r>
              <a:rPr lang="fr-CA" altLang="en-US" sz="5000" b="1" dirty="0"/>
              <a:t> </a:t>
            </a:r>
            <a:r>
              <a:rPr lang="fr-CA" altLang="en-US" sz="5000" b="1" dirty="0" err="1"/>
              <a:t>did</a:t>
            </a:r>
            <a:r>
              <a:rPr lang="fr-CA" altLang="en-US" sz="5000" b="1" dirty="0"/>
              <a:t> the </a:t>
            </a:r>
            <a:r>
              <a:rPr lang="fr-CA" altLang="en-US" sz="5000" b="1" dirty="0" err="1"/>
              <a:t>Romanian</a:t>
            </a:r>
            <a:r>
              <a:rPr lang="fr-CA" altLang="en-US" sz="5000" b="1" dirty="0"/>
              <a:t> stop </a:t>
            </a:r>
            <a:r>
              <a:rPr lang="fr-CA" altLang="en-US" sz="5000" b="1" dirty="0" err="1"/>
              <a:t>reading</a:t>
            </a:r>
            <a:r>
              <a:rPr lang="fr-CA" altLang="en-US" sz="5000" b="1" dirty="0"/>
              <a:t> for the night?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>
                <a:solidFill>
                  <a:srgbClr val="FF0000"/>
                </a:solidFill>
              </a:rPr>
              <a:t>To </a:t>
            </a:r>
            <a:r>
              <a:rPr lang="fr-CA" altLang="en-US" sz="5400" b="1" dirty="0" err="1">
                <a:solidFill>
                  <a:srgbClr val="FF0000"/>
                </a:solidFill>
              </a:rPr>
              <a:t>give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his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Bucharest</a:t>
            </a:r>
            <a:r>
              <a:rPr lang="fr-CA" altLang="en-US" sz="54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411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14" y="2780928"/>
            <a:ext cx="7884368" cy="20216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2" y="4077072"/>
            <a:ext cx="76809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88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3600" dirty="0"/>
              <a:t>The “Murder Most Unladylike” series of books features two main characters. Daisy Wells is one, name the other.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67" y="317263"/>
            <a:ext cx="4234862" cy="10858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537" y="342032"/>
            <a:ext cx="3264421" cy="10363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91680" y="4909890"/>
            <a:ext cx="41181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Hazel Wong</a:t>
            </a:r>
          </a:p>
        </p:txBody>
      </p:sp>
    </p:spTree>
    <p:extLst>
      <p:ext uri="{BB962C8B-B14F-4D97-AF65-F5344CB8AC3E}">
        <p14:creationId xmlns:p14="http://schemas.microsoft.com/office/powerpoint/2010/main" val="330228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4400" dirty="0"/>
              <a:t>What is the name of the teenage boy spy in the series of books by Anthony Horowitz?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3348"/>
            <a:ext cx="5672071" cy="14543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7824" y="4909890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Alex Rider</a:t>
            </a:r>
          </a:p>
        </p:txBody>
      </p:sp>
    </p:spTree>
    <p:extLst>
      <p:ext uri="{BB962C8B-B14F-4D97-AF65-F5344CB8AC3E}">
        <p14:creationId xmlns:p14="http://schemas.microsoft.com/office/powerpoint/2010/main" val="406955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5400" dirty="0"/>
              <a:t>In what town is the story of the Pied Piper set?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3348"/>
            <a:ext cx="5672071" cy="14543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55776" y="4909890"/>
            <a:ext cx="3254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Hamelin</a:t>
            </a:r>
          </a:p>
        </p:txBody>
      </p:sp>
    </p:spTree>
    <p:extLst>
      <p:ext uri="{BB962C8B-B14F-4D97-AF65-F5344CB8AC3E}">
        <p14:creationId xmlns:p14="http://schemas.microsoft.com/office/powerpoint/2010/main" val="322395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400" dirty="0"/>
              <a:t>The movie “Babe” is based on which children’s book by Dick King Smith?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3348"/>
            <a:ext cx="5672071" cy="14543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7824" y="4909890"/>
            <a:ext cx="511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The Sheep Pig</a:t>
            </a:r>
          </a:p>
        </p:txBody>
      </p:sp>
    </p:spTree>
    <p:extLst>
      <p:ext uri="{BB962C8B-B14F-4D97-AF65-F5344CB8AC3E}">
        <p14:creationId xmlns:p14="http://schemas.microsoft.com/office/powerpoint/2010/main" val="26820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800" dirty="0"/>
              <a:t>Violet, Klaus and Sunny are characters in what series of books?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3348"/>
            <a:ext cx="5672071" cy="14543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4687351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A Series of</a:t>
            </a:r>
          </a:p>
          <a:p>
            <a:pPr algn="ctr"/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Unfortunate Events</a:t>
            </a:r>
          </a:p>
        </p:txBody>
      </p:sp>
    </p:spTree>
    <p:extLst>
      <p:ext uri="{BB962C8B-B14F-4D97-AF65-F5344CB8AC3E}">
        <p14:creationId xmlns:p14="http://schemas.microsoft.com/office/powerpoint/2010/main" val="181010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4000" dirty="0"/>
              <a:t>Refugees ended up in </a:t>
            </a:r>
            <a:r>
              <a:rPr lang="en-IE" sz="4000" dirty="0" err="1"/>
              <a:t>Millisle</a:t>
            </a:r>
            <a:r>
              <a:rPr lang="en-IE" sz="4000" dirty="0"/>
              <a:t> Farm in Northern Ireland during WWII in which novel by Marilyn Taylor?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3348"/>
            <a:ext cx="5672071" cy="14543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7824" y="4909890"/>
            <a:ext cx="489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Faraway Home</a:t>
            </a:r>
          </a:p>
        </p:txBody>
      </p:sp>
    </p:spTree>
    <p:extLst>
      <p:ext uri="{BB962C8B-B14F-4D97-AF65-F5344CB8AC3E}">
        <p14:creationId xmlns:p14="http://schemas.microsoft.com/office/powerpoint/2010/main" val="143777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471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5400" dirty="0"/>
              <a:t>What kind of animal was “Black Beauty” in the series of books by Anna Sewell?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1" y="260648"/>
            <a:ext cx="4198811" cy="139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8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000" b="1" dirty="0" err="1"/>
              <a:t>What</a:t>
            </a:r>
            <a:r>
              <a:rPr lang="fr-CA" altLang="en-US" sz="5000" b="1" dirty="0"/>
              <a:t> </a:t>
            </a:r>
            <a:r>
              <a:rPr lang="fr-CA" altLang="en-US" sz="5000" b="1" dirty="0" err="1"/>
              <a:t>is</a:t>
            </a:r>
            <a:r>
              <a:rPr lang="fr-CA" altLang="en-US" sz="5000" b="1" dirty="0"/>
              <a:t> a </a:t>
            </a:r>
            <a:r>
              <a:rPr lang="fr-CA" altLang="en-US" sz="5000" b="1" dirty="0" err="1"/>
              <a:t>car’s</a:t>
            </a:r>
            <a:r>
              <a:rPr lang="fr-CA" altLang="en-US" sz="5000" b="1" dirty="0"/>
              <a:t> </a:t>
            </a:r>
            <a:r>
              <a:rPr lang="fr-CA" altLang="en-US" sz="5000" b="1" dirty="0" err="1"/>
              <a:t>favourite</a:t>
            </a:r>
            <a:r>
              <a:rPr lang="fr-CA" altLang="en-US" sz="5000" b="1" dirty="0"/>
              <a:t> book genre?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>
                <a:solidFill>
                  <a:srgbClr val="FF0000"/>
                </a:solidFill>
              </a:rPr>
              <a:t>Auto biographies!</a:t>
            </a:r>
          </a:p>
        </p:txBody>
      </p:sp>
    </p:spTree>
    <p:extLst>
      <p:ext uri="{BB962C8B-B14F-4D97-AF65-F5344CB8AC3E}">
        <p14:creationId xmlns:p14="http://schemas.microsoft.com/office/powerpoint/2010/main" val="262216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3" y="3789040"/>
            <a:ext cx="80648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6600" b="1" dirty="0"/>
              <a:t>I </a:t>
            </a:r>
            <a:r>
              <a:rPr lang="fr-CA" altLang="en-US" sz="6600" b="1" dirty="0" err="1"/>
              <a:t>hope</a:t>
            </a:r>
            <a:r>
              <a:rPr lang="fr-CA" altLang="en-US" sz="6600" b="1" dirty="0"/>
              <a:t> </a:t>
            </a:r>
            <a:r>
              <a:rPr lang="fr-CA" altLang="en-US" sz="6600" b="1" dirty="0" err="1"/>
              <a:t>you</a:t>
            </a:r>
            <a:r>
              <a:rPr lang="fr-CA" altLang="en-US" sz="6600" b="1" dirty="0"/>
              <a:t> all </a:t>
            </a:r>
            <a:r>
              <a:rPr lang="fr-CA" altLang="en-US" sz="6600" b="1" dirty="0" err="1"/>
              <a:t>enjoyed</a:t>
            </a:r>
            <a:r>
              <a:rPr lang="fr-CA" altLang="en-US" sz="6600" b="1" dirty="0"/>
              <a:t> </a:t>
            </a:r>
            <a:r>
              <a:rPr lang="fr-CA" altLang="en-US" sz="6600" b="1" dirty="0" err="1"/>
              <a:t>taking</a:t>
            </a:r>
            <a:r>
              <a:rPr lang="fr-CA" altLang="en-US" sz="6600" b="1" dirty="0"/>
              <a:t> part in the quiz.</a:t>
            </a:r>
          </a:p>
        </p:txBody>
      </p:sp>
    </p:spTree>
    <p:extLst>
      <p:ext uri="{BB962C8B-B14F-4D97-AF65-F5344CB8AC3E}">
        <p14:creationId xmlns:p14="http://schemas.microsoft.com/office/powerpoint/2010/main" val="254529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5111" y="1266486"/>
            <a:ext cx="74865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>
                <a:ea typeface="HelloAli" panose="02000603000000000000" pitchFamily="2" charset="0"/>
              </a:rPr>
              <a:t>Thank you for downloading this </a:t>
            </a:r>
            <a:r>
              <a:rPr lang="en-IE" sz="1400" dirty="0" err="1">
                <a:ea typeface="HelloAli" panose="02000603000000000000" pitchFamily="2" charset="0"/>
              </a:rPr>
              <a:t>Seomra</a:t>
            </a:r>
            <a:r>
              <a:rPr lang="en-IE" sz="1400" dirty="0">
                <a:ea typeface="HelloAli" panose="02000603000000000000" pitchFamily="2" charset="0"/>
              </a:rPr>
              <a:t> </a:t>
            </a:r>
            <a:r>
              <a:rPr lang="en-IE" sz="1400" dirty="0" err="1">
                <a:ea typeface="HelloAli" panose="02000603000000000000" pitchFamily="2" charset="0"/>
              </a:rPr>
              <a:t>Ranga</a:t>
            </a:r>
            <a:r>
              <a:rPr lang="en-IE" sz="1400" dirty="0">
                <a:ea typeface="HelloAli" panose="02000603000000000000" pitchFamily="2" charset="0"/>
              </a:rPr>
              <a:t> resource. We hope that you find it practical and useful in your classroom.</a:t>
            </a:r>
          </a:p>
          <a:p>
            <a:br>
              <a:rPr lang="en-IE" sz="1400" dirty="0">
                <a:ea typeface="HelloAli" panose="02000603000000000000" pitchFamily="2" charset="0"/>
              </a:rPr>
            </a:br>
            <a:r>
              <a:rPr lang="en-IE" sz="1400" dirty="0">
                <a:ea typeface="HelloAli" panose="02000603000000000000" pitchFamily="2" charset="0"/>
              </a:rPr>
              <a:t>Please be aware of the following conditions before using this resource.</a:t>
            </a:r>
          </a:p>
          <a:p>
            <a:endParaRPr lang="en-IE" sz="1400" dirty="0">
              <a:ea typeface="HelloAli" panose="02000603000000000000" pitchFamily="2" charset="0"/>
            </a:endParaRPr>
          </a:p>
          <a:p>
            <a:r>
              <a:rPr lang="en-IE" sz="1400" b="1" u="sng" dirty="0">
                <a:ea typeface="HelloAli" panose="02000603000000000000" pitchFamily="2" charset="0"/>
              </a:rPr>
              <a:t>Please DO: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Use it with your pupils in your classroom.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Make this resource available to your pupils in a private enclosed online space </a:t>
            </a:r>
            <a:r>
              <a:rPr lang="en-IE" sz="1400" dirty="0" err="1">
                <a:ea typeface="HelloAli" panose="02000603000000000000" pitchFamily="2" charset="0"/>
              </a:rPr>
              <a:t>eg.</a:t>
            </a:r>
            <a:r>
              <a:rPr lang="en-IE" sz="1400" dirty="0">
                <a:ea typeface="HelloAli" panose="02000603000000000000" pitchFamily="2" charset="0"/>
              </a:rPr>
              <a:t> Google Classroom, Seesaw, </a:t>
            </a:r>
            <a:r>
              <a:rPr lang="en-IE" sz="1400" dirty="0" err="1">
                <a:ea typeface="HelloAli" panose="02000603000000000000" pitchFamily="2" charset="0"/>
              </a:rPr>
              <a:t>Edublogs</a:t>
            </a:r>
            <a:r>
              <a:rPr lang="en-IE" sz="1400" dirty="0">
                <a:ea typeface="HelloAli" panose="02000603000000000000" pitchFamily="2" charset="0"/>
              </a:rPr>
              <a:t>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Tell others if you have found it useful.</a:t>
            </a:r>
            <a:br>
              <a:rPr lang="en-IE" sz="1400" dirty="0">
                <a:ea typeface="HelloAli" panose="02000603000000000000" pitchFamily="2" charset="0"/>
              </a:rPr>
            </a:br>
            <a:endParaRPr lang="en-IE" sz="1400" dirty="0">
              <a:ea typeface="HelloAli" panose="02000603000000000000" pitchFamily="2" charset="0"/>
            </a:endParaRPr>
          </a:p>
          <a:p>
            <a:r>
              <a:rPr lang="en-IE" sz="1400" b="1" u="sng" dirty="0">
                <a:ea typeface="HelloAli" panose="02000603000000000000" pitchFamily="2" charset="0"/>
              </a:rPr>
              <a:t>Please DO NOT: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Make this resource available on your school website for anyone to download.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Share  this resource with participants on any sort of course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Share this resource with other teachers in online groups </a:t>
            </a:r>
            <a:r>
              <a:rPr lang="en-IE" sz="1400" dirty="0" err="1">
                <a:ea typeface="HelloAli" panose="02000603000000000000" pitchFamily="2" charset="0"/>
              </a:rPr>
              <a:t>eg.</a:t>
            </a:r>
            <a:r>
              <a:rPr lang="en-IE" sz="1400" dirty="0">
                <a:ea typeface="HelloAli" panose="02000603000000000000" pitchFamily="2" charset="0"/>
              </a:rPr>
              <a:t> Facebook Groups, WhatsApp Groups etc.</a:t>
            </a:r>
          </a:p>
          <a:p>
            <a:endParaRPr lang="en-IE" sz="1400" dirty="0"/>
          </a:p>
          <a:p>
            <a:r>
              <a:rPr lang="en-IE" sz="1400" dirty="0">
                <a:ea typeface="HelloAli" panose="02000603000000000000" pitchFamily="2" charset="0"/>
              </a:rPr>
              <a:t>Kind regards, </a:t>
            </a:r>
            <a:r>
              <a:rPr lang="en-IE" sz="1400" dirty="0" err="1">
                <a:ea typeface="HelloAli" panose="02000603000000000000" pitchFamily="2" charset="0"/>
              </a:rPr>
              <a:t>Seomra</a:t>
            </a:r>
            <a:r>
              <a:rPr lang="en-IE" sz="1400" dirty="0">
                <a:ea typeface="HelloAli" panose="02000603000000000000" pitchFamily="2" charset="0"/>
              </a:rPr>
              <a:t> </a:t>
            </a:r>
            <a:r>
              <a:rPr lang="en-IE" sz="1400" dirty="0" err="1">
                <a:ea typeface="HelloAli" panose="02000603000000000000" pitchFamily="2" charset="0"/>
              </a:rPr>
              <a:t>Ranga</a:t>
            </a:r>
            <a:endParaRPr lang="en-IE" sz="1400" dirty="0">
              <a:ea typeface="HelloAli" panose="02000603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92153" y="645096"/>
            <a:ext cx="4190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u="sng" dirty="0">
                <a:latin typeface="Gungsuh" panose="02030600000101010101" pitchFamily="18" charset="-127"/>
                <a:ea typeface="Gungsuh" panose="02030600000101010101" pitchFamily="18" charset="-127"/>
              </a:rPr>
              <a:t>For Your Information</a:t>
            </a:r>
          </a:p>
        </p:txBody>
      </p:sp>
    </p:spTree>
    <p:extLst>
      <p:ext uri="{BB962C8B-B14F-4D97-AF65-F5344CB8AC3E}">
        <p14:creationId xmlns:p14="http://schemas.microsoft.com/office/powerpoint/2010/main" val="135186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08905" y="739363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ea typeface="HelloChalkTalk" panose="02000603000000000000" pitchFamily="2" charset="0"/>
              </a:rPr>
              <a:t>Resources used in this file from: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300" y="1412775"/>
            <a:ext cx="815687" cy="81530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212389" y="1589595"/>
            <a:ext cx="2702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dirty="0">
                <a:hlinkClick r:id="rId5"/>
              </a:rPr>
              <a:t>https://www.teacherspayteachers.com/Store/Creating4-The-Classroom</a:t>
            </a:r>
            <a:r>
              <a:rPr lang="en-IE" sz="1200" dirty="0"/>
              <a:t>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641" y="2460639"/>
            <a:ext cx="1572133" cy="35869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505824" y="2460638"/>
            <a:ext cx="2103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dirty="0">
                <a:hlinkClick r:id="rId7"/>
              </a:rPr>
              <a:t>https://www.textgiraffe.com/</a:t>
            </a:r>
            <a:r>
              <a:rPr lang="en-IE" sz="1200" dirty="0"/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90036" y="3068960"/>
            <a:ext cx="2246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>
                <a:hlinkClick r:id="rId8"/>
              </a:rPr>
              <a:t>https://depositphotos.com/</a:t>
            </a:r>
            <a:r>
              <a:rPr lang="en-IE" sz="1400" dirty="0"/>
              <a:t> 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340" y="3039278"/>
            <a:ext cx="1835696" cy="367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37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4800" dirty="0"/>
              <a:t>What word describes a person who reads lots of books: (a) bookworm (b) bookbug (c) bookfly?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1" y="260648"/>
            <a:ext cx="4198811" cy="139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07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586765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800" dirty="0"/>
              <a:t>Name the Irish author of the </a:t>
            </a:r>
            <a:r>
              <a:rPr lang="en-IE" sz="4800" dirty="0" err="1"/>
              <a:t>Lissadell</a:t>
            </a:r>
            <a:r>
              <a:rPr lang="en-IE" sz="4800" dirty="0"/>
              <a:t> series of books featuring the character of Lily?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1" y="260648"/>
            <a:ext cx="4198811" cy="139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02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21769" y="2139901"/>
            <a:ext cx="70567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6000" dirty="0" err="1"/>
              <a:t>Welcome</a:t>
            </a:r>
            <a:r>
              <a:rPr lang="fr-CA" altLang="en-US" sz="6000" dirty="0"/>
              <a:t> to </a:t>
            </a:r>
            <a:r>
              <a:rPr lang="fr-CA" altLang="en-US" sz="6000" dirty="0" err="1"/>
              <a:t>this</a:t>
            </a:r>
            <a:r>
              <a:rPr lang="fr-CA" altLang="en-US" sz="6000" dirty="0"/>
              <a:t> Table Quiz </a:t>
            </a:r>
            <a:r>
              <a:rPr lang="fr-CA" altLang="en-US" sz="6000" dirty="0" err="1"/>
              <a:t>where</a:t>
            </a:r>
            <a:r>
              <a:rPr lang="fr-CA" altLang="en-US" sz="6000" dirty="0"/>
              <a:t> all of the questions are about all </a:t>
            </a:r>
            <a:r>
              <a:rPr lang="fr-CA" altLang="en-US" sz="6000" dirty="0" err="1"/>
              <a:t>kinds</a:t>
            </a:r>
            <a:r>
              <a:rPr lang="fr-CA" altLang="en-US" sz="6000" dirty="0"/>
              <a:t> of books.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2" y="14736"/>
            <a:ext cx="76809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22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800" dirty="0"/>
              <a:t>Augustus Gloop, </a:t>
            </a:r>
            <a:r>
              <a:rPr lang="en-IE" sz="4800" dirty="0" err="1"/>
              <a:t>Veruca</a:t>
            </a:r>
            <a:r>
              <a:rPr lang="en-IE" sz="4800" dirty="0"/>
              <a:t> Salt, Mike </a:t>
            </a:r>
            <a:r>
              <a:rPr lang="en-IE" sz="4800" dirty="0" err="1"/>
              <a:t>Teavee</a:t>
            </a:r>
            <a:r>
              <a:rPr lang="en-IE" sz="4800" dirty="0"/>
              <a:t>. Name the book in which these characters feature.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1" y="260648"/>
            <a:ext cx="4198811" cy="139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2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5400" dirty="0"/>
              <a:t>What is the name of a book written about a person’s life?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1" y="260648"/>
            <a:ext cx="4198811" cy="139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5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12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/>
              <a:t>I just finished a book about Mount Everest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>
                <a:solidFill>
                  <a:srgbClr val="FF0000"/>
                </a:solidFill>
              </a:rPr>
              <a:t>It was a cliff-hanger!</a:t>
            </a:r>
          </a:p>
        </p:txBody>
      </p:sp>
    </p:spTree>
    <p:extLst>
      <p:ext uri="{BB962C8B-B14F-4D97-AF65-F5344CB8AC3E}">
        <p14:creationId xmlns:p14="http://schemas.microsoft.com/office/powerpoint/2010/main" val="159548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860" y="2708920"/>
            <a:ext cx="7092280" cy="23640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2" y="4005064"/>
            <a:ext cx="76809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09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18453"/>
            <a:ext cx="3583500" cy="1194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3600" dirty="0"/>
              <a:t>J.K. Rowling wrote the Harry Potter series of books. What does the “J” in her name stand for: (a) Joan (b) Judy (c) Joanne?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7109"/>
            <a:ext cx="3672408" cy="11658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06146" y="4725144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Joanne</a:t>
            </a:r>
          </a:p>
        </p:txBody>
      </p:sp>
    </p:spTree>
    <p:extLst>
      <p:ext uri="{BB962C8B-B14F-4D97-AF65-F5344CB8AC3E}">
        <p14:creationId xmlns:p14="http://schemas.microsoft.com/office/powerpoint/2010/main" val="93721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4800" dirty="0"/>
              <a:t>What kind of book would you use to find the meaning of a word?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18453"/>
            <a:ext cx="3583500" cy="1194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7109"/>
            <a:ext cx="3672408" cy="11658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55776" y="4725144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Dictionary</a:t>
            </a:r>
          </a:p>
        </p:txBody>
      </p:sp>
    </p:spTree>
    <p:extLst>
      <p:ext uri="{BB962C8B-B14F-4D97-AF65-F5344CB8AC3E}">
        <p14:creationId xmlns:p14="http://schemas.microsoft.com/office/powerpoint/2010/main" val="181416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4800" dirty="0"/>
              <a:t>In the story of King Midas, what happened to anything he touched?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18453"/>
            <a:ext cx="3583500" cy="1194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7109"/>
            <a:ext cx="3672408" cy="11658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03311" y="4725144"/>
            <a:ext cx="56970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It Turned to Gold</a:t>
            </a:r>
          </a:p>
        </p:txBody>
      </p:sp>
    </p:spTree>
    <p:extLst>
      <p:ext uri="{BB962C8B-B14F-4D97-AF65-F5344CB8AC3E}">
        <p14:creationId xmlns:p14="http://schemas.microsoft.com/office/powerpoint/2010/main" val="355511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5400" dirty="0" err="1"/>
              <a:t>Cén</a:t>
            </a:r>
            <a:r>
              <a:rPr lang="en-IE" sz="5400" dirty="0"/>
              <a:t> </a:t>
            </a:r>
            <a:r>
              <a:rPr lang="en-IE" sz="5400" dirty="0" err="1"/>
              <a:t>Gaeilge</a:t>
            </a:r>
            <a:r>
              <a:rPr lang="en-IE" sz="5400" dirty="0"/>
              <a:t> </a:t>
            </a:r>
            <a:r>
              <a:rPr lang="en-IE" sz="5400" dirty="0" err="1"/>
              <a:t>atá</a:t>
            </a:r>
            <a:r>
              <a:rPr lang="en-IE" sz="5400" dirty="0"/>
              <a:t> </a:t>
            </a:r>
            <a:r>
              <a:rPr lang="en-IE" sz="5400" dirty="0" err="1"/>
              <a:t>ar</a:t>
            </a:r>
            <a:r>
              <a:rPr lang="en-IE" sz="5400" dirty="0"/>
              <a:t> “Library”?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18453"/>
            <a:ext cx="3583500" cy="1194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7109"/>
            <a:ext cx="3672408" cy="11658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19672" y="4725144"/>
            <a:ext cx="460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Leabharlann</a:t>
            </a:r>
            <a:endParaRPr lang="en-IE" sz="6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16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400" dirty="0"/>
              <a:t>What animal is the character Charlotte in the E.B. White book “Charlotte’s Web”?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18453"/>
            <a:ext cx="3583500" cy="1194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7109"/>
            <a:ext cx="3672408" cy="11658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Spider</a:t>
            </a:r>
          </a:p>
        </p:txBody>
      </p:sp>
    </p:spTree>
    <p:extLst>
      <p:ext uri="{BB962C8B-B14F-4D97-AF65-F5344CB8AC3E}">
        <p14:creationId xmlns:p14="http://schemas.microsoft.com/office/powerpoint/2010/main" val="70647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83" y="490382"/>
            <a:ext cx="4895539" cy="11254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551" y="462960"/>
            <a:ext cx="2593873" cy="11528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43608" y="1844824"/>
            <a:ext cx="70567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Font typeface="Arial" panose="020B0604020202020204" pitchFamily="34" charset="0"/>
              <a:buChar char="•"/>
            </a:pPr>
            <a:r>
              <a:rPr lang="fr-CA" altLang="en-US" sz="4000" dirty="0" err="1"/>
              <a:t>Make</a:t>
            </a:r>
            <a:r>
              <a:rPr lang="fr-CA" altLang="en-US" sz="4000" dirty="0"/>
              <a:t> sure </a:t>
            </a:r>
            <a:r>
              <a:rPr lang="fr-CA" altLang="en-US" sz="4000" dirty="0" err="1"/>
              <a:t>you</a:t>
            </a:r>
            <a:r>
              <a:rPr lang="fr-CA" altLang="en-US" sz="4000" dirty="0"/>
              <a:t> have </a:t>
            </a:r>
            <a:r>
              <a:rPr lang="fr-CA" altLang="en-US" sz="4000" dirty="0" err="1"/>
              <a:t>written</a:t>
            </a:r>
            <a:r>
              <a:rPr lang="fr-CA" altLang="en-US" sz="4000" dirty="0"/>
              <a:t> </a:t>
            </a:r>
            <a:r>
              <a:rPr lang="fr-CA" altLang="en-US" sz="4000" dirty="0" err="1"/>
              <a:t>your</a:t>
            </a:r>
            <a:r>
              <a:rPr lang="fr-CA" altLang="en-US" sz="4000" dirty="0"/>
              <a:t> table/team </a:t>
            </a:r>
            <a:r>
              <a:rPr lang="fr-CA" altLang="en-US" sz="4000" dirty="0" err="1"/>
              <a:t>number</a:t>
            </a:r>
            <a:r>
              <a:rPr lang="fr-CA" altLang="en-US" sz="4000" dirty="0"/>
              <a:t>/</a:t>
            </a:r>
            <a:r>
              <a:rPr lang="fr-CA" altLang="en-US" sz="4000" dirty="0" err="1"/>
              <a:t>letter</a:t>
            </a:r>
            <a:r>
              <a:rPr lang="fr-CA" altLang="en-US" sz="4000" dirty="0"/>
              <a:t> on </a:t>
            </a:r>
            <a:r>
              <a:rPr lang="fr-CA" altLang="en-US" sz="4000" dirty="0" err="1"/>
              <a:t>every</a:t>
            </a:r>
            <a:r>
              <a:rPr lang="fr-CA" altLang="en-US" sz="4000" dirty="0"/>
              <a:t> </a:t>
            </a:r>
            <a:r>
              <a:rPr lang="fr-CA" altLang="en-US" sz="4000" dirty="0" err="1"/>
              <a:t>answer</a:t>
            </a:r>
            <a:r>
              <a:rPr lang="fr-CA" altLang="en-US" sz="4000" dirty="0"/>
              <a:t> </a:t>
            </a:r>
            <a:r>
              <a:rPr lang="fr-CA" altLang="en-US" sz="4000" dirty="0" err="1"/>
              <a:t>sheet</a:t>
            </a:r>
            <a:endParaRPr lang="fr-CA" altLang="en-US" sz="4000" dirty="0"/>
          </a:p>
          <a:p>
            <a:pPr indent="-457200">
              <a:buFont typeface="Arial" panose="020B0604020202020204" pitchFamily="34" charset="0"/>
              <a:buChar char="•"/>
            </a:pPr>
            <a:r>
              <a:rPr lang="fr-CA" altLang="en-US" sz="4000" dirty="0"/>
              <a:t>Write the </a:t>
            </a:r>
            <a:r>
              <a:rPr lang="fr-CA" altLang="en-US" sz="4000" dirty="0" err="1"/>
              <a:t>number</a:t>
            </a:r>
            <a:r>
              <a:rPr lang="fr-CA" altLang="en-US" sz="4000" dirty="0"/>
              <a:t> of </a:t>
            </a:r>
            <a:r>
              <a:rPr lang="fr-CA" altLang="en-US" sz="4000" dirty="0" err="1"/>
              <a:t>each</a:t>
            </a:r>
            <a:r>
              <a:rPr lang="fr-CA" altLang="en-US" sz="4000" dirty="0"/>
              <a:t> round 1-8 on </a:t>
            </a:r>
            <a:r>
              <a:rPr lang="fr-CA" altLang="en-US" sz="4000" dirty="0" err="1"/>
              <a:t>every</a:t>
            </a:r>
            <a:r>
              <a:rPr lang="fr-CA" altLang="en-US" sz="4000" dirty="0"/>
              <a:t> </a:t>
            </a:r>
            <a:r>
              <a:rPr lang="fr-CA" altLang="en-US" sz="4000" dirty="0" err="1"/>
              <a:t>answer</a:t>
            </a:r>
            <a:r>
              <a:rPr lang="fr-CA" altLang="en-US" sz="4000" dirty="0"/>
              <a:t> </a:t>
            </a:r>
            <a:r>
              <a:rPr lang="fr-CA" altLang="en-US" sz="4000" dirty="0" err="1"/>
              <a:t>sheet</a:t>
            </a:r>
            <a:endParaRPr lang="fr-CA" altLang="en-US" sz="4000" dirty="0"/>
          </a:p>
          <a:p>
            <a:pPr indent="-457200">
              <a:buFont typeface="Arial" panose="020B0604020202020204" pitchFamily="34" charset="0"/>
              <a:buChar char="•"/>
            </a:pPr>
            <a:r>
              <a:rPr lang="fr-CA" altLang="en-US" sz="4000" dirty="0" err="1"/>
              <a:t>Try</a:t>
            </a:r>
            <a:r>
              <a:rPr lang="fr-CA" altLang="en-US" sz="4000" dirty="0"/>
              <a:t> not to </a:t>
            </a:r>
            <a:r>
              <a:rPr lang="fr-CA" altLang="en-US" sz="4000" dirty="0" err="1"/>
              <a:t>shout</a:t>
            </a:r>
            <a:r>
              <a:rPr lang="fr-CA" altLang="en-US" sz="4000" dirty="0"/>
              <a:t> out </a:t>
            </a:r>
            <a:r>
              <a:rPr lang="fr-CA" altLang="en-US" sz="4000" dirty="0" err="1"/>
              <a:t>answers</a:t>
            </a:r>
            <a:endParaRPr lang="fr-CA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904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5400" dirty="0"/>
              <a:t>In the Louis Sachar book “Holes”, what is Stanley’s surname?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18453"/>
            <a:ext cx="3583500" cy="1194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7109"/>
            <a:ext cx="3672408" cy="11658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06146" y="4725144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Yelnats</a:t>
            </a:r>
            <a:endParaRPr lang="en-IE" sz="6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8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451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/>
              <a:t>I’m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reading</a:t>
            </a:r>
            <a:r>
              <a:rPr lang="fr-CA" altLang="en-US" sz="5400" b="1" dirty="0"/>
              <a:t> a book about </a:t>
            </a:r>
            <a:r>
              <a:rPr lang="fr-CA" altLang="en-US" sz="5400" b="1" dirty="0" err="1"/>
              <a:t>antigravity</a:t>
            </a:r>
            <a:endParaRPr lang="fr-CA" altLang="en-US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>
                <a:solidFill>
                  <a:srgbClr val="FF0000"/>
                </a:solidFill>
              </a:rPr>
              <a:t>It’s</a:t>
            </a:r>
            <a:r>
              <a:rPr lang="fr-CA" altLang="en-US" sz="5400" b="1" dirty="0">
                <a:solidFill>
                  <a:srgbClr val="FF0000"/>
                </a:solidFill>
              </a:rPr>
              <a:t> impossible to put down!</a:t>
            </a:r>
          </a:p>
        </p:txBody>
      </p:sp>
    </p:spTree>
    <p:extLst>
      <p:ext uri="{BB962C8B-B14F-4D97-AF65-F5344CB8AC3E}">
        <p14:creationId xmlns:p14="http://schemas.microsoft.com/office/powerpoint/2010/main" val="413460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2" y="3140968"/>
            <a:ext cx="7315215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2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4800" dirty="0"/>
              <a:t>True or false: pages of books used to be sewn together to bind them into a book?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2" y="209298"/>
            <a:ext cx="4506910" cy="150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56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5400" dirty="0"/>
              <a:t>What girl’s adventures did the author Lewis Carroll write about?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2" y="209298"/>
            <a:ext cx="4506910" cy="150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90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5400" dirty="0"/>
              <a:t>What kind of book contains a page for every day of the year?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2" y="209298"/>
            <a:ext cx="4506910" cy="150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7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5400" dirty="0"/>
              <a:t>What is the name of the main character in the R.J. Palacio novel “Wonder”?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2" y="209298"/>
            <a:ext cx="4506910" cy="150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45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5400" dirty="0"/>
              <a:t>What word connects the character Harry and the author Beatrix?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2" y="209298"/>
            <a:ext cx="4506910" cy="150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9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4800" dirty="0"/>
              <a:t>To what African country did Benny and his family move in the Eoin </a:t>
            </a:r>
            <a:r>
              <a:rPr lang="en-IE" sz="4800" dirty="0" err="1"/>
              <a:t>Colfer</a:t>
            </a:r>
            <a:r>
              <a:rPr lang="en-IE" sz="4800" dirty="0"/>
              <a:t> novel “Benny and Omar”?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2" y="209298"/>
            <a:ext cx="4506910" cy="150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2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83" y="490382"/>
            <a:ext cx="4895539" cy="11254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551" y="462960"/>
            <a:ext cx="2593873" cy="11528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1982" y="1524348"/>
            <a:ext cx="770644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Font typeface="Arial" panose="020B0604020202020204" pitchFamily="34" charset="0"/>
              <a:buChar char="•"/>
            </a:pPr>
            <a:r>
              <a:rPr lang="fr-CA" altLang="en-US" sz="4000" dirty="0"/>
              <a:t>Check </a:t>
            </a:r>
            <a:r>
              <a:rPr lang="fr-CA" altLang="en-US" sz="4000" dirty="0" err="1"/>
              <a:t>with</a:t>
            </a:r>
            <a:r>
              <a:rPr lang="fr-CA" altLang="en-US" sz="4000" dirty="0"/>
              <a:t> </a:t>
            </a:r>
            <a:r>
              <a:rPr lang="fr-CA" altLang="en-US" sz="4000" dirty="0" err="1"/>
              <a:t>your</a:t>
            </a:r>
            <a:r>
              <a:rPr lang="fr-CA" altLang="en-US" sz="4000" dirty="0"/>
              <a:t> team mates and </a:t>
            </a:r>
            <a:r>
              <a:rPr lang="fr-CA" altLang="en-US" sz="4000" dirty="0" err="1"/>
              <a:t>agree</a:t>
            </a:r>
            <a:r>
              <a:rPr lang="fr-CA" altLang="en-US" sz="4000" dirty="0"/>
              <a:t> an </a:t>
            </a:r>
            <a:r>
              <a:rPr lang="fr-CA" altLang="en-US" sz="4000" dirty="0" err="1"/>
              <a:t>answer</a:t>
            </a:r>
            <a:r>
              <a:rPr lang="fr-CA" altLang="en-US" sz="4000" dirty="0"/>
              <a:t> </a:t>
            </a:r>
            <a:r>
              <a:rPr lang="fr-CA" altLang="en-US" sz="4000" dirty="0" err="1"/>
              <a:t>before</a:t>
            </a:r>
            <a:r>
              <a:rPr lang="fr-CA" altLang="en-US" sz="4000" dirty="0"/>
              <a:t> </a:t>
            </a:r>
            <a:r>
              <a:rPr lang="fr-CA" altLang="en-US" sz="4000" dirty="0" err="1"/>
              <a:t>you</a:t>
            </a:r>
            <a:r>
              <a:rPr lang="fr-CA" altLang="en-US" sz="4000" dirty="0"/>
              <a:t> </a:t>
            </a:r>
            <a:r>
              <a:rPr lang="fr-CA" altLang="en-US" sz="4000" dirty="0" err="1"/>
              <a:t>write</a:t>
            </a:r>
            <a:r>
              <a:rPr lang="fr-CA" altLang="en-US" sz="4000" dirty="0"/>
              <a:t> </a:t>
            </a:r>
            <a:r>
              <a:rPr lang="fr-CA" altLang="en-US" sz="4000" dirty="0" err="1"/>
              <a:t>it</a:t>
            </a:r>
            <a:r>
              <a:rPr lang="fr-CA" altLang="en-US" sz="4000" dirty="0"/>
              <a:t> down</a:t>
            </a:r>
          </a:p>
          <a:p>
            <a:pPr indent="-457200">
              <a:buFont typeface="Arial" panose="020B0604020202020204" pitchFamily="34" charset="0"/>
              <a:buChar char="•"/>
            </a:pPr>
            <a:r>
              <a:rPr lang="fr-CA" altLang="en-US" sz="4000" dirty="0" err="1"/>
              <a:t>Don’t</a:t>
            </a:r>
            <a:r>
              <a:rPr lang="fr-CA" altLang="en-US" sz="4000" dirty="0"/>
              <a:t> </a:t>
            </a:r>
            <a:r>
              <a:rPr lang="fr-CA" altLang="en-US" sz="4000" dirty="0" err="1"/>
              <a:t>worry</a:t>
            </a:r>
            <a:r>
              <a:rPr lang="fr-CA" altLang="en-US" sz="4000" dirty="0"/>
              <a:t> about </a:t>
            </a:r>
            <a:r>
              <a:rPr lang="fr-CA" altLang="en-US" sz="4000" dirty="0" err="1"/>
              <a:t>spellings</a:t>
            </a:r>
            <a:r>
              <a:rPr lang="fr-CA" altLang="en-US" sz="4000" dirty="0"/>
              <a:t> – </a:t>
            </a:r>
            <a:r>
              <a:rPr lang="fr-CA" altLang="en-US" sz="4000" dirty="0" err="1"/>
              <a:t>just</a:t>
            </a:r>
            <a:r>
              <a:rPr lang="fr-CA" altLang="en-US" sz="4000" dirty="0"/>
              <a:t> do </a:t>
            </a:r>
            <a:r>
              <a:rPr lang="fr-CA" altLang="en-US" sz="4000" dirty="0" err="1"/>
              <a:t>your</a:t>
            </a:r>
            <a:r>
              <a:rPr lang="fr-CA" altLang="en-US" sz="4000" dirty="0"/>
              <a:t> best</a:t>
            </a:r>
          </a:p>
          <a:p>
            <a:pPr indent="-457200">
              <a:buFont typeface="Arial" panose="020B0604020202020204" pitchFamily="34" charset="0"/>
              <a:buChar char="•"/>
            </a:pPr>
            <a:r>
              <a:rPr lang="fr-CA" altLang="en-US" sz="4000" dirty="0"/>
              <a:t>If </a:t>
            </a:r>
            <a:r>
              <a:rPr lang="fr-CA" altLang="en-US" sz="4000" dirty="0" err="1"/>
              <a:t>you’re</a:t>
            </a:r>
            <a:r>
              <a:rPr lang="fr-CA" altLang="en-US" sz="4000" dirty="0"/>
              <a:t> not sure of the </a:t>
            </a:r>
            <a:r>
              <a:rPr lang="fr-CA" altLang="en-US" sz="4000" dirty="0" err="1"/>
              <a:t>answer</a:t>
            </a:r>
            <a:r>
              <a:rPr lang="fr-CA" altLang="en-US" sz="4000" dirty="0"/>
              <a:t>, </a:t>
            </a:r>
            <a:r>
              <a:rPr lang="fr-CA" altLang="en-US" sz="4000" dirty="0" err="1"/>
              <a:t>make</a:t>
            </a:r>
            <a:r>
              <a:rPr lang="fr-CA" altLang="en-US" sz="4000" dirty="0"/>
              <a:t> </a:t>
            </a:r>
            <a:r>
              <a:rPr lang="fr-CA" altLang="en-US" sz="4000" dirty="0" err="1"/>
              <a:t>your</a:t>
            </a:r>
            <a:r>
              <a:rPr lang="fr-CA" altLang="en-US" sz="4000" dirty="0"/>
              <a:t> best possible </a:t>
            </a:r>
            <a:r>
              <a:rPr lang="fr-CA" altLang="en-US" sz="4000" dirty="0" err="1"/>
              <a:t>guess</a:t>
            </a:r>
            <a:endParaRPr lang="fr-CA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7570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00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/>
              <a:t>Why does the ghost always need more books?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>
                <a:solidFill>
                  <a:srgbClr val="FF0000"/>
                </a:solidFill>
              </a:rPr>
              <a:t>She goes through them too quickly!</a:t>
            </a:r>
          </a:p>
        </p:txBody>
      </p:sp>
    </p:spTree>
    <p:extLst>
      <p:ext uri="{BB962C8B-B14F-4D97-AF65-F5344CB8AC3E}">
        <p14:creationId xmlns:p14="http://schemas.microsoft.com/office/powerpoint/2010/main" val="347664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42" y="2636912"/>
            <a:ext cx="7380312" cy="24601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2" y="4005064"/>
            <a:ext cx="76809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50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5400" dirty="0"/>
              <a:t>“Captain _____” is a series of books by </a:t>
            </a:r>
            <a:r>
              <a:rPr lang="en-IE" sz="5400" dirty="0" err="1"/>
              <a:t>Dav</a:t>
            </a:r>
            <a:r>
              <a:rPr lang="en-IE" sz="5400" dirty="0"/>
              <a:t> </a:t>
            </a:r>
            <a:r>
              <a:rPr lang="en-IE" sz="5400" dirty="0" err="1"/>
              <a:t>Pilkey</a:t>
            </a:r>
            <a:r>
              <a:rPr lang="en-IE" sz="5400" dirty="0"/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3672408" cy="12241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16" y="371804"/>
            <a:ext cx="3732711" cy="11849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87824" y="4909890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Underpants</a:t>
            </a:r>
          </a:p>
        </p:txBody>
      </p:sp>
    </p:spTree>
    <p:extLst>
      <p:ext uri="{BB962C8B-B14F-4D97-AF65-F5344CB8AC3E}">
        <p14:creationId xmlns:p14="http://schemas.microsoft.com/office/powerpoint/2010/main" val="171605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4800" dirty="0"/>
              <a:t>What kind of animal was “Black Beauty” in the series of books by Anna Sewell?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3672408" cy="12241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16" y="371804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Horse</a:t>
            </a:r>
          </a:p>
        </p:txBody>
      </p:sp>
    </p:spTree>
    <p:extLst>
      <p:ext uri="{BB962C8B-B14F-4D97-AF65-F5344CB8AC3E}">
        <p14:creationId xmlns:p14="http://schemas.microsoft.com/office/powerpoint/2010/main" val="390061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4400" dirty="0"/>
              <a:t>What word describes a person who reads lots of books: (a) bookworm (b) </a:t>
            </a:r>
            <a:r>
              <a:rPr lang="en-IE" sz="4400" dirty="0" err="1"/>
              <a:t>bookbug</a:t>
            </a:r>
            <a:r>
              <a:rPr lang="en-IE" sz="4400" dirty="0"/>
              <a:t> (c) </a:t>
            </a:r>
            <a:r>
              <a:rPr lang="en-IE" sz="4400" dirty="0" err="1"/>
              <a:t>bookfly</a:t>
            </a:r>
            <a:r>
              <a:rPr lang="en-IE" sz="4400" dirty="0"/>
              <a:t>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3672408" cy="12241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16" y="371804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59832" y="4909890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Bookworm</a:t>
            </a:r>
          </a:p>
        </p:txBody>
      </p:sp>
    </p:spTree>
    <p:extLst>
      <p:ext uri="{BB962C8B-B14F-4D97-AF65-F5344CB8AC3E}">
        <p14:creationId xmlns:p14="http://schemas.microsoft.com/office/powerpoint/2010/main" val="282596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540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400" dirty="0"/>
              <a:t>Name the Irish author of the </a:t>
            </a:r>
            <a:r>
              <a:rPr lang="en-IE" sz="4400" dirty="0" err="1"/>
              <a:t>Lissadell</a:t>
            </a:r>
            <a:r>
              <a:rPr lang="en-IE" sz="4400" dirty="0"/>
              <a:t> series of books featuring the character of Lily?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3672408" cy="12241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16" y="371804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23728" y="4909890"/>
            <a:ext cx="4104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Judi Curtin</a:t>
            </a:r>
          </a:p>
        </p:txBody>
      </p:sp>
    </p:spTree>
    <p:extLst>
      <p:ext uri="{BB962C8B-B14F-4D97-AF65-F5344CB8AC3E}">
        <p14:creationId xmlns:p14="http://schemas.microsoft.com/office/powerpoint/2010/main" val="382726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400" dirty="0"/>
              <a:t>Augustus Gloop, </a:t>
            </a:r>
            <a:r>
              <a:rPr lang="en-IE" sz="4400" dirty="0" err="1"/>
              <a:t>Veruca</a:t>
            </a:r>
            <a:r>
              <a:rPr lang="en-IE" sz="4400" dirty="0"/>
              <a:t> Salt, Mike </a:t>
            </a:r>
            <a:r>
              <a:rPr lang="en-IE" sz="4400" dirty="0" err="1"/>
              <a:t>Teavee</a:t>
            </a:r>
            <a:r>
              <a:rPr lang="en-IE" sz="4400" dirty="0"/>
              <a:t>. Name the book in which these characters feature.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3672408" cy="12241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16" y="371804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67149" y="4909890"/>
            <a:ext cx="63372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Charlie and the Chocolate Factory</a:t>
            </a:r>
          </a:p>
        </p:txBody>
      </p:sp>
    </p:spTree>
    <p:extLst>
      <p:ext uri="{BB962C8B-B14F-4D97-AF65-F5344CB8AC3E}">
        <p14:creationId xmlns:p14="http://schemas.microsoft.com/office/powerpoint/2010/main" val="90764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5400" dirty="0"/>
              <a:t>What is the name of a book written about a person’s life?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3672408" cy="12241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16" y="371804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4909890"/>
            <a:ext cx="6011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Biography/Autobiography</a:t>
            </a:r>
          </a:p>
        </p:txBody>
      </p:sp>
    </p:spTree>
    <p:extLst>
      <p:ext uri="{BB962C8B-B14F-4D97-AF65-F5344CB8AC3E}">
        <p14:creationId xmlns:p14="http://schemas.microsoft.com/office/powerpoint/2010/main" val="221406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49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57" y="473110"/>
            <a:ext cx="7596336" cy="19477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010" y="3329474"/>
            <a:ext cx="5296430" cy="29424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09" y="2420888"/>
            <a:ext cx="7488832" cy="192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78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/>
              <a:t>Why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does</a:t>
            </a:r>
            <a:r>
              <a:rPr lang="fr-CA" altLang="en-US" sz="5400" b="1" dirty="0"/>
              <a:t> an </a:t>
            </a:r>
            <a:r>
              <a:rPr lang="fr-CA" altLang="en-US" sz="5400" b="1" dirty="0" err="1"/>
              <a:t>elephant</a:t>
            </a:r>
            <a:r>
              <a:rPr lang="fr-CA" altLang="en-US" sz="5400" b="1" dirty="0"/>
              <a:t> use </a:t>
            </a:r>
            <a:r>
              <a:rPr lang="fr-CA" altLang="en-US" sz="5400" b="1" dirty="0" err="1"/>
              <a:t>his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trunk</a:t>
            </a:r>
            <a:r>
              <a:rPr lang="fr-CA" altLang="en-US" sz="5400" b="1" dirty="0"/>
              <a:t> as a bookmark?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>
                <a:solidFill>
                  <a:srgbClr val="FF0000"/>
                </a:solidFill>
              </a:rPr>
              <a:t>So </a:t>
            </a:r>
            <a:r>
              <a:rPr lang="fr-CA" altLang="en-US" sz="5400" b="1" dirty="0" err="1">
                <a:solidFill>
                  <a:srgbClr val="FF0000"/>
                </a:solidFill>
              </a:rPr>
              <a:t>he</a:t>
            </a:r>
            <a:r>
              <a:rPr lang="fr-CA" altLang="en-US" sz="5400" b="1" dirty="0">
                <a:solidFill>
                  <a:srgbClr val="FF0000"/>
                </a:solidFill>
              </a:rPr>
              <a:t> NOSE </a:t>
            </a:r>
            <a:r>
              <a:rPr lang="fr-CA" altLang="en-US" sz="5400" b="1" dirty="0" err="1">
                <a:solidFill>
                  <a:srgbClr val="FF0000"/>
                </a:solidFill>
              </a:rPr>
              <a:t>where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he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stopped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reading</a:t>
            </a:r>
            <a:r>
              <a:rPr lang="fr-CA" altLang="en-US" sz="54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4099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2" y="3428999"/>
            <a:ext cx="7315215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44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5400" dirty="0" err="1"/>
              <a:t>Cén</a:t>
            </a:r>
            <a:r>
              <a:rPr lang="en-IE" sz="5400" dirty="0"/>
              <a:t> </a:t>
            </a:r>
            <a:r>
              <a:rPr lang="en-IE" sz="5400" dirty="0" err="1"/>
              <a:t>Gaeilge</a:t>
            </a:r>
            <a:r>
              <a:rPr lang="en-IE" sz="5400" dirty="0"/>
              <a:t> </a:t>
            </a:r>
            <a:r>
              <a:rPr lang="en-IE" sz="5400" dirty="0" err="1"/>
              <a:t>atá</a:t>
            </a:r>
            <a:r>
              <a:rPr lang="en-IE" sz="5400" dirty="0"/>
              <a:t> </a:t>
            </a:r>
            <a:r>
              <a:rPr lang="en-IE" sz="5400" dirty="0" err="1"/>
              <a:t>ar</a:t>
            </a:r>
            <a:r>
              <a:rPr lang="en-IE" sz="5400" dirty="0"/>
              <a:t> “Book”?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99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5400" dirty="0"/>
              <a:t>What is the name of Postman Pat’s cat?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08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5400" dirty="0"/>
              <a:t>What famous book is kept in Trinity College, Dublin?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3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800" dirty="0"/>
              <a:t>What is the name of Matilda’s head teacher in the book by Roald Dahl?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59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800" dirty="0"/>
              <a:t>In the book about the orphan Oliver by Charles Dickens, what was Oliver’s surname?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42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4800" dirty="0"/>
              <a:t>If the final chapter of a book is sometimes called the Epilogue, what might the first chapter be called?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20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64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898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000" b="1" dirty="0" err="1"/>
              <a:t>Why</a:t>
            </a:r>
            <a:r>
              <a:rPr lang="fr-CA" altLang="en-US" sz="5000" b="1" dirty="0"/>
              <a:t> </a:t>
            </a:r>
            <a:r>
              <a:rPr lang="fr-CA" altLang="en-US" sz="5000" b="1" dirty="0" err="1"/>
              <a:t>was</a:t>
            </a:r>
            <a:r>
              <a:rPr lang="fr-CA" altLang="en-US" sz="5000" b="1" dirty="0"/>
              <a:t> the </a:t>
            </a:r>
            <a:r>
              <a:rPr lang="fr-CA" altLang="en-US" sz="5000" b="1" dirty="0" err="1"/>
              <a:t>dinosaur</a:t>
            </a:r>
            <a:r>
              <a:rPr lang="fr-CA" altLang="en-US" sz="5000" b="1" dirty="0"/>
              <a:t> </a:t>
            </a:r>
            <a:r>
              <a:rPr lang="fr-CA" altLang="en-US" sz="5000" b="1" dirty="0" err="1"/>
              <a:t>afraid</a:t>
            </a:r>
            <a:r>
              <a:rPr lang="fr-CA" altLang="en-US" sz="5000" b="1" dirty="0"/>
              <a:t> to go back to the </a:t>
            </a:r>
            <a:r>
              <a:rPr lang="fr-CA" altLang="en-US" sz="5000" b="1" dirty="0" err="1"/>
              <a:t>library</a:t>
            </a:r>
            <a:r>
              <a:rPr lang="fr-CA" altLang="en-US" sz="5000" b="1" dirty="0"/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>
                <a:solidFill>
                  <a:srgbClr val="FF0000"/>
                </a:solidFill>
              </a:rPr>
              <a:t>His</a:t>
            </a:r>
            <a:r>
              <a:rPr lang="fr-CA" altLang="en-US" sz="5400" b="1" dirty="0">
                <a:solidFill>
                  <a:srgbClr val="FF0000"/>
                </a:solidFill>
              </a:rPr>
              <a:t> books </a:t>
            </a:r>
            <a:r>
              <a:rPr lang="fr-CA" altLang="en-US" sz="5400" b="1" dirty="0" err="1">
                <a:solidFill>
                  <a:srgbClr val="FF0000"/>
                </a:solidFill>
              </a:rPr>
              <a:t>were</a:t>
            </a:r>
            <a:r>
              <a:rPr lang="fr-CA" altLang="en-US" sz="5400" b="1" dirty="0">
                <a:solidFill>
                  <a:srgbClr val="FF0000"/>
                </a:solidFill>
              </a:rPr>
              <a:t> 65 million </a:t>
            </a:r>
            <a:r>
              <a:rPr lang="fr-CA" altLang="en-US" sz="5400" b="1" dirty="0" err="1">
                <a:solidFill>
                  <a:srgbClr val="FF0000"/>
                </a:solidFill>
              </a:rPr>
              <a:t>years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overdue</a:t>
            </a:r>
            <a:r>
              <a:rPr lang="fr-CA" altLang="en-US" sz="54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5163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858" y="3284984"/>
            <a:ext cx="7092280" cy="23640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0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2" y="2708920"/>
            <a:ext cx="7315215" cy="24384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2" y="4077072"/>
            <a:ext cx="76809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4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4400" dirty="0"/>
              <a:t>True or false: pages of books used to be sewn together to bind them into a book?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8324"/>
            <a:ext cx="3732711" cy="12442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67948"/>
            <a:ext cx="3732711" cy="11849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302672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4800" dirty="0"/>
              <a:t>What girl’s adventures did the author Lewis Carroll write about?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8324"/>
            <a:ext cx="3732711" cy="12442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67948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Alice</a:t>
            </a:r>
          </a:p>
        </p:txBody>
      </p:sp>
    </p:spTree>
    <p:extLst>
      <p:ext uri="{BB962C8B-B14F-4D97-AF65-F5344CB8AC3E}">
        <p14:creationId xmlns:p14="http://schemas.microsoft.com/office/powerpoint/2010/main" val="294540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4800" dirty="0"/>
              <a:t>What kind of book contains a page for every day of the year?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8324"/>
            <a:ext cx="3732711" cy="12442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67948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Diary</a:t>
            </a:r>
          </a:p>
        </p:txBody>
      </p:sp>
    </p:spTree>
    <p:extLst>
      <p:ext uri="{BB962C8B-B14F-4D97-AF65-F5344CB8AC3E}">
        <p14:creationId xmlns:p14="http://schemas.microsoft.com/office/powerpoint/2010/main" val="75403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800" dirty="0"/>
              <a:t>What is the name of the main character in the R.J. Palacio novel “Wonder”?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8324"/>
            <a:ext cx="3732711" cy="12442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67948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5576" y="4909890"/>
            <a:ext cx="5472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August (</a:t>
            </a:r>
            <a:r>
              <a:rPr lang="en-IE" sz="6000" b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Auggie</a:t>
            </a:r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968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800" dirty="0"/>
              <a:t>What word connects the character Harry and the author Beatrix?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8324"/>
            <a:ext cx="3732711" cy="12442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67948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Potter</a:t>
            </a:r>
          </a:p>
        </p:txBody>
      </p:sp>
    </p:spTree>
    <p:extLst>
      <p:ext uri="{BB962C8B-B14F-4D97-AF65-F5344CB8AC3E}">
        <p14:creationId xmlns:p14="http://schemas.microsoft.com/office/powerpoint/2010/main" val="341280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4400" dirty="0"/>
              <a:t>To what African country did Benny and his family move in the Eoin </a:t>
            </a:r>
            <a:r>
              <a:rPr lang="en-IE" sz="4400" dirty="0" err="1"/>
              <a:t>Colfer</a:t>
            </a:r>
            <a:r>
              <a:rPr lang="en-IE" sz="4400" dirty="0"/>
              <a:t> novel “Benny and Omar”?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8324"/>
            <a:ext cx="3732711" cy="12442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67948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Tunisia</a:t>
            </a:r>
          </a:p>
        </p:txBody>
      </p:sp>
    </p:spTree>
    <p:extLst>
      <p:ext uri="{BB962C8B-B14F-4D97-AF65-F5344CB8AC3E}">
        <p14:creationId xmlns:p14="http://schemas.microsoft.com/office/powerpoint/2010/main" val="17464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513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/>
              <a:t>Where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does</a:t>
            </a:r>
            <a:r>
              <a:rPr lang="fr-CA" altLang="en-US" sz="5400" b="1" dirty="0"/>
              <a:t> a </a:t>
            </a:r>
            <a:r>
              <a:rPr lang="fr-CA" altLang="en-US" sz="5400" b="1" dirty="0" err="1"/>
              <a:t>librarian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sleep</a:t>
            </a:r>
            <a:r>
              <a:rPr lang="fr-CA" altLang="en-US" sz="5400" b="1" dirty="0"/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>
                <a:solidFill>
                  <a:srgbClr val="FF0000"/>
                </a:solidFill>
              </a:rPr>
              <a:t>Between</a:t>
            </a:r>
            <a:r>
              <a:rPr lang="fr-CA" altLang="en-US" sz="5400" b="1" dirty="0">
                <a:solidFill>
                  <a:srgbClr val="FF0000"/>
                </a:solidFill>
              </a:rPr>
              <a:t> the </a:t>
            </a:r>
            <a:r>
              <a:rPr lang="fr-CA" altLang="en-US" sz="5400" b="1" dirty="0" err="1">
                <a:solidFill>
                  <a:srgbClr val="FF0000"/>
                </a:solidFill>
              </a:rPr>
              <a:t>covers</a:t>
            </a:r>
            <a:r>
              <a:rPr lang="fr-CA" altLang="en-US" sz="54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520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3" name="Picture 2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2095F46B-AAB4-6E63-D6E3-E1BB4CE222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42" y="104065"/>
            <a:ext cx="6280674" cy="2791411"/>
          </a:xfrm>
          <a:prstGeom prst="rect">
            <a:avLst/>
          </a:prstGeom>
        </p:spPr>
      </p:pic>
      <p:pic>
        <p:nvPicPr>
          <p:cNvPr id="7" name="Picture 6" descr="A group of colorful squares with white letters&#10;&#10;Description automatically generated">
            <a:extLst>
              <a:ext uri="{FF2B5EF4-FFF2-40B4-BE49-F238E27FC236}">
                <a16:creationId xmlns:a16="http://schemas.microsoft.com/office/drawing/2014/main" id="{375FC4B1-ABF6-4E47-FF98-84DF528E4F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777" y="1838540"/>
            <a:ext cx="3768405" cy="2791411"/>
          </a:xfrm>
          <a:prstGeom prst="rect">
            <a:avLst/>
          </a:prstGeom>
        </p:spPr>
      </p:pic>
      <p:pic>
        <p:nvPicPr>
          <p:cNvPr id="9" name="Picture 8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1746B95D-BB39-C520-DC16-32AA3FF3AC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3573016"/>
            <a:ext cx="7536809" cy="279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510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085591" cy="13618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4000" dirty="0"/>
              <a:t>J.K. Rowling wrote the Harry Potter series of books. What does the “J” in her name stand for: (a) Joan (b) Judy (c) Joanne?</a:t>
            </a:r>
          </a:p>
        </p:txBody>
      </p:sp>
    </p:spTree>
    <p:extLst>
      <p:ext uri="{BB962C8B-B14F-4D97-AF65-F5344CB8AC3E}">
        <p14:creationId xmlns:p14="http://schemas.microsoft.com/office/powerpoint/2010/main" val="272353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2" y="3397153"/>
            <a:ext cx="7315215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15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5400" dirty="0"/>
              <a:t>What do you call a book that you listen to on a device rather than read?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525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80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4800" dirty="0"/>
              <a:t>“The Dog who Lost His ____” is a book by Eoin </a:t>
            </a:r>
            <a:r>
              <a:rPr lang="en-IE" sz="4800" dirty="0" err="1"/>
              <a:t>Colfer</a:t>
            </a:r>
            <a:r>
              <a:rPr lang="en-IE" sz="4800" dirty="0"/>
              <a:t>. The missing word is: (a) Tail (b) Teeth (c) Bark.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525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70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4800" dirty="0"/>
              <a:t>In what kind of book would you find lots of maps?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525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2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5400" dirty="0"/>
              <a:t>Joe has lots of money but no friends in which David Walliams book?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525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63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000" dirty="0"/>
              <a:t>In the book “James and the Giant Peach” by Roald Dahl, James had two aunts. One was Aunt Spiker, who was the other?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525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07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5400" dirty="0"/>
              <a:t>Name the author of the Tracy Beaker series of books?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5258"/>
            <a:ext cx="4449696" cy="14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0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34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/>
              <a:t>Why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didn’t</a:t>
            </a:r>
            <a:r>
              <a:rPr lang="fr-CA" altLang="en-US" sz="5400" b="1" dirty="0"/>
              <a:t> the </a:t>
            </a:r>
            <a:r>
              <a:rPr lang="fr-CA" altLang="en-US" sz="5400" b="1" dirty="0" err="1"/>
              <a:t>burglar</a:t>
            </a:r>
            <a:r>
              <a:rPr lang="fr-CA" altLang="en-US" sz="5400" b="1" dirty="0"/>
              <a:t> break </a:t>
            </a:r>
            <a:r>
              <a:rPr lang="fr-CA" altLang="en-US" sz="5400" b="1" dirty="0" err="1"/>
              <a:t>into</a:t>
            </a:r>
            <a:r>
              <a:rPr lang="fr-CA" altLang="en-US" sz="5400" b="1" dirty="0"/>
              <a:t> the </a:t>
            </a:r>
            <a:r>
              <a:rPr lang="fr-CA" altLang="en-US" sz="5400" b="1" dirty="0" err="1"/>
              <a:t>library</a:t>
            </a:r>
            <a:r>
              <a:rPr lang="fr-CA" altLang="en-US" sz="5400" b="1" dirty="0"/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>
                <a:solidFill>
                  <a:srgbClr val="FF0000"/>
                </a:solidFill>
              </a:rPr>
              <a:t>She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was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afraid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she’d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get</a:t>
            </a:r>
            <a:r>
              <a:rPr lang="fr-CA" altLang="en-US" sz="5400" b="1" dirty="0">
                <a:solidFill>
                  <a:srgbClr val="FF0000"/>
                </a:solidFill>
              </a:rPr>
              <a:t> a long sentence!</a:t>
            </a:r>
          </a:p>
        </p:txBody>
      </p:sp>
    </p:spTree>
    <p:extLst>
      <p:ext uri="{BB962C8B-B14F-4D97-AF65-F5344CB8AC3E}">
        <p14:creationId xmlns:p14="http://schemas.microsoft.com/office/powerpoint/2010/main" val="366325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2" y="2636912"/>
            <a:ext cx="7315215" cy="24384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2" y="4077072"/>
            <a:ext cx="76809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45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085591" cy="1361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5400" dirty="0"/>
              <a:t>What kind of book would you use to find the meaning of a word?</a:t>
            </a:r>
          </a:p>
        </p:txBody>
      </p:sp>
    </p:spTree>
    <p:extLst>
      <p:ext uri="{BB962C8B-B14F-4D97-AF65-F5344CB8AC3E}">
        <p14:creationId xmlns:p14="http://schemas.microsoft.com/office/powerpoint/2010/main" val="344704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5400" dirty="0" err="1"/>
              <a:t>Cén</a:t>
            </a:r>
            <a:r>
              <a:rPr lang="en-IE" sz="5400" dirty="0"/>
              <a:t> </a:t>
            </a:r>
            <a:r>
              <a:rPr lang="en-IE" sz="5400" dirty="0" err="1"/>
              <a:t>Gaeilge</a:t>
            </a:r>
            <a:r>
              <a:rPr lang="en-IE" sz="5400" dirty="0"/>
              <a:t> </a:t>
            </a:r>
            <a:r>
              <a:rPr lang="en-IE" sz="5400" dirty="0" err="1"/>
              <a:t>atá</a:t>
            </a:r>
            <a:r>
              <a:rPr lang="en-IE" sz="5400" dirty="0"/>
              <a:t> </a:t>
            </a:r>
            <a:r>
              <a:rPr lang="en-IE" sz="5400" dirty="0" err="1"/>
              <a:t>ar</a:t>
            </a:r>
            <a:r>
              <a:rPr lang="en-IE" sz="5400" dirty="0"/>
              <a:t> “Book”?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9821"/>
            <a:ext cx="3672408" cy="12241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9395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Leabhar</a:t>
            </a:r>
            <a:endParaRPr lang="en-IE" sz="6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38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5400" dirty="0"/>
              <a:t>What is the name of Postman Pat’s cat?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9821"/>
            <a:ext cx="3672408" cy="12241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9395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Jess</a:t>
            </a:r>
          </a:p>
        </p:txBody>
      </p:sp>
    </p:spTree>
    <p:extLst>
      <p:ext uri="{BB962C8B-B14F-4D97-AF65-F5344CB8AC3E}">
        <p14:creationId xmlns:p14="http://schemas.microsoft.com/office/powerpoint/2010/main" val="293067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5400" dirty="0"/>
              <a:t>What famous book is kept in Trinity College, Dublin?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9821"/>
            <a:ext cx="3672408" cy="12241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9395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91780" y="4909890"/>
            <a:ext cx="52205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Book of </a:t>
            </a:r>
            <a:r>
              <a:rPr lang="en-IE" sz="6000" b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Kells</a:t>
            </a:r>
            <a:endParaRPr lang="en-IE" sz="6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11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800" dirty="0"/>
              <a:t>What is the name of Matilda’s head teacher in the book by Roald Dahl?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9821"/>
            <a:ext cx="3672408" cy="12241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9395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43608" y="4909890"/>
            <a:ext cx="5184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Miss </a:t>
            </a:r>
            <a:r>
              <a:rPr lang="en-IE" sz="6000" b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Trunchbull</a:t>
            </a:r>
            <a:endParaRPr lang="en-IE" sz="6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15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400" dirty="0"/>
              <a:t>In the book about the orphan Oliver by Charles Dickens, what was Oliver’s surname?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9821"/>
            <a:ext cx="3672408" cy="12241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9395"/>
            <a:ext cx="3732711" cy="1184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Twist</a:t>
            </a:r>
          </a:p>
        </p:txBody>
      </p:sp>
    </p:spTree>
    <p:extLst>
      <p:ext uri="{BB962C8B-B14F-4D97-AF65-F5344CB8AC3E}">
        <p14:creationId xmlns:p14="http://schemas.microsoft.com/office/powerpoint/2010/main" val="102403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4400" dirty="0"/>
              <a:t>If the final chapter of a book is sometimes called the Epilogue, what might the first chapter be called?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9821"/>
            <a:ext cx="3672408" cy="12241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9395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91780" y="4909890"/>
            <a:ext cx="3636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Prologue</a:t>
            </a:r>
          </a:p>
        </p:txBody>
      </p:sp>
    </p:spTree>
    <p:extLst>
      <p:ext uri="{BB962C8B-B14F-4D97-AF65-F5344CB8AC3E}">
        <p14:creationId xmlns:p14="http://schemas.microsoft.com/office/powerpoint/2010/main" val="47505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330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/>
              <a:t>Why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should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you</a:t>
            </a:r>
            <a:r>
              <a:rPr lang="fr-CA" altLang="en-US" sz="5400" b="1" dirty="0"/>
              <a:t> not tell a book </a:t>
            </a:r>
            <a:r>
              <a:rPr lang="fr-CA" altLang="en-US" sz="5400" b="1" dirty="0" err="1"/>
              <a:t>your</a:t>
            </a:r>
            <a:r>
              <a:rPr lang="fr-CA" altLang="en-US" sz="5400" b="1" dirty="0"/>
              <a:t> secrets?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>
                <a:solidFill>
                  <a:srgbClr val="FF0000"/>
                </a:solidFill>
              </a:rPr>
              <a:t>It’ll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just</a:t>
            </a:r>
            <a:r>
              <a:rPr lang="fr-CA" altLang="en-US" sz="5400" b="1" dirty="0">
                <a:solidFill>
                  <a:srgbClr val="FF0000"/>
                </a:solidFill>
              </a:rPr>
              <a:t> BLURB </a:t>
            </a:r>
            <a:r>
              <a:rPr lang="fr-CA" altLang="en-US" sz="5400" b="1" dirty="0" err="1">
                <a:solidFill>
                  <a:srgbClr val="FF0000"/>
                </a:solidFill>
              </a:rPr>
              <a:t>them</a:t>
            </a:r>
            <a:r>
              <a:rPr lang="fr-CA" altLang="en-US" sz="5400" b="1" dirty="0">
                <a:solidFill>
                  <a:srgbClr val="FF0000"/>
                </a:solidFill>
              </a:rPr>
              <a:t> all out!</a:t>
            </a:r>
          </a:p>
        </p:txBody>
      </p:sp>
    </p:spTree>
    <p:extLst>
      <p:ext uri="{BB962C8B-B14F-4D97-AF65-F5344CB8AC3E}">
        <p14:creationId xmlns:p14="http://schemas.microsoft.com/office/powerpoint/2010/main" val="410160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0" y="3336911"/>
            <a:ext cx="7315215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80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4800" dirty="0"/>
              <a:t>Complete the name of the classic children’s book by Robert Louis Stephenson, “Treasure ________”.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" y="260648"/>
            <a:ext cx="4597967" cy="153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84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085591" cy="13618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5400" dirty="0"/>
              <a:t>In the story of King Midas, what happened to anything he touched?</a:t>
            </a:r>
          </a:p>
        </p:txBody>
      </p:sp>
    </p:spTree>
    <p:extLst>
      <p:ext uri="{BB962C8B-B14F-4D97-AF65-F5344CB8AC3E}">
        <p14:creationId xmlns:p14="http://schemas.microsoft.com/office/powerpoint/2010/main" val="424189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4800" dirty="0"/>
              <a:t>What “E” is the person in a publishing company who checks a book before publishing to ensure it is correct?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" y="260648"/>
            <a:ext cx="4597967" cy="153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23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3</a:t>
            </a:r>
          </a:p>
          <a:p>
            <a:r>
              <a:rPr lang="en-IE" sz="5400" dirty="0"/>
              <a:t>What is the best-selling book of all time?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" y="260648"/>
            <a:ext cx="4597967" cy="153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8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4</a:t>
            </a:r>
          </a:p>
          <a:p>
            <a:r>
              <a:rPr lang="en-IE" sz="4800" dirty="0"/>
              <a:t>In Marita Conlon McKenna’s book “Under the Hawthorn Tree”, where did the children’s aunts live?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" y="260648"/>
            <a:ext cx="4597967" cy="153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58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5</a:t>
            </a:r>
          </a:p>
          <a:p>
            <a:r>
              <a:rPr lang="en-IE" sz="4000" dirty="0"/>
              <a:t>Unscramble the letters to reveal the name of a TV chef who writes cookbooks:</a:t>
            </a:r>
          </a:p>
          <a:p>
            <a:pPr algn="ctr"/>
            <a:r>
              <a:rPr lang="en-IE" sz="4000" b="1" dirty="0"/>
              <a:t>EVNEN GEMUAIR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" y="260648"/>
            <a:ext cx="4597967" cy="153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0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6</a:t>
            </a:r>
          </a:p>
          <a:p>
            <a:r>
              <a:rPr lang="en-IE" sz="5400" dirty="0"/>
              <a:t>What is the name of the 3rd book in the Harry Potter series of books?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" y="260648"/>
            <a:ext cx="4597967" cy="153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36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14" name="Picture 13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AC161D8F-FCFE-395F-1C13-0EBAC2BE2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14" y="141984"/>
            <a:ext cx="4777598" cy="2654221"/>
          </a:xfrm>
          <a:prstGeom prst="rect">
            <a:avLst/>
          </a:prstGeom>
        </p:spPr>
      </p:pic>
      <p:pic>
        <p:nvPicPr>
          <p:cNvPr id="16" name="Picture 15" descr="Colorful square letters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6EE96F3-06FC-AE74-316E-60CF91F62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3202801"/>
            <a:ext cx="6709527" cy="3727515"/>
          </a:xfrm>
          <a:prstGeom prst="rect">
            <a:avLst/>
          </a:prstGeom>
        </p:spPr>
      </p:pic>
      <p:pic>
        <p:nvPicPr>
          <p:cNvPr id="18" name="Picture 17" descr="A colorful squares with white letters&#10;&#10;Description automatically generated">
            <a:extLst>
              <a:ext uri="{FF2B5EF4-FFF2-40B4-BE49-F238E27FC236}">
                <a16:creationId xmlns:a16="http://schemas.microsoft.com/office/drawing/2014/main" id="{93480227-746C-4FFF-4C31-0799712BC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50" y="1339044"/>
            <a:ext cx="6709527" cy="37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636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0" y="188640"/>
            <a:ext cx="7596336" cy="1947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327" y="1772816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/>
              <a:t>Why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does</a:t>
            </a:r>
            <a:r>
              <a:rPr lang="fr-CA" altLang="en-US" sz="5400" b="1" dirty="0"/>
              <a:t> a book </a:t>
            </a:r>
            <a:r>
              <a:rPr lang="fr-CA" altLang="en-US" sz="5400" b="1" dirty="0" err="1"/>
              <a:t>never</a:t>
            </a:r>
            <a:r>
              <a:rPr lang="fr-CA" altLang="en-US" sz="5400" b="1" dirty="0"/>
              <a:t> </a:t>
            </a:r>
            <a:r>
              <a:rPr lang="fr-CA" altLang="en-US" sz="5400" b="1" dirty="0" err="1"/>
              <a:t>hold</a:t>
            </a:r>
            <a:r>
              <a:rPr lang="fr-CA" altLang="en-US" sz="5400" b="1" dirty="0"/>
              <a:t> a </a:t>
            </a:r>
            <a:r>
              <a:rPr lang="fr-CA" altLang="en-US" sz="5400" b="1" dirty="0" err="1"/>
              <a:t>grudge</a:t>
            </a:r>
            <a:r>
              <a:rPr lang="fr-CA" altLang="en-US" sz="5400" b="1" dirty="0"/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77" y="4005064"/>
            <a:ext cx="770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altLang="en-US" sz="5400" b="1" dirty="0" err="1">
                <a:solidFill>
                  <a:srgbClr val="FF0000"/>
                </a:solidFill>
              </a:rPr>
              <a:t>It’s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always</a:t>
            </a:r>
            <a:r>
              <a:rPr lang="fr-CA" altLang="en-US" sz="5400" b="1" dirty="0">
                <a:solidFill>
                  <a:srgbClr val="FF0000"/>
                </a:solidFill>
              </a:rPr>
              <a:t> </a:t>
            </a:r>
            <a:r>
              <a:rPr lang="fr-CA" altLang="en-US" sz="5400" b="1" dirty="0" err="1">
                <a:solidFill>
                  <a:srgbClr val="FF0000"/>
                </a:solidFill>
              </a:rPr>
              <a:t>ready</a:t>
            </a:r>
            <a:r>
              <a:rPr lang="fr-CA" altLang="en-US" sz="5400" b="1" dirty="0">
                <a:solidFill>
                  <a:srgbClr val="FF0000"/>
                </a:solidFill>
              </a:rPr>
              <a:t> to </a:t>
            </a:r>
            <a:r>
              <a:rPr lang="fr-CA" altLang="en-US" sz="5400" b="1" dirty="0" err="1">
                <a:solidFill>
                  <a:srgbClr val="FF0000"/>
                </a:solidFill>
              </a:rPr>
              <a:t>turn</a:t>
            </a:r>
            <a:r>
              <a:rPr lang="fr-CA" altLang="en-US" sz="5400" b="1" dirty="0">
                <a:solidFill>
                  <a:srgbClr val="FF0000"/>
                </a:solidFill>
              </a:rPr>
              <a:t> over a new </a:t>
            </a:r>
            <a:r>
              <a:rPr lang="fr-CA" altLang="en-US" sz="5400" b="1" dirty="0" err="1">
                <a:solidFill>
                  <a:srgbClr val="FF0000"/>
                </a:solidFill>
              </a:rPr>
              <a:t>leaf</a:t>
            </a:r>
            <a:r>
              <a:rPr lang="fr-CA" altLang="en-US" sz="54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39474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090" y="692696"/>
            <a:ext cx="4647817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2" y="2636912"/>
            <a:ext cx="7315215" cy="24384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2" y="4077072"/>
            <a:ext cx="76809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66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1799605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02" y="5925553"/>
            <a:ext cx="1358889" cy="346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622512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1</a:t>
            </a:r>
          </a:p>
          <a:p>
            <a:r>
              <a:rPr lang="en-IE" sz="4800" dirty="0"/>
              <a:t>What do you call a book that you listen to on a device rather than read?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66799"/>
            <a:ext cx="3600400" cy="12001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4371"/>
            <a:ext cx="3732711" cy="11849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9832" y="4909890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Audiobook</a:t>
            </a:r>
          </a:p>
        </p:txBody>
      </p:sp>
    </p:spTree>
    <p:extLst>
      <p:ext uri="{BB962C8B-B14F-4D97-AF65-F5344CB8AC3E}">
        <p14:creationId xmlns:p14="http://schemas.microsoft.com/office/powerpoint/2010/main" val="118579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12" y="4293096"/>
            <a:ext cx="2125236" cy="198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6844" y="59603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2024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5925553"/>
            <a:ext cx="1358889" cy="346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622512"/>
            <a:ext cx="62646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/>
              <a:t>Question 2</a:t>
            </a:r>
          </a:p>
          <a:p>
            <a:r>
              <a:rPr lang="en-IE" sz="4000" dirty="0"/>
              <a:t>“The Dog who Lost His ____” is a book by Eoin </a:t>
            </a:r>
            <a:r>
              <a:rPr lang="en-IE" sz="4000" dirty="0" err="1"/>
              <a:t>Colfer</a:t>
            </a:r>
            <a:r>
              <a:rPr lang="en-IE" sz="4000" dirty="0"/>
              <a:t>. The missing word is: (a) Tail (b) Teeth (c) Bark.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66799"/>
            <a:ext cx="3600400" cy="12001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4371"/>
            <a:ext cx="3732711" cy="11849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06146" y="4909890"/>
            <a:ext cx="2822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Bark</a:t>
            </a:r>
          </a:p>
        </p:txBody>
      </p:sp>
    </p:spTree>
    <p:extLst>
      <p:ext uri="{BB962C8B-B14F-4D97-AF65-F5344CB8AC3E}">
        <p14:creationId xmlns:p14="http://schemas.microsoft.com/office/powerpoint/2010/main" val="337103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4240</Words>
  <Application>Microsoft Office PowerPoint</Application>
  <PresentationFormat>On-screen Show (4:3)</PresentationFormat>
  <Paragraphs>510</Paragraphs>
  <Slides>173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173</vt:i4>
      </vt:variant>
    </vt:vector>
  </HeadingPairs>
  <TitlesOfParts>
    <vt:vector size="179" baseType="lpstr">
      <vt:lpstr>Gungsuh</vt:lpstr>
      <vt:lpstr>Arial</vt:lpstr>
      <vt:lpstr>Calibri</vt:lpstr>
      <vt:lpstr>HelloAli</vt:lpstr>
      <vt:lpstr>HelloChalkTalk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Damien</dc:creator>
  <cp:lastModifiedBy>Damien Quinn</cp:lastModifiedBy>
  <cp:revision>54</cp:revision>
  <dcterms:created xsi:type="dcterms:W3CDTF">2022-02-18T20:27:55Z</dcterms:created>
  <dcterms:modified xsi:type="dcterms:W3CDTF">2024-03-04T10:36:09Z</dcterms:modified>
</cp:coreProperties>
</file>