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79" r:id="rId3"/>
    <p:sldId id="280" r:id="rId4"/>
    <p:sldId id="281" r:id="rId5"/>
    <p:sldId id="429" r:id="rId6"/>
    <p:sldId id="278" r:id="rId7"/>
    <p:sldId id="262" r:id="rId8"/>
    <p:sldId id="257" r:id="rId9"/>
    <p:sldId id="258" r:id="rId10"/>
    <p:sldId id="259" r:id="rId11"/>
    <p:sldId id="260" r:id="rId12"/>
    <p:sldId id="261" r:id="rId13"/>
    <p:sldId id="263" r:id="rId14"/>
    <p:sldId id="394" r:id="rId15"/>
    <p:sldId id="393" r:id="rId16"/>
    <p:sldId id="272" r:id="rId17"/>
    <p:sldId id="273" r:id="rId18"/>
    <p:sldId id="274" r:id="rId19"/>
    <p:sldId id="275" r:id="rId20"/>
    <p:sldId id="276" r:id="rId21"/>
    <p:sldId id="277" r:id="rId22"/>
    <p:sldId id="395" r:id="rId23"/>
    <p:sldId id="396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97" r:id="rId32"/>
    <p:sldId id="398" r:id="rId33"/>
    <p:sldId id="264" r:id="rId34"/>
    <p:sldId id="282" r:id="rId35"/>
    <p:sldId id="283" r:id="rId36"/>
    <p:sldId id="284" r:id="rId37"/>
    <p:sldId id="285" r:id="rId38"/>
    <p:sldId id="286" r:id="rId39"/>
    <p:sldId id="287" r:id="rId40"/>
    <p:sldId id="399" r:id="rId41"/>
    <p:sldId id="400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401" r:id="rId50"/>
    <p:sldId id="402" r:id="rId51"/>
    <p:sldId id="265" r:id="rId52"/>
    <p:sldId id="288" r:id="rId53"/>
    <p:sldId id="289" r:id="rId54"/>
    <p:sldId id="290" r:id="rId55"/>
    <p:sldId id="291" r:id="rId56"/>
    <p:sldId id="292" r:id="rId57"/>
    <p:sldId id="293" r:id="rId58"/>
    <p:sldId id="390" r:id="rId59"/>
    <p:sldId id="403" r:id="rId60"/>
    <p:sldId id="404" r:id="rId61"/>
    <p:sldId id="339" r:id="rId62"/>
    <p:sldId id="340" r:id="rId63"/>
    <p:sldId id="341" r:id="rId64"/>
    <p:sldId id="342" r:id="rId65"/>
    <p:sldId id="343" r:id="rId66"/>
    <p:sldId id="344" r:id="rId67"/>
    <p:sldId id="345" r:id="rId68"/>
    <p:sldId id="405" r:id="rId69"/>
    <p:sldId id="406" r:id="rId70"/>
    <p:sldId id="266" r:id="rId71"/>
    <p:sldId id="294" r:id="rId72"/>
    <p:sldId id="295" r:id="rId73"/>
    <p:sldId id="296" r:id="rId74"/>
    <p:sldId id="297" r:id="rId75"/>
    <p:sldId id="298" r:id="rId76"/>
    <p:sldId id="299" r:id="rId77"/>
    <p:sldId id="407" r:id="rId78"/>
    <p:sldId id="408" r:id="rId79"/>
    <p:sldId id="346" r:id="rId80"/>
    <p:sldId id="347" r:id="rId81"/>
    <p:sldId id="348" r:id="rId82"/>
    <p:sldId id="349" r:id="rId83"/>
    <p:sldId id="350" r:id="rId84"/>
    <p:sldId id="351" r:id="rId85"/>
    <p:sldId id="352" r:id="rId86"/>
    <p:sldId id="409" r:id="rId87"/>
    <p:sldId id="410" r:id="rId88"/>
    <p:sldId id="267" r:id="rId89"/>
    <p:sldId id="300" r:id="rId90"/>
    <p:sldId id="301" r:id="rId91"/>
    <p:sldId id="302" r:id="rId92"/>
    <p:sldId id="303" r:id="rId93"/>
    <p:sldId id="304" r:id="rId94"/>
    <p:sldId id="305" r:id="rId95"/>
    <p:sldId id="411" r:id="rId96"/>
    <p:sldId id="41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413" r:id="rId105"/>
    <p:sldId id="414" r:id="rId106"/>
    <p:sldId id="268" r:id="rId107"/>
    <p:sldId id="306" r:id="rId108"/>
    <p:sldId id="307" r:id="rId109"/>
    <p:sldId id="308" r:id="rId110"/>
    <p:sldId id="309" r:id="rId111"/>
    <p:sldId id="310" r:id="rId112"/>
    <p:sldId id="311" r:id="rId113"/>
    <p:sldId id="391" r:id="rId114"/>
    <p:sldId id="415" r:id="rId115"/>
    <p:sldId id="416" r:id="rId116"/>
    <p:sldId id="360" r:id="rId117"/>
    <p:sldId id="361" r:id="rId118"/>
    <p:sldId id="362" r:id="rId119"/>
    <p:sldId id="363" r:id="rId120"/>
    <p:sldId id="364" r:id="rId121"/>
    <p:sldId id="365" r:id="rId122"/>
    <p:sldId id="366" r:id="rId123"/>
    <p:sldId id="417" r:id="rId124"/>
    <p:sldId id="418" r:id="rId125"/>
    <p:sldId id="269" r:id="rId126"/>
    <p:sldId id="312" r:id="rId127"/>
    <p:sldId id="313" r:id="rId128"/>
    <p:sldId id="314" r:id="rId129"/>
    <p:sldId id="315" r:id="rId130"/>
    <p:sldId id="316" r:id="rId131"/>
    <p:sldId id="317" r:id="rId132"/>
    <p:sldId id="419" r:id="rId133"/>
    <p:sldId id="420" r:id="rId134"/>
    <p:sldId id="367" r:id="rId135"/>
    <p:sldId id="368" r:id="rId136"/>
    <p:sldId id="369" r:id="rId137"/>
    <p:sldId id="370" r:id="rId138"/>
    <p:sldId id="371" r:id="rId139"/>
    <p:sldId id="372" r:id="rId140"/>
    <p:sldId id="373" r:id="rId141"/>
    <p:sldId id="421" r:id="rId142"/>
    <p:sldId id="422" r:id="rId143"/>
    <p:sldId id="374" r:id="rId144"/>
    <p:sldId id="375" r:id="rId145"/>
    <p:sldId id="376" r:id="rId146"/>
    <p:sldId id="377" r:id="rId147"/>
    <p:sldId id="378" r:id="rId148"/>
    <p:sldId id="379" r:id="rId149"/>
    <p:sldId id="380" r:id="rId150"/>
    <p:sldId id="392" r:id="rId151"/>
    <p:sldId id="423" r:id="rId152"/>
    <p:sldId id="424" r:id="rId153"/>
    <p:sldId id="381" r:id="rId154"/>
    <p:sldId id="382" r:id="rId155"/>
    <p:sldId id="383" r:id="rId156"/>
    <p:sldId id="384" r:id="rId157"/>
    <p:sldId id="385" r:id="rId158"/>
    <p:sldId id="386" r:id="rId159"/>
    <p:sldId id="387" r:id="rId160"/>
    <p:sldId id="425" r:id="rId161"/>
    <p:sldId id="426" r:id="rId162"/>
    <p:sldId id="318" r:id="rId163"/>
    <p:sldId id="319" r:id="rId164"/>
    <p:sldId id="320" r:id="rId165"/>
    <p:sldId id="321" r:id="rId166"/>
    <p:sldId id="322" r:id="rId167"/>
    <p:sldId id="323" r:id="rId168"/>
    <p:sldId id="324" r:id="rId169"/>
    <p:sldId id="427" r:id="rId170"/>
    <p:sldId id="428" r:id="rId171"/>
    <p:sldId id="389" r:id="rId172"/>
    <p:sldId id="388" r:id="rId173"/>
    <p:sldId id="271" r:id="rId174"/>
  </p:sldIdLst>
  <p:sldSz cx="9144000" cy="6858000" type="screen4x3"/>
  <p:notesSz cx="6858000" cy="9144000"/>
  <p:embeddedFontLst>
    <p:embeddedFont>
      <p:font typeface="HelloTiffany" panose="02000603000000000000" pitchFamily="2" charset="0"/>
      <p:regular r:id="rId17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DB0C"/>
    <a:srgbClr val="FFDD29"/>
    <a:srgbClr val="0A7BFF"/>
    <a:srgbClr val="EEECD3"/>
    <a:srgbClr val="DE960F"/>
    <a:srgbClr val="A5CA61"/>
    <a:srgbClr val="C32323"/>
    <a:srgbClr val="9CD7F7"/>
    <a:srgbClr val="DD980D"/>
    <a:srgbClr val="FF9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3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57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viewProps" Target="viewProps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font" Target="fonts/font1.fntdata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presProps" Target="presProps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58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599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089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145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773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589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437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21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7026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406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0FCC10-8EB8-479C-9E4E-D671C005F732}" type="datetimeFigureOut">
              <a:rPr lang="en-IE" smtClean="0"/>
              <a:t>09/10/2024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57B0BD-1528-4A54-9689-3F128DC775E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021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50.pn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59.jpeg"/><Relationship Id="rId18" Type="http://schemas.openxmlformats.org/officeDocument/2006/relationships/hyperlink" Target="https://www.teacherspayteachers.com/store/2-nomadic-teachers" TargetMode="External"/><Relationship Id="rId3" Type="http://schemas.openxmlformats.org/officeDocument/2006/relationships/hyperlink" Target="https://depositphotos.com/" TargetMode="External"/><Relationship Id="rId21" Type="http://schemas.openxmlformats.org/officeDocument/2006/relationships/image" Target="../media/image63.png"/><Relationship Id="rId7" Type="http://schemas.openxmlformats.org/officeDocument/2006/relationships/hyperlink" Target="https://www.teacherspayteachers.com/store/laine-sutherland-designs" TargetMode="External"/><Relationship Id="rId12" Type="http://schemas.openxmlformats.org/officeDocument/2006/relationships/hyperlink" Target="https://www.teacherspayteachers.com/Store/Hidesys-Clipart" TargetMode="External"/><Relationship Id="rId17" Type="http://schemas.openxmlformats.org/officeDocument/2006/relationships/image" Target="../media/image61.png"/><Relationship Id="rId2" Type="http://schemas.openxmlformats.org/officeDocument/2006/relationships/image" Target="../media/image1.jpeg"/><Relationship Id="rId16" Type="http://schemas.openxmlformats.org/officeDocument/2006/relationships/hyperlink" Target="https://www.teacherspayteachers.com/store/digital-classroom-clipart" TargetMode="External"/><Relationship Id="rId20" Type="http://schemas.openxmlformats.org/officeDocument/2006/relationships/hyperlink" Target="https://www.teacherspayteachers.com/store/educlips-clip-art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58.JPG"/><Relationship Id="rId5" Type="http://schemas.openxmlformats.org/officeDocument/2006/relationships/hyperlink" Target="https://www.teacherspayteachers.com/store/p4-clips-trioriginals" TargetMode="External"/><Relationship Id="rId15" Type="http://schemas.openxmlformats.org/officeDocument/2006/relationships/image" Target="../media/image60.jpeg"/><Relationship Id="rId23" Type="http://schemas.openxmlformats.org/officeDocument/2006/relationships/image" Target="../media/image64.jpeg"/><Relationship Id="rId10" Type="http://schemas.openxmlformats.org/officeDocument/2006/relationships/hyperlink" Target="https://www.textgiraffe.com/" TargetMode="External"/><Relationship Id="rId19" Type="http://schemas.openxmlformats.org/officeDocument/2006/relationships/image" Target="../media/image62.jpeg"/><Relationship Id="rId4" Type="http://schemas.openxmlformats.org/officeDocument/2006/relationships/image" Target="../media/image55.jpeg"/><Relationship Id="rId9" Type="http://schemas.openxmlformats.org/officeDocument/2006/relationships/image" Target="../media/image5.gif"/><Relationship Id="rId14" Type="http://schemas.openxmlformats.org/officeDocument/2006/relationships/hyperlink" Target="https://www.teacherspayteachers.com/store/photo-clipz-clip-art-teacher-clipart" TargetMode="External"/><Relationship Id="rId22" Type="http://schemas.openxmlformats.org/officeDocument/2006/relationships/hyperlink" Target="https://www.teacherspayteachers.com/store/clipartino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yellow and pink text&#10;&#10;Description automatically generated">
            <a:extLst>
              <a:ext uri="{FF2B5EF4-FFF2-40B4-BE49-F238E27FC236}">
                <a16:creationId xmlns:a16="http://schemas.microsoft.com/office/drawing/2014/main" id="{F54F0801-EBCC-1E78-51F4-1D6E1C2D31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536" y="417573"/>
            <a:ext cx="6534925" cy="2438405"/>
          </a:xfrm>
          <a:prstGeom prst="rect">
            <a:avLst/>
          </a:prstGeom>
        </p:spPr>
      </p:pic>
      <p:pic>
        <p:nvPicPr>
          <p:cNvPr id="15" name="Picture 14" descr="Yellow and pink numbers on a black background&#10;&#10;Description automatically generated">
            <a:extLst>
              <a:ext uri="{FF2B5EF4-FFF2-40B4-BE49-F238E27FC236}">
                <a16:creationId xmlns:a16="http://schemas.microsoft.com/office/drawing/2014/main" id="{F012CBB9-9353-50AF-2065-C30BE57326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795" y="1563618"/>
            <a:ext cx="2438405" cy="2438405"/>
          </a:xfrm>
          <a:prstGeom prst="rect">
            <a:avLst/>
          </a:prstGeom>
        </p:spPr>
      </p:pic>
      <p:pic>
        <p:nvPicPr>
          <p:cNvPr id="17" name="Picture 16" descr="A yellow and pink text&#10;&#10;Description automatically generated">
            <a:extLst>
              <a:ext uri="{FF2B5EF4-FFF2-40B4-BE49-F238E27FC236}">
                <a16:creationId xmlns:a16="http://schemas.microsoft.com/office/drawing/2014/main" id="{F9F683BA-2343-2B26-E4D6-B1A31B0C88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919" y="2941988"/>
            <a:ext cx="4876161" cy="21200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248C8D-1F8D-EA05-9B5B-C082E940DCE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727C0E8-7437-1E00-6059-D446B2A38E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349318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6000" dirty="0">
                <a:latin typeface="HelloTiffany" panose="02000603000000000000" pitchFamily="2" charset="0"/>
                <a:ea typeface="HelloTiffany" panose="02000603000000000000" pitchFamily="2" charset="0"/>
              </a:rPr>
              <a:t>Name this 3D shape: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pic>
        <p:nvPicPr>
          <p:cNvPr id="3" name="Picture 2" descr="A green rectangular object with black outline&#10;&#10;Description automatically generated">
            <a:extLst>
              <a:ext uri="{FF2B5EF4-FFF2-40B4-BE49-F238E27FC236}">
                <a16:creationId xmlns:a16="http://schemas.microsoft.com/office/drawing/2014/main" id="{0D6135C2-2DB6-4E88-B6EA-BC91CB7893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903" y="1514408"/>
            <a:ext cx="2575165" cy="2557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EFECBC-BBA9-FF4F-F40E-E66406DC772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8FB3656D-A42F-999A-DA8D-EA79721922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0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3D22AC-F70A-0311-8AD6-E817B29A0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097A30-0BC0-B595-E42E-C0E4C460C9F2}"/>
              </a:ext>
            </a:extLst>
          </p:cNvPr>
          <p:cNvSpPr txBox="1"/>
          <p:nvPr/>
        </p:nvSpPr>
        <p:spPr>
          <a:xfrm>
            <a:off x="1376085" y="1257233"/>
            <a:ext cx="37188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number: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289257-8E17-0B36-A041-61DA4824646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8F9BA53-4826-B8E4-03BF-40D7A97962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4435164-6885-0B14-9F0E-5B068FBE2A59}"/>
              </a:ext>
            </a:extLst>
          </p:cNvPr>
          <p:cNvGrpSpPr/>
          <p:nvPr/>
        </p:nvGrpSpPr>
        <p:grpSpPr>
          <a:xfrm>
            <a:off x="5352843" y="1576272"/>
            <a:ext cx="2522059" cy="2772194"/>
            <a:chOff x="5352843" y="1576272"/>
            <a:chExt cx="2522059" cy="2772194"/>
          </a:xfrm>
        </p:grpSpPr>
        <p:pic>
          <p:nvPicPr>
            <p:cNvPr id="9" name="Picture 8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29B8EA85-67E7-90F6-2A05-48B8CC67F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8118" y="3177616"/>
              <a:ext cx="286794" cy="340801"/>
            </a:xfrm>
            <a:prstGeom prst="rect">
              <a:avLst/>
            </a:prstGeom>
          </p:spPr>
        </p:pic>
        <p:pic>
          <p:nvPicPr>
            <p:cNvPr id="11" name="Picture 10" descr="A green and black cubes&#10;&#10;Description automatically generated">
              <a:extLst>
                <a:ext uri="{FF2B5EF4-FFF2-40B4-BE49-F238E27FC236}">
                  <a16:creationId xmlns:a16="http://schemas.microsoft.com/office/drawing/2014/main" id="{B5046038-C2AB-A6AB-1DE1-A05488DDD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2843" y="3150703"/>
              <a:ext cx="188316" cy="1197763"/>
            </a:xfrm>
            <a:prstGeom prst="rect">
              <a:avLst/>
            </a:prstGeom>
          </p:spPr>
        </p:pic>
        <p:pic>
          <p:nvPicPr>
            <p:cNvPr id="13" name="Picture 12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B95D4F7E-8096-E2B8-FBDC-F67906B2F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9731" y="1576272"/>
              <a:ext cx="715181" cy="1197765"/>
            </a:xfrm>
            <a:prstGeom prst="rect">
              <a:avLst/>
            </a:prstGeom>
          </p:spPr>
        </p:pic>
        <p:pic>
          <p:nvPicPr>
            <p:cNvPr id="15" name="Picture 14" descr="A green cube with black lines&#10;&#10;Description automatically generated">
              <a:extLst>
                <a:ext uri="{FF2B5EF4-FFF2-40B4-BE49-F238E27FC236}">
                  <a16:creationId xmlns:a16="http://schemas.microsoft.com/office/drawing/2014/main" id="{F3E6D7C2-09CD-C53E-521D-21402816E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8384" y="1679480"/>
              <a:ext cx="1005840" cy="1197766"/>
            </a:xfrm>
            <a:prstGeom prst="rect">
              <a:avLst/>
            </a:prstGeom>
          </p:spPr>
        </p:pic>
        <p:pic>
          <p:nvPicPr>
            <p:cNvPr id="16" name="Picture 15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E6EB1D5F-B5E6-A0FE-A191-607061A11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6289" y="1650036"/>
              <a:ext cx="715181" cy="1197765"/>
            </a:xfrm>
            <a:prstGeom prst="rect">
              <a:avLst/>
            </a:prstGeom>
          </p:spPr>
        </p:pic>
        <p:pic>
          <p:nvPicPr>
            <p:cNvPr id="17" name="Picture 16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B76119FB-462D-E23B-17E5-8914B8681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9721" y="1728671"/>
              <a:ext cx="715181" cy="1197765"/>
            </a:xfrm>
            <a:prstGeom prst="rect">
              <a:avLst/>
            </a:prstGeom>
          </p:spPr>
        </p:pic>
        <p:pic>
          <p:nvPicPr>
            <p:cNvPr id="18" name="Picture 17" descr="A green and black cubes&#10;&#10;Description automatically generated">
              <a:extLst>
                <a:ext uri="{FF2B5EF4-FFF2-40B4-BE49-F238E27FC236}">
                  <a16:creationId xmlns:a16="http://schemas.microsoft.com/office/drawing/2014/main" id="{FC87CF74-BF6A-C61F-7178-83C94B0D4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4845" y="3150703"/>
              <a:ext cx="188316" cy="1197763"/>
            </a:xfrm>
            <a:prstGeom prst="rect">
              <a:avLst/>
            </a:prstGeom>
          </p:spPr>
        </p:pic>
        <p:pic>
          <p:nvPicPr>
            <p:cNvPr id="19" name="Picture 18" descr="A green and black cubes&#10;&#10;Description automatically generated">
              <a:extLst>
                <a:ext uri="{FF2B5EF4-FFF2-40B4-BE49-F238E27FC236}">
                  <a16:creationId xmlns:a16="http://schemas.microsoft.com/office/drawing/2014/main" id="{09D5A320-51D2-B272-6580-1404DB28C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6847" y="3150703"/>
              <a:ext cx="188316" cy="1197763"/>
            </a:xfrm>
            <a:prstGeom prst="rect">
              <a:avLst/>
            </a:prstGeom>
          </p:spPr>
        </p:pic>
        <p:pic>
          <p:nvPicPr>
            <p:cNvPr id="20" name="Picture 19" descr="A green and black cubes&#10;&#10;Description automatically generated">
              <a:extLst>
                <a:ext uri="{FF2B5EF4-FFF2-40B4-BE49-F238E27FC236}">
                  <a16:creationId xmlns:a16="http://schemas.microsoft.com/office/drawing/2014/main" id="{1B078A68-0C50-CE88-656B-725BBFB4E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12852" y="3150703"/>
              <a:ext cx="188316" cy="1197763"/>
            </a:xfrm>
            <a:prstGeom prst="rect">
              <a:avLst/>
            </a:prstGeom>
          </p:spPr>
        </p:pic>
        <p:pic>
          <p:nvPicPr>
            <p:cNvPr id="21" name="Picture 20" descr="A green and black cubes&#10;&#10;Description automatically generated">
              <a:extLst>
                <a:ext uri="{FF2B5EF4-FFF2-40B4-BE49-F238E27FC236}">
                  <a16:creationId xmlns:a16="http://schemas.microsoft.com/office/drawing/2014/main" id="{D5E3E41D-75C5-0DD7-D3FA-780F05AE3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8849" y="3150703"/>
              <a:ext cx="188316" cy="1197763"/>
            </a:xfrm>
            <a:prstGeom prst="rect">
              <a:avLst/>
            </a:prstGeom>
          </p:spPr>
        </p:pic>
        <p:pic>
          <p:nvPicPr>
            <p:cNvPr id="22" name="Picture 21" descr="A green and black cubes&#10;&#10;Description automatically generated">
              <a:extLst>
                <a:ext uri="{FF2B5EF4-FFF2-40B4-BE49-F238E27FC236}">
                  <a16:creationId xmlns:a16="http://schemas.microsoft.com/office/drawing/2014/main" id="{7BF564F1-B98D-369D-9A7E-18A95108B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0851" y="3150703"/>
              <a:ext cx="188316" cy="1197763"/>
            </a:xfrm>
            <a:prstGeom prst="rect">
              <a:avLst/>
            </a:prstGeom>
          </p:spPr>
        </p:pic>
        <p:pic>
          <p:nvPicPr>
            <p:cNvPr id="23" name="Picture 22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6F502BF3-DD60-47E5-E86A-9F50F836D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8392" y="3186425"/>
              <a:ext cx="286794" cy="340801"/>
            </a:xfrm>
            <a:prstGeom prst="rect">
              <a:avLst/>
            </a:prstGeom>
          </p:spPr>
        </p:pic>
        <p:pic>
          <p:nvPicPr>
            <p:cNvPr id="24" name="Picture 23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31BD5F3A-A7D3-AD13-B045-C4EA55B7D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0482" y="3585980"/>
              <a:ext cx="286794" cy="340801"/>
            </a:xfrm>
            <a:prstGeom prst="rect">
              <a:avLst/>
            </a:prstGeom>
          </p:spPr>
        </p:pic>
        <p:pic>
          <p:nvPicPr>
            <p:cNvPr id="25" name="Picture 24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3A9322FB-CEE9-3610-F4A9-A4D046DB3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6307" y="3588249"/>
              <a:ext cx="286794" cy="340801"/>
            </a:xfrm>
            <a:prstGeom prst="rect">
              <a:avLst/>
            </a:prstGeom>
          </p:spPr>
        </p:pic>
        <p:pic>
          <p:nvPicPr>
            <p:cNvPr id="26" name="Picture 25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5053A221-DCFE-7DD3-E9DD-7C5526B80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4085" y="3936070"/>
              <a:ext cx="286794" cy="34080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5E8E6EC-C2E1-299A-CB08-5E52E5AE0140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2DE030-5035-20B7-616D-F67B322884C4}"/>
              </a:ext>
            </a:extLst>
          </p:cNvPr>
          <p:cNvSpPr txBox="1"/>
          <p:nvPr/>
        </p:nvSpPr>
        <p:spPr>
          <a:xfrm>
            <a:off x="1275025" y="3538665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1,365</a:t>
            </a:r>
          </a:p>
        </p:txBody>
      </p:sp>
    </p:spTree>
    <p:extLst>
      <p:ext uri="{BB962C8B-B14F-4D97-AF65-F5344CB8AC3E}">
        <p14:creationId xmlns:p14="http://schemas.microsoft.com/office/powerpoint/2010/main" val="339410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60A9A1-47FB-604D-4242-2E018480B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105082-596D-A63E-8E8F-EF9533548AB7}"/>
              </a:ext>
            </a:extLst>
          </p:cNvPr>
          <p:cNvSpPr txBox="1"/>
          <p:nvPr/>
        </p:nvSpPr>
        <p:spPr>
          <a:xfrm>
            <a:off x="1376085" y="1321781"/>
            <a:ext cx="46406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Is this instrument used to measure length, weight or capacity?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C288EF-717D-3379-61BB-F5C15B659EB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B6E39C8-AF85-172C-51CA-4DEE0AAD68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23C1D23-C796-7A84-4F78-9635F1926A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889" y="1580398"/>
            <a:ext cx="932410" cy="28505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86D62F-2045-833D-8107-5B054712A51E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73295-7F9E-AB17-5E56-B1D59AFEBD63}"/>
              </a:ext>
            </a:extLst>
          </p:cNvPr>
          <p:cNvSpPr txBox="1"/>
          <p:nvPr/>
        </p:nvSpPr>
        <p:spPr>
          <a:xfrm>
            <a:off x="2663191" y="3572868"/>
            <a:ext cx="350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Capacity</a:t>
            </a:r>
          </a:p>
        </p:txBody>
      </p:sp>
    </p:spTree>
    <p:extLst>
      <p:ext uri="{BB962C8B-B14F-4D97-AF65-F5344CB8AC3E}">
        <p14:creationId xmlns:p14="http://schemas.microsoft.com/office/powerpoint/2010/main" val="13136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E91BB4-9B01-A817-F249-A31514FAF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94022E-0C09-13DC-2363-3A2C69B70549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more common name for the 2D shape called an ellipse?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78FF6E-F294-7134-E3F3-AF7FB6EE6B4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0D972CA-1B7D-B87A-CC5C-4B11DF12B2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AE368E-1149-D92A-14D2-4F39705E81EE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F84C1A-B94C-EDB5-7AEA-0E985A666E9C}"/>
              </a:ext>
            </a:extLst>
          </p:cNvPr>
          <p:cNvSpPr txBox="1"/>
          <p:nvPr/>
        </p:nvSpPr>
        <p:spPr>
          <a:xfrm>
            <a:off x="2958083" y="3517257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Oval</a:t>
            </a:r>
          </a:p>
        </p:txBody>
      </p:sp>
    </p:spTree>
    <p:extLst>
      <p:ext uri="{BB962C8B-B14F-4D97-AF65-F5344CB8AC3E}">
        <p14:creationId xmlns:p14="http://schemas.microsoft.com/office/powerpoint/2010/main" val="61853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F0ACA6-605A-3494-7802-91D7297E7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D7E2CC-7137-1837-83FE-A2EC85104B8B}"/>
              </a:ext>
            </a:extLst>
          </p:cNvPr>
          <p:cNvSpPr txBox="1"/>
          <p:nvPr/>
        </p:nvSpPr>
        <p:spPr>
          <a:xfrm>
            <a:off x="1293789" y="1522409"/>
            <a:ext cx="33422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D055AA-D3A4-54B6-E227-9D292B6E79A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4CD62DB-6590-D9AC-583E-7B1D4DB6D7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purple and white rectangular object with numbers&#10;&#10;Description automatically generated with medium confidence">
            <a:extLst>
              <a:ext uri="{FF2B5EF4-FFF2-40B4-BE49-F238E27FC236}">
                <a16:creationId xmlns:a16="http://schemas.microsoft.com/office/drawing/2014/main" id="{09BA4ABF-76D4-5210-3F94-69832F8867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768" y="1616975"/>
            <a:ext cx="2688336" cy="2688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744F2F-BA56-76D1-D544-1D40F83400D3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E4A52C-94D3-2F1C-42A6-DBC192F00E56}"/>
              </a:ext>
            </a:extLst>
          </p:cNvPr>
          <p:cNvSpPr txBox="1"/>
          <p:nvPr/>
        </p:nvSpPr>
        <p:spPr>
          <a:xfrm>
            <a:off x="1293789" y="3572868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3589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80F7AA-63AC-76B2-FE32-2A7616E6E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604AF7-BE74-0175-B588-949920322F4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0B9DB7C-7A21-2283-4FAB-D70092ABED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6A67C3B2-F2A8-DCB8-F206-8BF025553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726773AA-4AEC-961C-C778-A69DAED3F0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A54C3E-14DE-671E-AA08-CE9DF0FCB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2CC631-4816-9D72-07C3-EF19132544A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7B760A4-B4CA-579F-88E8-76F1DAA505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196ADD01-2389-3CAA-6132-E55BBD4F04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41478-D330-580F-7054-63721C1F756F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Which snakes are best at doing sums?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273436-3369-25FB-0B87-C2EC81181436}"/>
              </a:ext>
            </a:extLst>
          </p:cNvPr>
          <p:cNvSpPr txBox="1"/>
          <p:nvPr/>
        </p:nvSpPr>
        <p:spPr>
          <a:xfrm>
            <a:off x="928116" y="3441716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Adders!</a:t>
            </a:r>
          </a:p>
        </p:txBody>
      </p:sp>
    </p:spTree>
    <p:extLst>
      <p:ext uri="{BB962C8B-B14F-4D97-AF65-F5344CB8AC3E}">
        <p14:creationId xmlns:p14="http://schemas.microsoft.com/office/powerpoint/2010/main" val="265543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number on a pink background&#10;&#10;Description automatically generated">
            <a:extLst>
              <a:ext uri="{FF2B5EF4-FFF2-40B4-BE49-F238E27FC236}">
                <a16:creationId xmlns:a16="http://schemas.microsoft.com/office/drawing/2014/main" id="{242A97D7-F2AE-A300-9252-D950617330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590" y="787902"/>
            <a:ext cx="2361341" cy="3784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433756-C271-CD24-B751-F63A4E39845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5669A15-F3D6-CBEB-C729-ADDD01C4BE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9F1EAD78-FD71-A2E3-6601-F3EE90C1D9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9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FABEB3-A253-542C-2B1B-3150B0510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2B5A1B-C744-EAC4-07A4-2C16C9D33CC0}"/>
              </a:ext>
            </a:extLst>
          </p:cNvPr>
          <p:cNvSpPr txBox="1"/>
          <p:nvPr/>
        </p:nvSpPr>
        <p:spPr>
          <a:xfrm>
            <a:off x="1375281" y="1011000"/>
            <a:ext cx="398229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top right square of this Sudoku puzzle?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44C8A2-CED4-6937-53F7-9BB2BA7FBC6B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6ED5D6-9B18-4F20-3E56-6FE0E9B0073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EC504E5-589F-751C-B4F7-A788AD401D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E63FA19-4662-6E4B-2B3D-693B0B56B377}"/>
              </a:ext>
            </a:extLst>
          </p:cNvPr>
          <p:cNvGrpSpPr/>
          <p:nvPr/>
        </p:nvGrpSpPr>
        <p:grpSpPr>
          <a:xfrm>
            <a:off x="5244170" y="1580399"/>
            <a:ext cx="2523744" cy="2523744"/>
            <a:chOff x="5244170" y="1580399"/>
            <a:chExt cx="2523744" cy="2523744"/>
          </a:xfrm>
        </p:grpSpPr>
        <p:pic>
          <p:nvPicPr>
            <p:cNvPr id="7" name="Picture 6" descr="A grid of numbers on a white background&#10;&#10;Description automatically generated">
              <a:extLst>
                <a:ext uri="{FF2B5EF4-FFF2-40B4-BE49-F238E27FC236}">
                  <a16:creationId xmlns:a16="http://schemas.microsoft.com/office/drawing/2014/main" id="{A69C28F1-2058-9FB4-DD38-191F3C799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4170" y="1580399"/>
              <a:ext cx="2523744" cy="25237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71FC43-C9E6-3E21-9E8B-8940AD2C362D}"/>
                </a:ext>
              </a:extLst>
            </p:cNvPr>
            <p:cNvSpPr txBox="1"/>
            <p:nvPr/>
          </p:nvSpPr>
          <p:spPr>
            <a:xfrm>
              <a:off x="7234683" y="1700884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665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799DA9-9DC5-A0B4-844D-E0960549B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C1F70D-221A-AC11-2B90-5667EDCB4256}"/>
              </a:ext>
            </a:extLst>
          </p:cNvPr>
          <p:cNvSpPr txBox="1"/>
          <p:nvPr/>
        </p:nvSpPr>
        <p:spPr>
          <a:xfrm>
            <a:off x="1376085" y="1257233"/>
            <a:ext cx="639182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number: it is between 1 and 10; it is not divisible by 2 or 3; it is more than 2 but less than 7?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71352A-CC9E-09DE-80BA-832B37009F1D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96AC17-4208-99E1-1FF8-698D863B600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0D0FE04-2D56-94AB-0AA4-DB5A1304D4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82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05B068-0C17-95AE-982B-367BB716D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81784B-3428-D67B-8A07-933CC7BA2037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If a=1, b=2, c=3 etc., what is the value of the word MATHS?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B2DC06-9953-5010-E273-CACD9ECCC349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715314-248B-CCBE-3759-4657FE79A3B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939F5CE-11C3-8762-16B1-2CE0021D51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0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65474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 have four hundreds, six tenths, two units, 7 thousands and three tens. What is my number?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B0E726-29B6-D907-4E39-395AE563686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4BCE8A8-671C-0403-2963-36EA21729D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1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867CA5-310E-7F4A-0FBA-B46AD2E7C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F1887A-A7B6-B3A5-3D89-7DA4F5BDD7DC}"/>
              </a:ext>
            </a:extLst>
          </p:cNvPr>
          <p:cNvSpPr txBox="1"/>
          <p:nvPr/>
        </p:nvSpPr>
        <p:spPr>
          <a:xfrm>
            <a:off x="1376085" y="1257233"/>
            <a:ext cx="6771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How long is this pencil?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CB417-F879-16FD-C087-E9A70D100E4E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342CBE-2D4C-6484-0CAB-76F7C9C457E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9D8517A-1020-1D41-818C-DE8B528572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EA2068D-8717-6AC1-B5C5-E872FD4CCFAD}"/>
              </a:ext>
            </a:extLst>
          </p:cNvPr>
          <p:cNvGrpSpPr/>
          <p:nvPr/>
        </p:nvGrpSpPr>
        <p:grpSpPr>
          <a:xfrm>
            <a:off x="1101938" y="2972660"/>
            <a:ext cx="6665976" cy="1243017"/>
            <a:chOff x="1101938" y="2972660"/>
            <a:chExt cx="6665976" cy="124301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77E3C3-8BC9-22E5-E7B9-20455D414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1938" y="3584741"/>
              <a:ext cx="6665976" cy="630936"/>
            </a:xfrm>
            <a:prstGeom prst="rect">
              <a:avLst/>
            </a:prstGeom>
          </p:spPr>
        </p:pic>
        <p:pic>
          <p:nvPicPr>
            <p:cNvPr id="9" name="Picture 8" descr="A colorful stripes on a black background&#10;&#10;Description automatically generated">
              <a:extLst>
                <a:ext uri="{FF2B5EF4-FFF2-40B4-BE49-F238E27FC236}">
                  <a16:creationId xmlns:a16="http://schemas.microsoft.com/office/drawing/2014/main" id="{68C6A8D0-54D5-FE82-41E0-10B25983D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375847" y="622813"/>
              <a:ext cx="790674" cy="54903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98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DDAE0F-0BC2-8599-74F0-4D46AE1CE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A19430-1E28-AB1F-2B6C-B556CEBFD58E}"/>
              </a:ext>
            </a:extLst>
          </p:cNvPr>
          <p:cNvSpPr txBox="1"/>
          <p:nvPr/>
        </p:nvSpPr>
        <p:spPr>
          <a:xfrm>
            <a:off x="1376085" y="1257233"/>
            <a:ext cx="63918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comes next in this sequence: million, billion, trillion, ____?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FD3DE8-4A19-AAC2-E3C6-77A7CD4CA161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86234E-F66B-267B-9994-6A1BE52EFE3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AC37C9E-6D5F-F764-8E0E-8AACC456B3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7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1B95CA-4D19-D458-CBB3-3B7E7FFAF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DEFBA0-85D9-918C-E643-8C7470784C62}"/>
              </a:ext>
            </a:extLst>
          </p:cNvPr>
          <p:cNvSpPr txBox="1"/>
          <p:nvPr/>
        </p:nvSpPr>
        <p:spPr>
          <a:xfrm>
            <a:off x="1453896" y="1434095"/>
            <a:ext cx="33879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6E82F9-7CFE-C411-A7F3-B4047BB428AE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9D8EA5-0433-B4C9-54D6-C0DA1D145FA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B4561BD-6B54-C082-F2FE-E8ED1EE6C3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ircular game with numbers&#10;&#10;Description automatically generated with medium confidence">
            <a:extLst>
              <a:ext uri="{FF2B5EF4-FFF2-40B4-BE49-F238E27FC236}">
                <a16:creationId xmlns:a16="http://schemas.microsoft.com/office/drawing/2014/main" id="{CEBEDA12-F346-60E8-DA85-4875AAB9B6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464" y="1467680"/>
            <a:ext cx="2834640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0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102B18-D04A-CF4B-1E8E-A98F3E115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77D1C65-D7D7-18DD-F743-0D1F4C4D176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54D717C-E815-A439-6034-26134694AB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03A22C-8287-6506-D0AB-F4B9CF8D4DDE}"/>
              </a:ext>
            </a:extLst>
          </p:cNvPr>
          <p:cNvSpPr txBox="1"/>
          <p:nvPr/>
        </p:nvSpPr>
        <p:spPr>
          <a:xfrm>
            <a:off x="1328166" y="896112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 to check the scores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1828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1A0D8A-C6D2-EE26-FEFB-47550B59D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68A8DA-75DB-5641-E956-C5EDBEE6688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E456EDB-CA8F-2FDF-9671-591F843F72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5AD4F45C-D70C-55D7-4401-5D4236E131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EC3BB81A-11F2-B568-3691-D0519F9E55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7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498F1D-9A6C-D90D-47F2-9C0A0FED0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7904BF-203C-CAFD-A273-6C590296A53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D121619-9FC8-2F97-9AFC-F7A6F90A29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752B4EE9-45F1-629D-9466-9CF2D8F23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02A4AD-F32F-42AF-7B45-958A88A6AAF1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Why can’t you trust mathematicians?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47A00C-BF19-FA53-0160-31E6B26B2E32}"/>
              </a:ext>
            </a:extLst>
          </p:cNvPr>
          <p:cNvSpPr txBox="1"/>
          <p:nvPr/>
        </p:nvSpPr>
        <p:spPr>
          <a:xfrm>
            <a:off x="928116" y="3234261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Because their loyalties are divided!</a:t>
            </a:r>
          </a:p>
        </p:txBody>
      </p:sp>
    </p:spTree>
    <p:extLst>
      <p:ext uri="{BB962C8B-B14F-4D97-AF65-F5344CB8AC3E}">
        <p14:creationId xmlns:p14="http://schemas.microsoft.com/office/powerpoint/2010/main" val="34163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FF865D-44B8-77BC-61AE-AD0CF4F90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number with purple border&#10;&#10;Description automatically generated">
            <a:extLst>
              <a:ext uri="{FF2B5EF4-FFF2-40B4-BE49-F238E27FC236}">
                <a16:creationId xmlns:a16="http://schemas.microsoft.com/office/drawing/2014/main" id="{54577F36-F5C1-7FA4-A74B-B36055915C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71" y="997262"/>
            <a:ext cx="1583662" cy="23006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3234E8-4881-2F62-D363-3D7DAC2E130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2F2E041-D455-4CBC-CD8B-2DF5B2A1E4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2D9201E9-6FBC-B21D-1A54-E78F76BDDC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844" y="928398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23D6BE25-0B05-251D-8A68-4F8BA69FD2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0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F09555-4A76-7F17-F70A-3EE3E0283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858A6B-4482-9F15-18AB-21060460CF2C}"/>
              </a:ext>
            </a:extLst>
          </p:cNvPr>
          <p:cNvSpPr txBox="1"/>
          <p:nvPr/>
        </p:nvSpPr>
        <p:spPr>
          <a:xfrm>
            <a:off x="1376085" y="1037777"/>
            <a:ext cx="665234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year in Roman Numerals:</a:t>
            </a:r>
          </a:p>
          <a:p>
            <a:pPr algn="ctr"/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MMXVIII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41C157-47BD-46DB-7F11-CD5598DFD765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67B74F-F7A1-72FE-D817-DC14A2E7EFE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2C9BBAE-B909-8548-128D-A68CE39790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7F8C32-5C0D-35F4-A9C3-9D6F381C9358}"/>
              </a:ext>
            </a:extLst>
          </p:cNvPr>
          <p:cNvSpPr txBox="1"/>
          <p:nvPr/>
        </p:nvSpPr>
        <p:spPr>
          <a:xfrm>
            <a:off x="2958083" y="3517257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76513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A5A0B8-DD9A-E357-1457-EE3E09E37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E78FE3-2458-4087-25A1-6E08551AD6FA}"/>
              </a:ext>
            </a:extLst>
          </p:cNvPr>
          <p:cNvSpPr txBox="1"/>
          <p:nvPr/>
        </p:nvSpPr>
        <p:spPr>
          <a:xfrm>
            <a:off x="1376085" y="1037777"/>
            <a:ext cx="6391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A triangle has three angles. How many angles would there be if you cut off one of the corners of the triangle?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32D7AC-A2F0-0035-D165-EA297439484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0C191BD-AB3F-B627-0C66-30743B0F90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4C4507-DEE5-4829-1DD1-DCB733FB4545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A665B7-862B-71B1-211D-D0BEFA08D024}"/>
              </a:ext>
            </a:extLst>
          </p:cNvPr>
          <p:cNvSpPr txBox="1"/>
          <p:nvPr/>
        </p:nvSpPr>
        <p:spPr>
          <a:xfrm>
            <a:off x="2958083" y="3517257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5028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E5BBFA-3D35-B025-EC62-24A06706D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A18DFA-7B62-1F79-852D-A996C93B9C5B}"/>
              </a:ext>
            </a:extLst>
          </p:cNvPr>
          <p:cNvSpPr txBox="1"/>
          <p:nvPr/>
        </p:nvSpPr>
        <p:spPr>
          <a:xfrm>
            <a:off x="1357797" y="1321241"/>
            <a:ext cx="408288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this flower symmetrical?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A68BD1-81AB-8923-401E-E36013C6143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16FF948-F243-E5FD-3A82-3B373ACD1A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yellow flower with green leaves&#10;&#10;Description automatically generated">
            <a:extLst>
              <a:ext uri="{FF2B5EF4-FFF2-40B4-BE49-F238E27FC236}">
                <a16:creationId xmlns:a16="http://schemas.microsoft.com/office/drawing/2014/main" id="{0C4DF0E8-CF2A-70C3-29CD-8746BB7F7C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684" y="1600200"/>
            <a:ext cx="1747498" cy="26060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CE9E6A-2329-7FD7-6BB8-AD757ADFB81B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D2ABB1-CB8E-BA9B-DFB7-8E02EEBBAF31}"/>
              </a:ext>
            </a:extLst>
          </p:cNvPr>
          <p:cNvSpPr txBox="1"/>
          <p:nvPr/>
        </p:nvSpPr>
        <p:spPr>
          <a:xfrm>
            <a:off x="2958083" y="3517257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201278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302683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60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pic>
        <p:nvPicPr>
          <p:cNvPr id="3" name="Picture 2" descr="A screenshot of a math game&#10;&#10;Description automatically generated">
            <a:extLst>
              <a:ext uri="{FF2B5EF4-FFF2-40B4-BE49-F238E27FC236}">
                <a16:creationId xmlns:a16="http://schemas.microsoft.com/office/drawing/2014/main" id="{4ED4CE17-5714-B854-03EF-A9110ACC73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578" y="1586662"/>
            <a:ext cx="2761427" cy="27614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CCF9B1-D6AF-2C9C-CFAF-D0BD517ACAD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2A16CFA-4D66-70F5-C967-EDFF2AFD97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71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ACB3E0-8C07-D21C-A330-EA782EC97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66A62F-905E-B38B-7D18-B4493EE176FA}"/>
              </a:ext>
            </a:extLst>
          </p:cNvPr>
          <p:cNvSpPr txBox="1"/>
          <p:nvPr/>
        </p:nvSpPr>
        <p:spPr>
          <a:xfrm>
            <a:off x="1273368" y="1028592"/>
            <a:ext cx="482557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2800" dirty="0">
                <a:latin typeface="HelloTiffany" panose="02000603000000000000" pitchFamily="2" charset="0"/>
                <a:ea typeface="HelloTiffany" panose="02000603000000000000" pitchFamily="2" charset="0"/>
              </a:rPr>
              <a:t>A family of five has six pairs of socks each. How many socks are in the sock drawer when all socks are there?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E22BDB-7FBB-2285-B611-5882CFE9F0F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D2F1437-BF8A-A6E1-A958-EEA9D228BC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pair of green and red striped socks&#10;&#10;Description automatically generated">
            <a:extLst>
              <a:ext uri="{FF2B5EF4-FFF2-40B4-BE49-F238E27FC236}">
                <a16:creationId xmlns:a16="http://schemas.microsoft.com/office/drawing/2014/main" id="{0FE7A6C6-B669-3E9C-9CD5-93BCB20E58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939" y="1685871"/>
            <a:ext cx="2075280" cy="24140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09CDF2-D86D-6571-271E-5A3A8EC604B1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8EC5DC-D502-615A-3EBF-E33B7FD014F2}"/>
              </a:ext>
            </a:extLst>
          </p:cNvPr>
          <p:cNvSpPr txBox="1"/>
          <p:nvPr/>
        </p:nvSpPr>
        <p:spPr>
          <a:xfrm>
            <a:off x="2958083" y="3517257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60359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60E972-7A5B-67C9-3B2A-1BBA4A069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39E673-AEB7-757D-7BF7-C3FE9F469980}"/>
              </a:ext>
            </a:extLst>
          </p:cNvPr>
          <p:cNvSpPr txBox="1"/>
          <p:nvPr/>
        </p:nvSpPr>
        <p:spPr>
          <a:xfrm>
            <a:off x="1376086" y="1434095"/>
            <a:ext cx="35891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diameter of this circle?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8B99A9-8C07-612D-50DE-D1C3961E2F1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07CA9F3-E0C4-FBF2-AB2B-C95FD41A1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ircle with black text and black arrows&#10;&#10;Description automatically generated">
            <a:extLst>
              <a:ext uri="{FF2B5EF4-FFF2-40B4-BE49-F238E27FC236}">
                <a16:creationId xmlns:a16="http://schemas.microsoft.com/office/drawing/2014/main" id="{10AC7AA0-6DF2-0E86-6603-9ECF826B53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003" y="1543505"/>
            <a:ext cx="2732911" cy="27338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9E3E3C-3E53-0BFE-F1D2-4E431DFF5334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782A7-C30B-06CE-134F-F73AB218D58F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72cm</a:t>
            </a:r>
          </a:p>
        </p:txBody>
      </p:sp>
    </p:spTree>
    <p:extLst>
      <p:ext uri="{BB962C8B-B14F-4D97-AF65-F5344CB8AC3E}">
        <p14:creationId xmlns:p14="http://schemas.microsoft.com/office/powerpoint/2010/main" val="34800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CE7F03-6FB0-D420-771B-E52845718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F9385CA-E0F0-C69B-6360-BBC09A7B0C9B}"/>
              </a:ext>
            </a:extLst>
          </p:cNvPr>
          <p:cNvSpPr txBox="1"/>
          <p:nvPr/>
        </p:nvSpPr>
        <p:spPr>
          <a:xfrm>
            <a:off x="1376086" y="1434095"/>
            <a:ext cx="33605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EB17BC-3578-30EB-9710-09AC1315EFB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CE6A53D-D74B-8238-9856-8097B7F742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A6B369B3-121C-6FA3-842F-7B7AF07D88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784" y="1630833"/>
            <a:ext cx="2638130" cy="2702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35FDD4-51B6-EDB0-3C33-54FCAF3B2214}"/>
              </a:ext>
            </a:extLst>
          </p:cNvPr>
          <p:cNvSpPr txBox="1"/>
          <p:nvPr/>
        </p:nvSpPr>
        <p:spPr>
          <a:xfrm>
            <a:off x="4453128" y="85177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B581C8-46F3-C609-E023-F4D245702CA6}"/>
              </a:ext>
            </a:extLst>
          </p:cNvPr>
          <p:cNvSpPr txBox="1"/>
          <p:nvPr/>
        </p:nvSpPr>
        <p:spPr>
          <a:xfrm>
            <a:off x="1057253" y="3496198"/>
            <a:ext cx="3971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8+6-3-2=9</a:t>
            </a:r>
          </a:p>
        </p:txBody>
      </p:sp>
    </p:spTree>
    <p:extLst>
      <p:ext uri="{BB962C8B-B14F-4D97-AF65-F5344CB8AC3E}">
        <p14:creationId xmlns:p14="http://schemas.microsoft.com/office/powerpoint/2010/main" val="4627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53D9C9-6BE8-EDAE-187E-51C66A884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6DC20-E26E-786A-2D3D-0C56DA51833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3539DBA-CFD6-6D1D-97D2-CB18848D39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AB0FFD1A-7BB5-EE25-7FCF-19CB635A2C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96B5DBA0-7160-5D86-5536-8A116FF616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1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B10E98-73BF-96B7-CB36-7E01EB595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F216C2-26BB-75D0-0462-75223987E42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235723E-48B8-F274-481D-BFF425006E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6B6D75A7-4E1F-B9CA-050A-F0500FA811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E16F9C-FA88-75D6-1968-F1F5939A9E3F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Which sea creature can add up?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09EFA1-4BAC-0322-89C7-4B1961E5E5A5}"/>
              </a:ext>
            </a:extLst>
          </p:cNvPr>
          <p:cNvSpPr txBox="1"/>
          <p:nvPr/>
        </p:nvSpPr>
        <p:spPr>
          <a:xfrm>
            <a:off x="928116" y="3234261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An Octo-plus!</a:t>
            </a:r>
          </a:p>
        </p:txBody>
      </p:sp>
    </p:spTree>
    <p:extLst>
      <p:ext uri="{BB962C8B-B14F-4D97-AF65-F5344CB8AC3E}">
        <p14:creationId xmlns:p14="http://schemas.microsoft.com/office/powerpoint/2010/main" val="27481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pink number&#10;&#10;Description automatically generated">
            <a:extLst>
              <a:ext uri="{FF2B5EF4-FFF2-40B4-BE49-F238E27FC236}">
                <a16:creationId xmlns:a16="http://schemas.microsoft.com/office/drawing/2014/main" id="{DCA398C0-323C-41A1-BFA4-7C655DA4A3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326" y="641598"/>
            <a:ext cx="2583290" cy="39669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D13B24-6CC0-22EC-0A1D-E24453B7FC1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36E7256-FC63-901C-6ECC-804F05CB90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81401C21-6726-3527-2742-7920BE0B28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6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B4928C-7288-962C-095C-9A946B74B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CDDBB8-0666-CDFE-1EF9-551A08A4F038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2 in this number:</a:t>
            </a:r>
          </a:p>
          <a:p>
            <a:pPr algn="ctr"/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913.5</a:t>
            </a:r>
            <a:r>
              <a:rPr lang="en-IE" sz="4800" dirty="0">
                <a:solidFill>
                  <a:srgbClr val="FF0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F4C09-8FCD-9954-2F71-177192915062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2B159B-353C-5204-95FC-63F4D1D0B1F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16459A7-A767-CD62-3BB3-A4CDCA93DF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6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AA780B-3CF2-F0F3-0966-131210DBA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B475BC-FEC8-47CF-2746-D8A67FC15FB6}"/>
              </a:ext>
            </a:extLst>
          </p:cNvPr>
          <p:cNvSpPr txBox="1"/>
          <p:nvPr/>
        </p:nvSpPr>
        <p:spPr>
          <a:xfrm>
            <a:off x="1376085" y="1257233"/>
            <a:ext cx="63918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 movie started at 9:35pm and lasted 1hr40mins. At what time did the movie end?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15661-D73C-F88E-2E8C-E91D73A04669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85AA1D-442A-4740-1D83-DD0EF4469AE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B5CBED1-D673-CE91-E39C-9B00AADE18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46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7BBF58-740E-3B2A-B7DF-44936E32E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6B78C9-6AA8-35D6-1B51-875D2CA6FCD6}"/>
              </a:ext>
            </a:extLst>
          </p:cNvPr>
          <p:cNvSpPr txBox="1"/>
          <p:nvPr/>
        </p:nvSpPr>
        <p:spPr>
          <a:xfrm>
            <a:off x="1376085" y="955481"/>
            <a:ext cx="385131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maths puzzle called, made up of 7 shapes?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6261A7-2497-6B75-7885-6F41EF6AD0AA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2D02D-09C6-A2D8-FC77-67B87CF1B2A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8FC7BB3C-4C71-3267-8E14-7A4B2199FD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olorful square with black border&#10;&#10;Description automatically generated">
            <a:extLst>
              <a:ext uri="{FF2B5EF4-FFF2-40B4-BE49-F238E27FC236}">
                <a16:creationId xmlns:a16="http://schemas.microsoft.com/office/drawing/2014/main" id="{F3E489C2-5BEC-BACD-8B0A-32603FC956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401" y="1736816"/>
            <a:ext cx="2540513" cy="254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04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A280B3-D9D5-F6DE-E17F-060E0E9BE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685D38-AC18-F417-C422-F5C8A3149737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factor of 30 is missing from this list:</a:t>
            </a:r>
          </a:p>
          <a:p>
            <a:pPr algn="ctr"/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1, 2, 3, 6, 10, 15, 30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DBF77D-6986-DB77-EB9B-341CDA998B42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07FA48-AD5A-80A8-7D5D-A0C86E68464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26FC1DC-01D2-0AAA-8027-0CE3F8D7AB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2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4FA2F3-5833-4B6C-DCAA-8A082BD3D7A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EE3EA1E-100F-E06A-A86E-352CB8EDB9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CEA94778-A787-8225-4C56-9D1C23CE23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D05E7A84-B499-B349-50E6-86B24BD3C0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BC9C74-3090-33CD-89D2-AD2CE31B6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25E936-C08C-91A0-D7CF-A0CAA9BDE682}"/>
              </a:ext>
            </a:extLst>
          </p:cNvPr>
          <p:cNvSpPr txBox="1"/>
          <p:nvPr/>
        </p:nvSpPr>
        <p:spPr>
          <a:xfrm>
            <a:off x="1366941" y="1434095"/>
            <a:ext cx="38451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This is a net of what 3D shape?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9590AB-DCB8-7461-CF20-54E1754206CF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45FB0F-5594-7F92-0CD5-8E6531B5F67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EF02278-9F9E-0004-1625-7AEEB4DE02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1026" name="Picture 2" descr="Cube Net Puzzle – PoCo">
            <a:extLst>
              <a:ext uri="{FF2B5EF4-FFF2-40B4-BE49-F238E27FC236}">
                <a16:creationId xmlns:a16="http://schemas.microsoft.com/office/drawing/2014/main" id="{E84CF62F-EEE0-AD97-7E78-59BA96BCF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437" y="1445680"/>
            <a:ext cx="2052955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42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603896-0237-FE51-39DE-4557A4DB9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6B850A-DA18-1292-C384-DB779E10F2A9}"/>
              </a:ext>
            </a:extLst>
          </p:cNvPr>
          <p:cNvSpPr txBox="1"/>
          <p:nvPr/>
        </p:nvSpPr>
        <p:spPr>
          <a:xfrm>
            <a:off x="1348653" y="1696658"/>
            <a:ext cx="35525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E5D02-3792-3D8F-EBC0-D037998D0BB1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456E28-4DE2-27FC-4781-CA4A0359C16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ECC9880-A5F3-A580-9910-77E5B7CB8D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lose-up of a puzzle&#10;&#10;Description automatically generated">
            <a:extLst>
              <a:ext uri="{FF2B5EF4-FFF2-40B4-BE49-F238E27FC236}">
                <a16:creationId xmlns:a16="http://schemas.microsoft.com/office/drawing/2014/main" id="{81E389D9-6161-9368-BC25-0DA2F16486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501" y="1696658"/>
            <a:ext cx="2580671" cy="258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5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69BC22-5FD9-7513-869E-F1679F338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6139F98-9DD6-F6FB-6AB9-3AFFA6809C4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4B1C14B-A44B-97F2-EA52-3876D8E390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A113B69F-1E67-29A3-93EA-9A29A3877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AFED81F6-11F0-184E-3903-4C3746DA12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2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7E6880-3AAE-D31F-8E31-C5FB2856E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9B12B64-0849-929B-7C51-4D19108B611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D5D01B3-0AF1-5643-CEB6-2521829E46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5717E623-9114-8458-9E57-D9E0BE929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3D92D2-B6D5-2189-2BCB-B2062F9BADF6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What do you call a missing octopus?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98D52C-9198-282D-6B64-77958A20EE71}"/>
              </a:ext>
            </a:extLst>
          </p:cNvPr>
          <p:cNvSpPr txBox="1"/>
          <p:nvPr/>
        </p:nvSpPr>
        <p:spPr>
          <a:xfrm>
            <a:off x="928116" y="3234261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An Octo-gone!</a:t>
            </a:r>
          </a:p>
        </p:txBody>
      </p:sp>
    </p:spTree>
    <p:extLst>
      <p:ext uri="{BB962C8B-B14F-4D97-AF65-F5344CB8AC3E}">
        <p14:creationId xmlns:p14="http://schemas.microsoft.com/office/powerpoint/2010/main" val="11094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F83BD5-5ECE-6609-36CD-84A41CFB8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number on a pink background&#10;&#10;Description automatically generated">
            <a:extLst>
              <a:ext uri="{FF2B5EF4-FFF2-40B4-BE49-F238E27FC236}">
                <a16:creationId xmlns:a16="http://schemas.microsoft.com/office/drawing/2014/main" id="{57F8AD5F-69C7-73B7-B8D5-668209AAD7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71" y="824478"/>
            <a:ext cx="1559891" cy="24997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A47ADF-E287-4CA3-A7A4-3DA388C85C7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771EFDE-BFAF-A439-B19C-A5D75BACB6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A15FC101-E4C0-85D5-859A-E0FC22322E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104" y="691655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B6462B63-6039-3A88-0D24-1D33668891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5C5507-AC93-58AA-B78A-504473194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652806-17C3-6FED-68EA-B7D266919783}"/>
              </a:ext>
            </a:extLst>
          </p:cNvPr>
          <p:cNvSpPr txBox="1"/>
          <p:nvPr/>
        </p:nvSpPr>
        <p:spPr>
          <a:xfrm>
            <a:off x="1375281" y="1011000"/>
            <a:ext cx="39822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top right square of this Sudoku puzzle?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6208E1-0CBC-7CD5-893A-7C4F892BFA42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30DBEB-6BB3-9967-3DAE-6139DE99C56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3C984F3-89B5-05CD-6497-E8BA05C58B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5D283A4-B0AB-9ADC-5E85-D1AFB64939A9}"/>
              </a:ext>
            </a:extLst>
          </p:cNvPr>
          <p:cNvGrpSpPr/>
          <p:nvPr/>
        </p:nvGrpSpPr>
        <p:grpSpPr>
          <a:xfrm>
            <a:off x="5244170" y="1580399"/>
            <a:ext cx="2523744" cy="2523744"/>
            <a:chOff x="5244170" y="1580399"/>
            <a:chExt cx="2523744" cy="2523744"/>
          </a:xfrm>
        </p:grpSpPr>
        <p:pic>
          <p:nvPicPr>
            <p:cNvPr id="7" name="Picture 6" descr="A grid of numbers on a white background&#10;&#10;Description automatically generated">
              <a:extLst>
                <a:ext uri="{FF2B5EF4-FFF2-40B4-BE49-F238E27FC236}">
                  <a16:creationId xmlns:a16="http://schemas.microsoft.com/office/drawing/2014/main" id="{77E2CE8D-4E19-6BC2-74FE-E440EF021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4170" y="1580399"/>
              <a:ext cx="2523744" cy="25237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467FEF7-87D2-2E5D-8E7E-24E0B3164832}"/>
                </a:ext>
              </a:extLst>
            </p:cNvPr>
            <p:cNvSpPr txBox="1"/>
            <p:nvPr/>
          </p:nvSpPr>
          <p:spPr>
            <a:xfrm>
              <a:off x="7234683" y="1700884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3DB012D-8CC9-3EE1-544D-A73A6F91AB1A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4421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61A398-77F6-648C-4304-6647A8AA9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4E6D37-8B37-3B33-B949-AE75341CDA2D}"/>
              </a:ext>
            </a:extLst>
          </p:cNvPr>
          <p:cNvSpPr txBox="1"/>
          <p:nvPr/>
        </p:nvSpPr>
        <p:spPr>
          <a:xfrm>
            <a:off x="1376085" y="1257233"/>
            <a:ext cx="6391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number: it is between 1 and 10; it is not divisible by 2 or 3; it is more than 2 but less than 7?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A24CF6-E9AE-0CAC-1AD4-4564B2444C9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1A4E38A-2DCE-E2A1-A706-2EDB5DFE6F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02958A-886A-03F7-3B57-B4BB76CD084E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6ABBC6-2E18-1EA9-1BD1-3F407150A9D8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8146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55A98D-18A4-FC8A-AA52-9E0A41904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222197-5E9E-4634-9255-DBF30CF37FE3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If a=1, b=2, c=3 etc., what is the value of the word MATHS?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87FF76-133D-CA43-BE51-39B9316748B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F6D847B-1213-082C-876D-4930EAA93B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97018C-A3DF-B6B6-FCC7-E10DB5C33B76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F03973-228C-B6D8-C33D-0435033D7DBC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231109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681120-81BF-421E-C794-D9D27A2C0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8A85C-3087-F0C2-2F22-C9ABDFA42981}"/>
              </a:ext>
            </a:extLst>
          </p:cNvPr>
          <p:cNvSpPr txBox="1"/>
          <p:nvPr/>
        </p:nvSpPr>
        <p:spPr>
          <a:xfrm>
            <a:off x="1376085" y="1257233"/>
            <a:ext cx="677121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How long is this pencil?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4B6963-5A8B-BA44-9FD3-156086B8B75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B33FC5F-0627-027C-DD90-1B2D2B5644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7BBABF1-DF16-4A3B-9269-9441FD619236}"/>
              </a:ext>
            </a:extLst>
          </p:cNvPr>
          <p:cNvGrpSpPr/>
          <p:nvPr/>
        </p:nvGrpSpPr>
        <p:grpSpPr>
          <a:xfrm>
            <a:off x="1092708" y="2369636"/>
            <a:ext cx="6665976" cy="1243017"/>
            <a:chOff x="1101938" y="2972660"/>
            <a:chExt cx="6665976" cy="124301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1EBA68-3938-8A90-5A1E-222F759BA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1938" y="3584741"/>
              <a:ext cx="6665976" cy="630936"/>
            </a:xfrm>
            <a:prstGeom prst="rect">
              <a:avLst/>
            </a:prstGeom>
          </p:spPr>
        </p:pic>
        <p:pic>
          <p:nvPicPr>
            <p:cNvPr id="9" name="Picture 8" descr="A colorful stripes on a black background&#10;&#10;Description automatically generated">
              <a:extLst>
                <a:ext uri="{FF2B5EF4-FFF2-40B4-BE49-F238E27FC236}">
                  <a16:creationId xmlns:a16="http://schemas.microsoft.com/office/drawing/2014/main" id="{81B421D6-AA50-A1B4-9655-79610AD9E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375847" y="622813"/>
              <a:ext cx="790674" cy="5490368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7CC4B98-1428-B405-0456-D4D695836835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A2A285-C89F-4A93-8EBB-5AAE0CE80E6F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24cm</a:t>
            </a:r>
          </a:p>
        </p:txBody>
      </p:sp>
    </p:spTree>
    <p:extLst>
      <p:ext uri="{BB962C8B-B14F-4D97-AF65-F5344CB8AC3E}">
        <p14:creationId xmlns:p14="http://schemas.microsoft.com/office/powerpoint/2010/main" val="25377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DB0355-857B-E18D-D0BB-2768D947A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5810B7-56BB-11FF-029D-0DDC2EF6A90E}"/>
              </a:ext>
            </a:extLst>
          </p:cNvPr>
          <p:cNvSpPr txBox="1"/>
          <p:nvPr/>
        </p:nvSpPr>
        <p:spPr>
          <a:xfrm>
            <a:off x="1376085" y="1257233"/>
            <a:ext cx="63918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comes next in this sequence: million, billion, trillion, ____?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E53C41-4FBC-B048-100C-586A246DA02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3D18DCC-8799-A631-FD4B-F3AA95C723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719D56-A1D6-40A3-C6D5-F1FCC1BA9117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8CFCEE-37C1-6CAD-5BEF-DD800913C2CF}"/>
              </a:ext>
            </a:extLst>
          </p:cNvPr>
          <p:cNvSpPr txBox="1"/>
          <p:nvPr/>
        </p:nvSpPr>
        <p:spPr>
          <a:xfrm>
            <a:off x="2157984" y="3629484"/>
            <a:ext cx="4279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Quadrillion</a:t>
            </a:r>
          </a:p>
        </p:txBody>
      </p:sp>
    </p:spTree>
    <p:extLst>
      <p:ext uri="{BB962C8B-B14F-4D97-AF65-F5344CB8AC3E}">
        <p14:creationId xmlns:p14="http://schemas.microsoft.com/office/powerpoint/2010/main" val="357011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E106F2-E598-9F2F-69AA-3890DB79F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EBECE7-2C6E-8EF0-094B-A7115189C95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C57459E-801D-6879-CA33-909E9E32AC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D4F9F487-0070-D288-90C7-B73ADAC180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CE38D5-9EA3-18F4-A331-6162CEE3B600}"/>
              </a:ext>
            </a:extLst>
          </p:cNvPr>
          <p:cNvSpPr txBox="1"/>
          <p:nvPr/>
        </p:nvSpPr>
        <p:spPr>
          <a:xfrm>
            <a:off x="1357296" y="2033932"/>
            <a:ext cx="6259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What can be right but never wrong?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836B48-9417-0D46-39D8-F2BBEE729308}"/>
              </a:ext>
            </a:extLst>
          </p:cNvPr>
          <p:cNvSpPr txBox="1"/>
          <p:nvPr/>
        </p:nvSpPr>
        <p:spPr>
          <a:xfrm>
            <a:off x="3007086" y="3613218"/>
            <a:ext cx="3129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Angles!</a:t>
            </a:r>
          </a:p>
        </p:txBody>
      </p:sp>
    </p:spTree>
    <p:extLst>
      <p:ext uri="{BB962C8B-B14F-4D97-AF65-F5344CB8AC3E}">
        <p14:creationId xmlns:p14="http://schemas.microsoft.com/office/powerpoint/2010/main" val="374658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585FD7-97F6-9ACC-B6B8-634657EE0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19628A-0020-C9B4-1E9B-1DA3524E5E07}"/>
              </a:ext>
            </a:extLst>
          </p:cNvPr>
          <p:cNvSpPr txBox="1"/>
          <p:nvPr/>
        </p:nvSpPr>
        <p:spPr>
          <a:xfrm>
            <a:off x="1453896" y="1434095"/>
            <a:ext cx="33879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E960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98DDE5-0259-FC97-C951-2EF20422FC2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D38D361-AA76-01F0-6F38-D1C447EC98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ircular game with numbers&#10;&#10;Description automatically generated with medium confidence">
            <a:extLst>
              <a:ext uri="{FF2B5EF4-FFF2-40B4-BE49-F238E27FC236}">
                <a16:creationId xmlns:a16="http://schemas.microsoft.com/office/drawing/2014/main" id="{A89AD793-765E-55B8-4B33-E594164E15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464" y="1467680"/>
            <a:ext cx="2834640" cy="283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39051C-952E-3F6D-946F-C6E844576094}"/>
              </a:ext>
            </a:extLst>
          </p:cNvPr>
          <p:cNvSpPr txBox="1"/>
          <p:nvPr/>
        </p:nvSpPr>
        <p:spPr>
          <a:xfrm>
            <a:off x="4425696" y="873825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207C15-19F9-0413-225B-39D9D2A8F43A}"/>
              </a:ext>
            </a:extLst>
          </p:cNvPr>
          <p:cNvSpPr txBox="1"/>
          <p:nvPr/>
        </p:nvSpPr>
        <p:spPr>
          <a:xfrm>
            <a:off x="1060705" y="3496198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A5CA6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7984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DCDF84-B35F-2201-2EC5-87608B65A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2EB8E3-6287-D79D-9989-539759A04EC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15592FE-6A22-B568-7609-A275AAE757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058407C6-D1E0-02D8-3AA8-763CF3113E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39970D38-9F2C-670D-8171-5255DE22AA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1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E090B2-DAA5-58A9-1200-1015F0A20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F9D88A-C569-32C5-D804-B79A89FEC0D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812C45B-DBCF-01BB-70E0-D8FB1CEE5A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8BABC7C5-D473-AA82-7C18-C12B81A3F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762677-F62F-ECC1-2B8A-956930CA999C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Why is maths such hard work?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86B3F-DAE4-FEEC-B5AF-F2B753F60D3A}"/>
              </a:ext>
            </a:extLst>
          </p:cNvPr>
          <p:cNvSpPr txBox="1"/>
          <p:nvPr/>
        </p:nvSpPr>
        <p:spPr>
          <a:xfrm>
            <a:off x="928116" y="3234261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Because of all those numbers you have to carry!</a:t>
            </a:r>
          </a:p>
        </p:txBody>
      </p:sp>
    </p:spTree>
    <p:extLst>
      <p:ext uri="{BB962C8B-B14F-4D97-AF65-F5344CB8AC3E}">
        <p14:creationId xmlns:p14="http://schemas.microsoft.com/office/powerpoint/2010/main" val="418652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A85DE0-7459-9844-893B-44A025C27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pink number&#10;&#10;Description automatically generated">
            <a:extLst>
              <a:ext uri="{FF2B5EF4-FFF2-40B4-BE49-F238E27FC236}">
                <a16:creationId xmlns:a16="http://schemas.microsoft.com/office/drawing/2014/main" id="{050D8242-8D18-DC36-8F17-D69B3DDCF9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114" y="787902"/>
            <a:ext cx="1587886" cy="24384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939291-F4AC-ABD4-AAAF-FC9688DE5B4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0F74364-3859-1CCC-6B27-BD8493B45F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2B00CD63-27DC-685A-C6BD-F93E55EDA4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5" y="787901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3B40B4C5-FD07-6CFC-096D-D5E2CAAC97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7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0ECE22-E3D4-1A9E-5CDD-67684F0C1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2E7B57-DFBB-35FB-6CC2-BAD633DE64B1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2 in this number:</a:t>
            </a:r>
          </a:p>
          <a:p>
            <a:pPr algn="ctr"/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913.5</a:t>
            </a:r>
            <a:r>
              <a:rPr lang="en-IE" sz="4000" dirty="0">
                <a:solidFill>
                  <a:srgbClr val="FF0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85837-D90B-E702-B6D0-36D65EB01204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BD4C6B-ECE6-B94D-EE36-31AD6BE93F1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C95C65D-3461-9E37-FB4E-B8CD6E9D77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75CEF4-CD45-B73C-D7C5-E2EAE07CFB86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2/100</a:t>
            </a:r>
          </a:p>
        </p:txBody>
      </p:sp>
    </p:spTree>
    <p:extLst>
      <p:ext uri="{BB962C8B-B14F-4D97-AF65-F5344CB8AC3E}">
        <p14:creationId xmlns:p14="http://schemas.microsoft.com/office/powerpoint/2010/main" val="151572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E6BBA4-D309-A068-7899-054153256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74BDA1-CDAA-AD25-FF9D-85956B1CCB28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A movie started at 9:35pm and lasted 1hr40mins. At what time did the movie end?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9A9D50-9CCD-00ED-F6B2-788636D3E3A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F7B5FA4-E574-0703-DC13-CBF32CF7F6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F4126A-0E03-B1A8-E08E-5E95EEFD1B10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A38287-21AA-2234-FB51-B8421C098B60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11:15pm</a:t>
            </a:r>
          </a:p>
        </p:txBody>
      </p:sp>
    </p:spTree>
    <p:extLst>
      <p:ext uri="{BB962C8B-B14F-4D97-AF65-F5344CB8AC3E}">
        <p14:creationId xmlns:p14="http://schemas.microsoft.com/office/powerpoint/2010/main" val="308362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397A31-ED4B-D482-CF9A-CEB9B7D02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4A3574-0A6F-40DF-30B9-21F750298DA5}"/>
              </a:ext>
            </a:extLst>
          </p:cNvPr>
          <p:cNvSpPr txBox="1"/>
          <p:nvPr/>
        </p:nvSpPr>
        <p:spPr>
          <a:xfrm>
            <a:off x="1376085" y="955481"/>
            <a:ext cx="3851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maths puzzle called, made up of 7 shapes?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210BCA-2AD8-770A-3F1B-D067563B381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AD64295-71A8-452D-B270-03BCD2F5B2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olorful square with black border&#10;&#10;Description automatically generated">
            <a:extLst>
              <a:ext uri="{FF2B5EF4-FFF2-40B4-BE49-F238E27FC236}">
                <a16:creationId xmlns:a16="http://schemas.microsoft.com/office/drawing/2014/main" id="{0F8AAB36-2E1F-52DF-9A4D-C9FC424835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401" y="1736816"/>
            <a:ext cx="2540513" cy="25405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AF4769-71AE-1402-19C0-CE8EAA179EA7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704CE3-57F7-08EA-0FB4-33432984D0C2}"/>
              </a:ext>
            </a:extLst>
          </p:cNvPr>
          <p:cNvSpPr txBox="1"/>
          <p:nvPr/>
        </p:nvSpPr>
        <p:spPr>
          <a:xfrm>
            <a:off x="1344168" y="3510026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Tangram</a:t>
            </a:r>
          </a:p>
        </p:txBody>
      </p:sp>
    </p:spTree>
    <p:extLst>
      <p:ext uri="{BB962C8B-B14F-4D97-AF65-F5344CB8AC3E}">
        <p14:creationId xmlns:p14="http://schemas.microsoft.com/office/powerpoint/2010/main" val="71041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E4F538-3F02-1C89-E645-F1AF988F7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145D63-E37A-28DE-8B65-FD43DE6E9019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factor of 30 is missing from this list:</a:t>
            </a:r>
          </a:p>
          <a:p>
            <a:pPr algn="ctr"/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1, 2, 3, 6, 10, 15, 30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B8D856-06A0-5FF4-A45A-75191A43D72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3A93DDA-0E76-3413-4B3B-001B607CD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9E31CA-3EBD-1EB2-A827-2029D5D848D1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EDC709-D711-ED57-11E3-71A083AF52EB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431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85E39B-A9FD-90FE-4D80-6606E7602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8FB2BA-C22B-5019-467D-1EA7500969DB}"/>
              </a:ext>
            </a:extLst>
          </p:cNvPr>
          <p:cNvSpPr txBox="1"/>
          <p:nvPr/>
        </p:nvSpPr>
        <p:spPr>
          <a:xfrm>
            <a:off x="1366941" y="1434095"/>
            <a:ext cx="384513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This is a net of what 3D shape?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2D0412-8CE3-5693-482E-755B52DD0D0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2BA9E5E-FFCD-E3AA-672C-9E59E51001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1026" name="Picture 2" descr="Cube Net Puzzle – PoCo">
            <a:extLst>
              <a:ext uri="{FF2B5EF4-FFF2-40B4-BE49-F238E27FC236}">
                <a16:creationId xmlns:a16="http://schemas.microsoft.com/office/drawing/2014/main" id="{0E7AA743-C872-A16C-EDAB-07762BEA3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478" y="1746766"/>
            <a:ext cx="1756642" cy="248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46533F-D109-24E7-8F26-E07DF067277C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799A6B-C030-5C31-DA73-FEE692981B07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Cube</a:t>
            </a:r>
          </a:p>
        </p:txBody>
      </p:sp>
    </p:spTree>
    <p:extLst>
      <p:ext uri="{BB962C8B-B14F-4D97-AF65-F5344CB8AC3E}">
        <p14:creationId xmlns:p14="http://schemas.microsoft.com/office/powerpoint/2010/main" val="66333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C6954A-3409-3509-00C7-165E7620C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50D289B-0973-1D50-F71E-707ACBFC12E0}"/>
              </a:ext>
            </a:extLst>
          </p:cNvPr>
          <p:cNvSpPr txBox="1"/>
          <p:nvPr/>
        </p:nvSpPr>
        <p:spPr>
          <a:xfrm>
            <a:off x="1348653" y="1585416"/>
            <a:ext cx="35525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F59FC2-CAED-0779-8296-9FEF482FC0D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4C395B9-D090-EBA6-BE58-AFF4898518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lose-up of a puzzle&#10;&#10;Description automatically generated">
            <a:extLst>
              <a:ext uri="{FF2B5EF4-FFF2-40B4-BE49-F238E27FC236}">
                <a16:creationId xmlns:a16="http://schemas.microsoft.com/office/drawing/2014/main" id="{ED7406DA-13B1-C300-9515-4469A26351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501" y="1696658"/>
            <a:ext cx="2580671" cy="25806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9BD193-98CD-AF07-90B9-1219CA32D4A1}"/>
              </a:ext>
            </a:extLst>
          </p:cNvPr>
          <p:cNvSpPr txBox="1"/>
          <p:nvPr/>
        </p:nvSpPr>
        <p:spPr>
          <a:xfrm>
            <a:off x="4434840" y="934067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DFA214-3B2C-1FBD-9477-B5BF26C41358}"/>
              </a:ext>
            </a:extLst>
          </p:cNvPr>
          <p:cNvSpPr txBox="1"/>
          <p:nvPr/>
        </p:nvSpPr>
        <p:spPr>
          <a:xfrm>
            <a:off x="1344168" y="3572868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chemeClr val="accent5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65872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089622-9A9A-2EC7-E55B-980DDFE85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number on a yellow background&#10;&#10;Description automatically generated">
            <a:extLst>
              <a:ext uri="{FF2B5EF4-FFF2-40B4-BE49-F238E27FC236}">
                <a16:creationId xmlns:a16="http://schemas.microsoft.com/office/drawing/2014/main" id="{48577839-CED2-0FDE-D648-F7C2A75A4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776" y="740664"/>
            <a:ext cx="2584708" cy="38878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A9531A-3BDC-0CA6-1EB8-699874B1691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9FE321C-9934-6E34-2AC3-3A06046E57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BBCAF6B7-F652-961C-4C9F-F1049BD2B3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3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304508-35D5-E3FF-80BC-BECC4C8A0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DDC86F5-429D-FF61-8551-222A0B55234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203AEA5-4EAB-8CC8-51D9-D3A67F5655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F4D218-B722-1DFC-78F0-9131205AC1B1}"/>
              </a:ext>
            </a:extLst>
          </p:cNvPr>
          <p:cNvSpPr txBox="1"/>
          <p:nvPr/>
        </p:nvSpPr>
        <p:spPr>
          <a:xfrm>
            <a:off x="1328166" y="896112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 to check the final scores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006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40943B-7465-4AA3-5FD5-A0BD3E67E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510014-4B98-95F2-FFF2-CA02B49A092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D1DE7C8-7CCF-B874-580E-031EED469A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450C150C-F461-BFF3-155E-9E3242F7FF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8E3B3BCA-0C52-1170-73E8-E3CB43FB89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5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BACEAE-03F5-09A4-9B81-6C36F8AAA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9BCD54-66B9-AE44-ACE5-48BC1F0D8AE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DBBBFDC-8DFD-7529-A2E2-101CA76A29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A8CCD167-163F-2B95-EB8A-5DAF1B62AF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9D1CBA-B772-771A-7E05-3F73EB3DEE47}"/>
              </a:ext>
            </a:extLst>
          </p:cNvPr>
          <p:cNvSpPr txBox="1"/>
          <p:nvPr/>
        </p:nvSpPr>
        <p:spPr>
          <a:xfrm>
            <a:off x="1357296" y="2033932"/>
            <a:ext cx="6259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Which month has 28 days?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DF986-969E-5538-DDA3-D6C56F1D1D77}"/>
              </a:ext>
            </a:extLst>
          </p:cNvPr>
          <p:cNvSpPr txBox="1"/>
          <p:nvPr/>
        </p:nvSpPr>
        <p:spPr>
          <a:xfrm>
            <a:off x="928116" y="3234261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All of them!</a:t>
            </a:r>
          </a:p>
        </p:txBody>
      </p:sp>
    </p:spTree>
    <p:extLst>
      <p:ext uri="{BB962C8B-B14F-4D97-AF65-F5344CB8AC3E}">
        <p14:creationId xmlns:p14="http://schemas.microsoft.com/office/powerpoint/2010/main" val="297022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FA65F1-6FC7-448F-8EF3-A3AE04608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0BEBDC-F01E-2675-F400-263CCE7636E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AF0FDCA-28D0-C60B-A0AD-F4883F01D8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with a black background&#10;&#10;Description automatically generated">
            <a:extLst>
              <a:ext uri="{FF2B5EF4-FFF2-40B4-BE49-F238E27FC236}">
                <a16:creationId xmlns:a16="http://schemas.microsoft.com/office/drawing/2014/main" id="{7688163F-5EC5-82C4-AFE6-8DD5A6228D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446" y="436038"/>
            <a:ext cx="5569108" cy="2639388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24A8D4F3-91F7-DE73-A4DC-18EC30C161C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837" y="2270940"/>
            <a:ext cx="3774325" cy="263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5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A0F986-A8C2-115F-DCCE-A3C1677A6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7DFA08-01CD-2F4E-5E10-95EC4BF9DBAF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n in this equation:</a:t>
            </a:r>
          </a:p>
          <a:p>
            <a:pPr algn="ctr"/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10</a:t>
            </a:r>
            <a:r>
              <a:rPr lang="en-IE" sz="48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n</a:t>
            </a:r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 = 100,000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68C62A-5A65-7C6E-8615-B28DF885C332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01567A-2EDB-6746-1148-5E93D166D65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9BC2BF6-D7C0-8C38-1C96-CDE1BEED12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5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64840B-DD28-1687-2C84-EC49EDD20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FD1F30-99C8-DD25-E7B7-52E2D08E67FF}"/>
              </a:ext>
            </a:extLst>
          </p:cNvPr>
          <p:cNvSpPr txBox="1"/>
          <p:nvPr/>
        </p:nvSpPr>
        <p:spPr>
          <a:xfrm>
            <a:off x="1376086" y="1393108"/>
            <a:ext cx="37262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Re-draw this shape after a ¾ turn anti-clockwise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03F8E-E540-8D39-3C1E-52824608993B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579B60-759D-BDB6-9095-F2E266D105F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4C6F213-6282-7FE6-1ECA-D05401B385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14" name="Arrow: Left-Right-Up 13">
            <a:extLst>
              <a:ext uri="{FF2B5EF4-FFF2-40B4-BE49-F238E27FC236}">
                <a16:creationId xmlns:a16="http://schemas.microsoft.com/office/drawing/2014/main" id="{506996BE-F8B2-7FE4-33ED-C583010EBB2F}"/>
              </a:ext>
            </a:extLst>
          </p:cNvPr>
          <p:cNvSpPr/>
          <p:nvPr/>
        </p:nvSpPr>
        <p:spPr>
          <a:xfrm>
            <a:off x="5650992" y="2157984"/>
            <a:ext cx="1817690" cy="1271016"/>
          </a:xfrm>
          <a:prstGeom prst="leftRightUpArrow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2518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CB0405-73FB-DCF9-87BF-C71CE28E1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4B445-C04F-5991-DC48-3D8631C35F55}"/>
              </a:ext>
            </a:extLst>
          </p:cNvPr>
          <p:cNvSpPr txBox="1"/>
          <p:nvPr/>
        </p:nvSpPr>
        <p:spPr>
          <a:xfrm>
            <a:off x="1366941" y="1485833"/>
            <a:ext cx="42566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of these weights make up 1Kg?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08675-A6DE-F289-9AE2-52DF20E31159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BCC11C-FE41-28FE-E393-EB111204D65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AF43478-8096-0ED7-84C9-C73450FC6F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yellow container with a number on it&#10;&#10;Description automatically generated">
            <a:extLst>
              <a:ext uri="{FF2B5EF4-FFF2-40B4-BE49-F238E27FC236}">
                <a16:creationId xmlns:a16="http://schemas.microsoft.com/office/drawing/2014/main" id="{60D25E19-84FC-4621-ED7D-801715C06D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570" y="2107690"/>
            <a:ext cx="1321309" cy="195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850B4E-BF51-054D-77EA-53AF9746E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B737C3-908A-B0DC-941B-E0450C152118}"/>
              </a:ext>
            </a:extLst>
          </p:cNvPr>
          <p:cNvSpPr txBox="1"/>
          <p:nvPr/>
        </p:nvSpPr>
        <p:spPr>
          <a:xfrm>
            <a:off x="1243585" y="1257233"/>
            <a:ext cx="4114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400" dirty="0">
                <a:latin typeface="HelloTiffany" panose="02000603000000000000" pitchFamily="2" charset="0"/>
                <a:ea typeface="HelloTiffany" panose="02000603000000000000" pitchFamily="2" charset="0"/>
              </a:rPr>
              <a:t>Taylor Swift was born on December 13th, 1989. What age is she now (in full years)?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2B4270-A0B2-2837-4E42-B9FF81AE7686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37F72B-7676-F1DA-3F92-561CA5A489E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0F72B77-06A1-AEA3-5198-5424E268A5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2050" name="Picture 2" descr="Taylor Swift | Biography, Albums, Songs, Grammys, &amp; Facts | Britannica">
            <a:extLst>
              <a:ext uri="{FF2B5EF4-FFF2-40B4-BE49-F238E27FC236}">
                <a16:creationId xmlns:a16="http://schemas.microsoft.com/office/drawing/2014/main" id="{287DEF81-FC56-DDE6-3C5C-17F874603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4688" y="1525547"/>
            <a:ext cx="2152587" cy="278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20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197753-7BD4-4B46-1EC8-CE7CA8785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CB5E50-6CE6-1C0B-86C3-04F6D138CF28}"/>
              </a:ext>
            </a:extLst>
          </p:cNvPr>
          <p:cNvSpPr txBox="1"/>
          <p:nvPr/>
        </p:nvSpPr>
        <p:spPr>
          <a:xfrm>
            <a:off x="1376085" y="1257233"/>
            <a:ext cx="639182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three-digit number: The second number is four times as big as the third, while the first is three less than the second?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5C539C-C8BE-3CC4-7F74-F001B6A25823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BA2413-CF3E-A334-C031-58C5E203E3C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E0F56CA-AE19-95C2-3B12-F56BB5C470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3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9D44BF-C251-FEB3-DFFB-99FFB4EAB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66556C-D9AD-FA46-5514-FCA783E0E64A}"/>
              </a:ext>
            </a:extLst>
          </p:cNvPr>
          <p:cNvSpPr txBox="1"/>
          <p:nvPr/>
        </p:nvSpPr>
        <p:spPr>
          <a:xfrm>
            <a:off x="1376086" y="1562111"/>
            <a:ext cx="34793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30924A-6EE3-FBE8-283B-09BA0FD8025F}"/>
              </a:ext>
            </a:extLst>
          </p:cNvPr>
          <p:cNvSpPr txBox="1"/>
          <p:nvPr/>
        </p:nvSpPr>
        <p:spPr>
          <a:xfrm>
            <a:off x="4498849" y="769476"/>
            <a:ext cx="380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AD73CB-31F4-E7B1-7EDE-B663CD26F09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14E94E8-6C08-DA15-0796-E900B2305B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8BF49DE4-DF1D-1DAB-F94F-404FFE3E7B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138" y="1562111"/>
            <a:ext cx="2779776" cy="27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5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11576" y="1351468"/>
            <a:ext cx="42704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fraction in its lowest terms.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F6C42F-63B4-4975-04B2-C305D5BCE3F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C408F40-0F81-FCD0-7F89-8D4782ED0F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9" name="Picture 8" descr="A black symbol with a black background&#10;&#10;Description automatically generated">
            <a:extLst>
              <a:ext uri="{FF2B5EF4-FFF2-40B4-BE49-F238E27FC236}">
                <a16:creationId xmlns:a16="http://schemas.microsoft.com/office/drawing/2014/main" id="{271ACBBA-9695-A4F6-5427-1CB6B78F86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214" y="1551453"/>
            <a:ext cx="1311246" cy="260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3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5EC89A-2980-C248-4260-91967BD21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C2461A4-9865-1E65-CA21-71CFCAB2D19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4F38105-1A4A-5ECC-70AC-F9EF85AC29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C595E7CF-E2F5-AFFF-52E4-8C7718DF4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C0B06B67-C35B-9997-D158-B87B08DEC9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B4FD21-FAE2-EEFD-3E26-29B42D308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56EDF5-F97E-4990-0A0E-644688F08D6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341BDBB-DAC1-6B60-93D8-1192118A78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848EDCA7-FDFB-B91A-1438-390603308A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FD8B84-5199-6FBD-6C9C-420CAA8731D8}"/>
              </a:ext>
            </a:extLst>
          </p:cNvPr>
          <p:cNvSpPr txBox="1"/>
          <p:nvPr/>
        </p:nvSpPr>
        <p:spPr>
          <a:xfrm>
            <a:off x="1357296" y="2033932"/>
            <a:ext cx="6259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What did Harry Potter say when Hermione reversed the curse?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0E95E6-6160-5EEA-83EC-6EF7F514D021}"/>
              </a:ext>
            </a:extLst>
          </p:cNvPr>
          <p:cNvSpPr txBox="1"/>
          <p:nvPr/>
        </p:nvSpPr>
        <p:spPr>
          <a:xfrm>
            <a:off x="928116" y="3590848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Hex-a-gone!</a:t>
            </a:r>
          </a:p>
        </p:txBody>
      </p:sp>
    </p:spTree>
    <p:extLst>
      <p:ext uri="{BB962C8B-B14F-4D97-AF65-F5344CB8AC3E}">
        <p14:creationId xmlns:p14="http://schemas.microsoft.com/office/powerpoint/2010/main" val="134794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509B50-65D9-3E08-2B48-7037D7B07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68471FA-91AB-A28F-CCF1-D5551325E81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3EDE2A0-3238-4CD5-C18E-92A9C403BA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with a black background&#10;&#10;Description automatically generated">
            <a:extLst>
              <a:ext uri="{FF2B5EF4-FFF2-40B4-BE49-F238E27FC236}">
                <a16:creationId xmlns:a16="http://schemas.microsoft.com/office/drawing/2014/main" id="{6AF24B65-2AFD-9154-3934-51A6CDB819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446" y="436038"/>
            <a:ext cx="5569108" cy="2639388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DD1379BD-CB82-D55F-DA3F-9771568E44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389808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D141D2-6D30-417B-9C52-EBACC75A1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75BE85-C2ED-1768-228D-D35DB691B77B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n in this equation:</a:t>
            </a:r>
          </a:p>
          <a:p>
            <a:pPr algn="ctr"/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10</a:t>
            </a:r>
            <a:r>
              <a:rPr lang="en-IE" sz="40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n</a:t>
            </a:r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 = 100,000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69C382-A021-B517-6850-5C84EE6542CF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AE5A07-1EBF-820A-BB8C-9450D907FE5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ACDDC36-260C-94E5-64F9-4E06B0E8E6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D1B9B1-04CA-5494-C459-EB59E5B57430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n=5</a:t>
            </a:r>
          </a:p>
        </p:txBody>
      </p:sp>
    </p:spTree>
    <p:extLst>
      <p:ext uri="{BB962C8B-B14F-4D97-AF65-F5344CB8AC3E}">
        <p14:creationId xmlns:p14="http://schemas.microsoft.com/office/powerpoint/2010/main" val="229142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BF81C3-7078-276C-73CA-A96EA2BDA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24A050-1F9C-F352-50C8-5F31C8626ACA}"/>
              </a:ext>
            </a:extLst>
          </p:cNvPr>
          <p:cNvSpPr txBox="1"/>
          <p:nvPr/>
        </p:nvSpPr>
        <p:spPr>
          <a:xfrm>
            <a:off x="1376086" y="1393108"/>
            <a:ext cx="37262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Re-draw this shape after a ¾ turn anti-clockwise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1C820B-4769-EFB6-AC33-D475293B35D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8E57B8F-B021-BF9E-B27D-B04F20CBCC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14" name="Arrow: Left-Right-Up 13">
            <a:extLst>
              <a:ext uri="{FF2B5EF4-FFF2-40B4-BE49-F238E27FC236}">
                <a16:creationId xmlns:a16="http://schemas.microsoft.com/office/drawing/2014/main" id="{AC6DAD75-4344-7A4B-E22D-76E6C259D4E5}"/>
              </a:ext>
            </a:extLst>
          </p:cNvPr>
          <p:cNvSpPr/>
          <p:nvPr/>
        </p:nvSpPr>
        <p:spPr>
          <a:xfrm>
            <a:off x="5733288" y="1709928"/>
            <a:ext cx="1817690" cy="1271016"/>
          </a:xfrm>
          <a:prstGeom prst="leftRightUpArrow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D2E016-B83A-25A7-432D-EBF8C585B965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7" name="Arrow: Left-Right-Up 6">
            <a:extLst>
              <a:ext uri="{FF2B5EF4-FFF2-40B4-BE49-F238E27FC236}">
                <a16:creationId xmlns:a16="http://schemas.microsoft.com/office/drawing/2014/main" id="{91A6E857-2FFB-603A-1735-411AE970FCDF}"/>
              </a:ext>
            </a:extLst>
          </p:cNvPr>
          <p:cNvSpPr/>
          <p:nvPr/>
        </p:nvSpPr>
        <p:spPr>
          <a:xfrm rot="5400000">
            <a:off x="4029456" y="3360421"/>
            <a:ext cx="1817690" cy="1271016"/>
          </a:xfrm>
          <a:prstGeom prst="leftRightUpArrow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531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7" grpId="0" animBg="1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BD2B54-02DE-B3CC-06AD-D142BC4B5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002478-2DD6-B393-48A5-F3142CACBD42}"/>
              </a:ext>
            </a:extLst>
          </p:cNvPr>
          <p:cNvSpPr txBox="1"/>
          <p:nvPr/>
        </p:nvSpPr>
        <p:spPr>
          <a:xfrm>
            <a:off x="1366941" y="1485833"/>
            <a:ext cx="46680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of these weights make up 1Kg?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B596A-124C-8E87-809D-3A751FC044E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13C28D1-C7CD-CAF8-FB1E-AE66D92885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yellow container with a number on it&#10;&#10;Description automatically generated">
            <a:extLst>
              <a:ext uri="{FF2B5EF4-FFF2-40B4-BE49-F238E27FC236}">
                <a16:creationId xmlns:a16="http://schemas.microsoft.com/office/drawing/2014/main" id="{E7E4FB40-A385-C46A-B07A-0CC15353DC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64" y="1833370"/>
            <a:ext cx="1321309" cy="19505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7D560A-416E-070E-BCF7-0A22FB8C5C2F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5F7A3-AB0D-95E6-BA8D-9D73188FEDD5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53622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004B16-7B75-C124-6FC9-D30B99EAB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BBC5B3-9303-B580-7D63-3ACB83D4A012}"/>
              </a:ext>
            </a:extLst>
          </p:cNvPr>
          <p:cNvSpPr txBox="1"/>
          <p:nvPr/>
        </p:nvSpPr>
        <p:spPr>
          <a:xfrm>
            <a:off x="1243585" y="1257233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2800" dirty="0">
                <a:latin typeface="HelloTiffany" panose="02000603000000000000" pitchFamily="2" charset="0"/>
                <a:ea typeface="HelloTiffany" panose="02000603000000000000" pitchFamily="2" charset="0"/>
              </a:rPr>
              <a:t>Taylor Swift was born on December 13th, 1989. What age is she now (in full years)?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020FF1-F4FA-A58D-F26D-8BEC15753DA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D9692C9-02AD-2A69-8769-AF6DB6E6E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2050" name="Picture 2" descr="Taylor Swift | Biography, Albums, Songs, Grammys, &amp; Facts | Britannica">
            <a:extLst>
              <a:ext uri="{FF2B5EF4-FFF2-40B4-BE49-F238E27FC236}">
                <a16:creationId xmlns:a16="http://schemas.microsoft.com/office/drawing/2014/main" id="{FA433865-AF71-39CB-3379-772E3E7F2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646" y="1705322"/>
            <a:ext cx="1833769" cy="237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4938B8-B74D-4F81-1F75-5D32930054E2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76D173-0B7F-93F1-0C82-724D14E6BD7C}"/>
              </a:ext>
            </a:extLst>
          </p:cNvPr>
          <p:cNvSpPr txBox="1"/>
          <p:nvPr/>
        </p:nvSpPr>
        <p:spPr>
          <a:xfrm>
            <a:off x="2615184" y="3629484"/>
            <a:ext cx="35707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34 years</a:t>
            </a:r>
          </a:p>
        </p:txBody>
      </p:sp>
    </p:spTree>
    <p:extLst>
      <p:ext uri="{BB962C8B-B14F-4D97-AF65-F5344CB8AC3E}">
        <p14:creationId xmlns:p14="http://schemas.microsoft.com/office/powerpoint/2010/main" val="109793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C47A3B-1957-A4BA-3267-39150DD0F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02C665-7A58-DE59-94C3-511F4FF3B62E}"/>
              </a:ext>
            </a:extLst>
          </p:cNvPr>
          <p:cNvSpPr txBox="1"/>
          <p:nvPr/>
        </p:nvSpPr>
        <p:spPr>
          <a:xfrm>
            <a:off x="1376085" y="1257233"/>
            <a:ext cx="63918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2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three-digit number: The second number is four times as big as the third, while the first is three less than the second?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766561-D5BA-CF2C-84A8-22C41D6F09C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11CAFD8-316E-6684-1947-99991AD141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E2A955-DEBB-803E-1F23-BFDD36930A1E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85F9B2-FFF9-1453-B1EE-452106A1CA07}"/>
              </a:ext>
            </a:extLst>
          </p:cNvPr>
          <p:cNvSpPr txBox="1"/>
          <p:nvPr/>
        </p:nvSpPr>
        <p:spPr>
          <a:xfrm>
            <a:off x="2958084" y="3629484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324186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3D9FFE-D4C5-80AC-2C16-3D0917F31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A17B5EB-4D0D-4F7E-2EC7-CB9AAC16CACF}"/>
              </a:ext>
            </a:extLst>
          </p:cNvPr>
          <p:cNvSpPr txBox="1"/>
          <p:nvPr/>
        </p:nvSpPr>
        <p:spPr>
          <a:xfrm>
            <a:off x="1376086" y="1562111"/>
            <a:ext cx="34793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A4248E-3327-FE55-639A-B1A2B1AFD5F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32E5E8C-ACDC-B959-48C0-39528509A5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CA286F8A-57E9-CD92-2AB2-5CAA92CD73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640" y="1694613"/>
            <a:ext cx="2647274" cy="26472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4CCB02-2B1A-4F0B-8CDF-C7D29FCB7899}"/>
              </a:ext>
            </a:extLst>
          </p:cNvPr>
          <p:cNvSpPr txBox="1"/>
          <p:nvPr/>
        </p:nvSpPr>
        <p:spPr>
          <a:xfrm>
            <a:off x="4105656" y="934067"/>
            <a:ext cx="424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C0CC0C-C213-32D4-7413-45DDDE60A986}"/>
              </a:ext>
            </a:extLst>
          </p:cNvPr>
          <p:cNvSpPr txBox="1"/>
          <p:nvPr/>
        </p:nvSpPr>
        <p:spPr>
          <a:xfrm>
            <a:off x="1220724" y="3548626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8930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0CEAD5-64EC-2818-94FF-6711943EA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6E287B-2481-C89C-C7FA-F76E9B5A501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D410FE6-D495-3129-6AC7-1AB9B6C391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11346266-18C4-621B-3408-E50B4CD50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406F76E3-185E-C8A8-B0DB-35820C0A0B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654744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Round off 8,645 to the nearest hundred.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03A3C5-8E2A-C140-F8D5-8A61864CD37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ED3C0CB-B8FF-AB9B-85F6-A3B75F21AE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24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F0773C-A89B-F6B9-414E-8B38723F2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971BB6C-F114-166C-5F13-16078133CC5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6A09102-5C54-B562-2E08-688D801984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02EAAC83-A9F4-F9CA-472E-88C025D411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A54FEC-0553-68FB-D19E-947FB4FB305A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Why did the boy put a ruler under his pillow?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FA4033-606D-E477-119D-3714ACCC86B6}"/>
              </a:ext>
            </a:extLst>
          </p:cNvPr>
          <p:cNvSpPr txBox="1"/>
          <p:nvPr/>
        </p:nvSpPr>
        <p:spPr>
          <a:xfrm>
            <a:off x="1200150" y="3267683"/>
            <a:ext cx="6743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 wanted to see how long he slept!</a:t>
            </a:r>
          </a:p>
        </p:txBody>
      </p:sp>
    </p:spTree>
    <p:extLst>
      <p:ext uri="{BB962C8B-B14F-4D97-AF65-F5344CB8AC3E}">
        <p14:creationId xmlns:p14="http://schemas.microsoft.com/office/powerpoint/2010/main" val="231263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1B1A6F-227B-DC8B-801D-C3ABA5FE0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034C25-C5B9-4170-8E77-961EDEAFAE9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F5BECCB-9A74-F583-8597-A625F792BC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56A160-16C3-EEF9-C797-FDC28F7AD3DA}"/>
              </a:ext>
            </a:extLst>
          </p:cNvPr>
          <p:cNvSpPr txBox="1"/>
          <p:nvPr/>
        </p:nvSpPr>
        <p:spPr>
          <a:xfrm>
            <a:off x="1481328" y="870059"/>
            <a:ext cx="6181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Hope you all enjoyed the quiz!</a:t>
            </a:r>
          </a:p>
        </p:txBody>
      </p:sp>
    </p:spTree>
    <p:extLst>
      <p:ext uri="{BB962C8B-B14F-4D97-AF65-F5344CB8AC3E}">
        <p14:creationId xmlns:p14="http://schemas.microsoft.com/office/powerpoint/2010/main" val="332605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0A302C-70A2-6BB3-657D-094E61846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8166D0-B5F0-88A4-CC06-4F7C9C168011}"/>
              </a:ext>
            </a:extLst>
          </p:cNvPr>
          <p:cNvSpPr txBox="1"/>
          <p:nvPr/>
        </p:nvSpPr>
        <p:spPr>
          <a:xfrm>
            <a:off x="1216152" y="1406176"/>
            <a:ext cx="6894575" cy="34778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Thank you for downloading this </a:t>
            </a:r>
            <a:r>
              <a:rPr lang="en-IE" sz="1100" dirty="0" err="1">
                <a:latin typeface="HelloTiffany" panose="02000603000000000000" pitchFamily="2" charset="0"/>
                <a:ea typeface="HelloTiffany" panose="02000603000000000000" pitchFamily="2" charset="0"/>
              </a:rPr>
              <a:t>Seomra</a:t>
            </a: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 Ranga resource. We hope that you find it practical and useful in your classroom.</a:t>
            </a:r>
          </a:p>
          <a:p>
            <a:b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</a:b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Please be aware of the following conditions before using this resource.</a:t>
            </a:r>
          </a:p>
          <a:p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b="1" u="sng" dirty="0">
                <a:latin typeface="HelloTiffany" panose="02000603000000000000" pitchFamily="2" charset="0"/>
                <a:ea typeface="HelloTiffany" panose="02000603000000000000" pitchFamily="2" charset="0"/>
              </a:rPr>
              <a:t>Please DO:</a:t>
            </a:r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Make this resource available to your pupils in a private enclosed online space </a:t>
            </a:r>
            <a:r>
              <a:rPr lang="en-IE" sz="1100" dirty="0" err="1">
                <a:latin typeface="HelloTiffany" panose="02000603000000000000" pitchFamily="2" charset="0"/>
                <a:ea typeface="HelloTiffany" panose="02000603000000000000" pitchFamily="2" charset="0"/>
              </a:rPr>
              <a:t>eg.</a:t>
            </a: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 Google Classroom, Seesaw, </a:t>
            </a:r>
            <a:r>
              <a:rPr lang="en-IE" sz="1100" dirty="0" err="1">
                <a:latin typeface="HelloTiffany" panose="02000603000000000000" pitchFamily="2" charset="0"/>
                <a:ea typeface="HelloTiffany" panose="02000603000000000000" pitchFamily="2" charset="0"/>
              </a:rPr>
              <a:t>Edublogs</a:t>
            </a: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Tell others if you have found it useful.</a:t>
            </a:r>
            <a:b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</a:br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b="1" u="sng" dirty="0">
                <a:latin typeface="HelloTiffany" panose="02000603000000000000" pitchFamily="2" charset="0"/>
                <a:ea typeface="HelloTiffany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Share this resource with other teachers in online groups </a:t>
            </a:r>
            <a:r>
              <a:rPr lang="en-IE" sz="1100" dirty="0" err="1">
                <a:latin typeface="HelloTiffany" panose="02000603000000000000" pitchFamily="2" charset="0"/>
                <a:ea typeface="HelloTiffany" panose="02000603000000000000" pitchFamily="2" charset="0"/>
              </a:rPr>
              <a:t>eg.</a:t>
            </a: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 Facebook Groups, WhatsApp Groups etc.</a:t>
            </a:r>
          </a:p>
          <a:p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Kind regards, </a:t>
            </a:r>
            <a:r>
              <a:rPr lang="en-IE" sz="1100" dirty="0" err="1">
                <a:latin typeface="HelloTiffany" panose="02000603000000000000" pitchFamily="2" charset="0"/>
                <a:ea typeface="HelloTiffany" panose="02000603000000000000" pitchFamily="2" charset="0"/>
              </a:rPr>
              <a:t>Seomra</a:t>
            </a: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 Ranga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AD804-83BA-C118-D40A-8D6C0FA1B76A}"/>
              </a:ext>
            </a:extLst>
          </p:cNvPr>
          <p:cNvSpPr txBox="1"/>
          <p:nvPr/>
        </p:nvSpPr>
        <p:spPr>
          <a:xfrm>
            <a:off x="2743200" y="1036844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HelloTiffany" panose="02000603000000000000" pitchFamily="2" charset="0"/>
                <a:ea typeface="HelloTiffany" panose="02000603000000000000" pitchFamily="2" charset="0"/>
              </a:rPr>
              <a:t>For Your Information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F07799-F047-0B50-D4AA-7AA0E314CCC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EDDFC3D-7A35-AEAE-C825-E1F924D833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0EE4F7-3BF1-CBA0-1845-1FDB47937504}"/>
              </a:ext>
            </a:extLst>
          </p:cNvPr>
          <p:cNvSpPr txBox="1"/>
          <p:nvPr/>
        </p:nvSpPr>
        <p:spPr>
          <a:xfrm>
            <a:off x="1069848" y="1073420"/>
            <a:ext cx="459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HelloTiffany" panose="02000603000000000000" pitchFamily="2" charset="0"/>
                <a:ea typeface="HelloTiffany" panose="02000603000000000000" pitchFamily="2" charset="0"/>
              </a:rPr>
              <a:t>Resources used in this file from:</a:t>
            </a:r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09EE94E0-7FE7-8CD7-5C61-C17517725B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647" y="4164056"/>
            <a:ext cx="1835696" cy="367139"/>
          </a:xfrm>
          <a:prstGeom prst="rect">
            <a:avLst/>
          </a:prstGeom>
        </p:spPr>
      </p:pic>
      <p:pic>
        <p:nvPicPr>
          <p:cNvPr id="6" name="Picture 5" descr="A cartoon house with tex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BB7B340B-1680-DBB9-961C-93252C377C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921" y="1888269"/>
            <a:ext cx="666750" cy="632178"/>
          </a:xfrm>
          <a:prstGeom prst="rect">
            <a:avLst/>
          </a:prstGeom>
        </p:spPr>
      </p:pic>
      <p:pic>
        <p:nvPicPr>
          <p:cNvPr id="8" name="Picture 7" descr="A logo with text on it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A34B6C50-F832-FB77-F7FA-89C0262ADCD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210" y="1888269"/>
            <a:ext cx="630939" cy="6309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67672F-4EED-4B16-8C3D-74CB2EA196D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0" name="Picture 9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8C08E40-8C82-8E1E-B1B6-AC8B2D915E8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11" name="Picture 10">
            <a:hlinkClick r:id="rId10"/>
            <a:extLst>
              <a:ext uri="{FF2B5EF4-FFF2-40B4-BE49-F238E27FC236}">
                <a16:creationId xmlns:a16="http://schemas.microsoft.com/office/drawing/2014/main" id="{5C5F3D44-2FAD-AF56-B567-156A2CAFF3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657" y="4164056"/>
            <a:ext cx="1572133" cy="358691"/>
          </a:xfrm>
          <a:prstGeom prst="rect">
            <a:avLst/>
          </a:prstGeom>
        </p:spPr>
      </p:pic>
      <p:pic>
        <p:nvPicPr>
          <p:cNvPr id="12" name="Picture 2" descr="Hidesy&amp;#039;s Clipart">
            <a:hlinkClick r:id="rId12"/>
            <a:extLst>
              <a:ext uri="{FF2B5EF4-FFF2-40B4-BE49-F238E27FC236}">
                <a16:creationId xmlns:a16="http://schemas.microsoft.com/office/drawing/2014/main" id="{9F1C92FF-2FD5-9CCA-4D61-5752E99CA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415" y="1888269"/>
            <a:ext cx="577242" cy="5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hlinkClick r:id="rId14"/>
            <a:extLst>
              <a:ext uri="{FF2B5EF4-FFF2-40B4-BE49-F238E27FC236}">
                <a16:creationId xmlns:a16="http://schemas.microsoft.com/office/drawing/2014/main" id="{DEE9C6EC-2778-E5BA-94F9-BA9A2B5C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977" y="1888268"/>
            <a:ext cx="577243" cy="5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logo with a black background&#10;&#10;Description automatically generated">
            <a:hlinkClick r:id="rId16"/>
            <a:extLst>
              <a:ext uri="{FF2B5EF4-FFF2-40B4-BE49-F238E27FC236}">
                <a16:creationId xmlns:a16="http://schemas.microsoft.com/office/drawing/2014/main" id="{E4A2F867-1E96-2802-098F-360B4E7438AC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629" y="1884900"/>
            <a:ext cx="577242" cy="577242"/>
          </a:xfrm>
          <a:prstGeom prst="rect">
            <a:avLst/>
          </a:prstGeom>
        </p:spPr>
      </p:pic>
      <p:pic>
        <p:nvPicPr>
          <p:cNvPr id="7" name="Picture 2">
            <a:hlinkClick r:id="rId18"/>
            <a:extLst>
              <a:ext uri="{FF2B5EF4-FFF2-40B4-BE49-F238E27FC236}">
                <a16:creationId xmlns:a16="http://schemas.microsoft.com/office/drawing/2014/main" id="{7876609B-C3A0-EFCA-9DBA-87A38171C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006" y="1884900"/>
            <a:ext cx="577242" cy="5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logo with a cartoon child holding a paint brush&#10;&#10;Description automatically generated">
            <a:hlinkClick r:id="rId20"/>
            <a:extLst>
              <a:ext uri="{FF2B5EF4-FFF2-40B4-BE49-F238E27FC236}">
                <a16:creationId xmlns:a16="http://schemas.microsoft.com/office/drawing/2014/main" id="{D1F052A8-2A5A-5C85-D634-EADBB22B245B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843" y="1884900"/>
            <a:ext cx="577244" cy="577244"/>
          </a:xfrm>
          <a:prstGeom prst="rect">
            <a:avLst/>
          </a:prstGeom>
        </p:spPr>
      </p:pic>
      <p:pic>
        <p:nvPicPr>
          <p:cNvPr id="16" name="Picture 15" descr="A red apple with a ladder and a window&#10;&#10;Description automatically generated">
            <a:hlinkClick r:id="rId22"/>
            <a:extLst>
              <a:ext uri="{FF2B5EF4-FFF2-40B4-BE49-F238E27FC236}">
                <a16:creationId xmlns:a16="http://schemas.microsoft.com/office/drawing/2014/main" id="{1643607B-97EB-9E60-C1B1-1089128DCCAA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829" y="2698304"/>
            <a:ext cx="566104" cy="5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406010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on the opposite side of this die?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A70A4B-9EB8-934A-B0B5-E59BBF74513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563E26A-C877-160E-17B5-374E021376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ue dice with white dots&#10;&#10;Description automatically generated">
            <a:extLst>
              <a:ext uri="{FF2B5EF4-FFF2-40B4-BE49-F238E27FC236}">
                <a16:creationId xmlns:a16="http://schemas.microsoft.com/office/drawing/2014/main" id="{4D79F9ED-3DB8-A2FD-55DF-02C7FD7F80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501" y="2103120"/>
            <a:ext cx="1770891" cy="177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434095"/>
            <a:ext cx="65474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Which shape has more corners – a pentagon or a hexagon?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D4E9B2-8F66-BBF2-B0D6-F230E7121C3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8D18ECE4-6C83-ACB7-9827-013327936D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A248C8D-1F8D-EA05-9B5B-C082E940DCE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727C0E8-7437-1E00-6059-D446B2A38E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85ED9F-2220-8868-2615-5FB66E1B7DCC}"/>
              </a:ext>
            </a:extLst>
          </p:cNvPr>
          <p:cNvSpPr txBox="1"/>
          <p:nvPr/>
        </p:nvSpPr>
        <p:spPr>
          <a:xfrm>
            <a:off x="1330905" y="1483868"/>
            <a:ext cx="6715815" cy="304698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Make sure you have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written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table/team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number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/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letter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on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every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sheet</a:t>
            </a:r>
            <a:endParaRPr lang="fr-CA" altLang="en-US" sz="2400" b="1" dirty="0">
              <a:latin typeface="HelloTiffany" panose="02000603000000000000" pitchFamily="2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Write the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number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of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each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round 1-8 on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every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sheet</a:t>
            </a:r>
            <a:endParaRPr lang="fr-CA" altLang="en-US" sz="2400" b="1" dirty="0">
              <a:latin typeface="HelloTiffany" panose="02000603000000000000" pitchFamily="2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Try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not to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shout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out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answers</a:t>
            </a:r>
            <a:endParaRPr lang="fr-CA" altLang="en-US" sz="2400" b="1" dirty="0">
              <a:latin typeface="HelloTiffany" panose="02000603000000000000" pitchFamily="2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Check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with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team mates and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agree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an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before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you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write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it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down</a:t>
            </a:r>
          </a:p>
        </p:txBody>
      </p:sp>
      <p:pic>
        <p:nvPicPr>
          <p:cNvPr id="4" name="Picture 3" descr="A yellow and pink text&#10;&#10;Description automatically generated">
            <a:extLst>
              <a:ext uri="{FF2B5EF4-FFF2-40B4-BE49-F238E27FC236}">
                <a16:creationId xmlns:a16="http://schemas.microsoft.com/office/drawing/2014/main" id="{B1DA08DB-E493-22E4-3920-A9D7E13A51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929" y="299301"/>
            <a:ext cx="3846582" cy="1532503"/>
          </a:xfrm>
          <a:prstGeom prst="rect">
            <a:avLst/>
          </a:prstGeom>
        </p:spPr>
      </p:pic>
      <p:pic>
        <p:nvPicPr>
          <p:cNvPr id="6" name="Picture 5" descr="A yellow and pink text&#10;&#10;Description automatically generated">
            <a:extLst>
              <a:ext uri="{FF2B5EF4-FFF2-40B4-BE49-F238E27FC236}">
                <a16:creationId xmlns:a16="http://schemas.microsoft.com/office/drawing/2014/main" id="{36C7FC01-AC12-737F-0C49-68751883E0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408" y="299302"/>
            <a:ext cx="2007578" cy="153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1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89131" y="1110929"/>
            <a:ext cx="44898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Which holds more paint – 10 x ½L tins or 4 x 1L tins?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9" name="Picture 8" descr="A paint can with a brush on top&#10;&#10;Description automatically generated">
            <a:extLst>
              <a:ext uri="{FF2B5EF4-FFF2-40B4-BE49-F238E27FC236}">
                <a16:creationId xmlns:a16="http://schemas.microsoft.com/office/drawing/2014/main" id="{1EA5A30D-A7B0-143B-C37F-72CA47C700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976" y="1630570"/>
            <a:ext cx="2587924" cy="258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5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6" y="1289994"/>
            <a:ext cx="316399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829AE4-21A6-7D1A-2365-909E7ED0666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9013CD6-C07D-59FA-BFFF-57D16E7E03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lose-up of a math game&#10;&#10;Description automatically generated">
            <a:extLst>
              <a:ext uri="{FF2B5EF4-FFF2-40B4-BE49-F238E27FC236}">
                <a16:creationId xmlns:a16="http://schemas.microsoft.com/office/drawing/2014/main" id="{8FDD3374-93E6-E62B-AE24-BF8FB49D9C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28" y="1684120"/>
            <a:ext cx="2846388" cy="259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89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066D32-4136-DDD7-3CA9-FFEB8F40E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A3C9A7-421D-E75C-FD2A-353835C853A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2FBD089-DAA3-5C66-4A94-7E3DBF73C0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7942DBC0-51B2-B919-DAD6-977DA37DF4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20CC4CB2-4995-4A9D-44A4-0739009360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96CDF3-620B-A0B4-4528-B3D19F209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1000E44-1BAA-B6B0-7D6F-95B9246AE16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827607D-D640-5F22-C64B-A70FD76831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D3ADD1C8-631D-42FA-A57E-4C3464C4F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60346B-ED69-57E1-0B4D-86BCE61D2659}"/>
              </a:ext>
            </a:extLst>
          </p:cNvPr>
          <p:cNvSpPr txBox="1"/>
          <p:nvPr/>
        </p:nvSpPr>
        <p:spPr>
          <a:xfrm>
            <a:off x="1357296" y="2033932"/>
            <a:ext cx="665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Who do geometry teachers like to hang out with?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2B75C4-6E0E-CA40-2A07-9D0E530855D5}"/>
              </a:ext>
            </a:extLst>
          </p:cNvPr>
          <p:cNvSpPr txBox="1"/>
          <p:nvPr/>
        </p:nvSpPr>
        <p:spPr>
          <a:xfrm>
            <a:off x="1245576" y="3832674"/>
            <a:ext cx="665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4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 wide circle of friends!</a:t>
            </a:r>
          </a:p>
        </p:txBody>
      </p:sp>
    </p:spTree>
    <p:extLst>
      <p:ext uri="{BB962C8B-B14F-4D97-AF65-F5344CB8AC3E}">
        <p14:creationId xmlns:p14="http://schemas.microsoft.com/office/powerpoint/2010/main" val="395281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DCF890-3C7D-F4B0-FFE1-A63832B8F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orange rectangular object&#10;&#10;Description automatically generated">
            <a:extLst>
              <a:ext uri="{FF2B5EF4-FFF2-40B4-BE49-F238E27FC236}">
                <a16:creationId xmlns:a16="http://schemas.microsoft.com/office/drawing/2014/main" id="{43F7ACFF-CCA4-0162-9D47-9AA4AB655E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43" y="851186"/>
            <a:ext cx="1229779" cy="26925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67F373-F908-34F9-8AF1-E10316BB25D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0519096-E2FA-647F-A920-10ADC1116D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6" name="Picture 5" descr="A yellow and pink text&#10;&#10;Description automatically generated">
            <a:extLst>
              <a:ext uri="{FF2B5EF4-FFF2-40B4-BE49-F238E27FC236}">
                <a16:creationId xmlns:a16="http://schemas.microsoft.com/office/drawing/2014/main" id="{0EF2D546-16BF-1C72-248D-C1DA1716502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165" y="817527"/>
            <a:ext cx="3706376" cy="2438405"/>
          </a:xfrm>
          <a:prstGeom prst="rect">
            <a:avLst/>
          </a:prstGeom>
        </p:spPr>
      </p:pic>
      <p:pic>
        <p:nvPicPr>
          <p:cNvPr id="5" name="Picture 4" descr="A yellow and pink text&#10;&#10;Description automatically generated">
            <a:extLst>
              <a:ext uri="{FF2B5EF4-FFF2-40B4-BE49-F238E27FC236}">
                <a16:creationId xmlns:a16="http://schemas.microsoft.com/office/drawing/2014/main" id="{D89C8A82-01C1-BF38-D953-044E647B2A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6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BC9B11-2459-5FC7-81FF-02C596492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C6818F-B527-5634-5BC6-33041F422B01}"/>
              </a:ext>
            </a:extLst>
          </p:cNvPr>
          <p:cNvSpPr txBox="1"/>
          <p:nvPr/>
        </p:nvSpPr>
        <p:spPr>
          <a:xfrm>
            <a:off x="1298275" y="1289994"/>
            <a:ext cx="68398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difference between 902 and 437?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C2D5F0-A3FF-D9DA-1FEA-ADE10D8BBC19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F27499-A334-E0F2-E396-E6F9D1AD4B3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B49BA9A-B007-C55E-99A7-9500291E71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DCBDA8-C864-560E-3993-88E94AA09E0C}"/>
              </a:ext>
            </a:extLst>
          </p:cNvPr>
          <p:cNvSpPr txBox="1"/>
          <p:nvPr/>
        </p:nvSpPr>
        <p:spPr>
          <a:xfrm>
            <a:off x="3703233" y="3629015"/>
            <a:ext cx="2029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465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val="4517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7EE9C1-E3DD-AB0C-ADDD-60DF5EF8E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3BFB30-6DF5-FF39-E2F1-332FAB46BAA0}"/>
              </a:ext>
            </a:extLst>
          </p:cNvPr>
          <p:cNvSpPr txBox="1"/>
          <p:nvPr/>
        </p:nvSpPr>
        <p:spPr>
          <a:xfrm>
            <a:off x="1298275" y="1289994"/>
            <a:ext cx="65474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37½% as a decimal?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53B7FE-9334-83A4-76A7-EE4FB7E33BF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2E530E9-A123-A506-1EB9-676A476096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F291E9-6B5C-2489-B2DF-896F7260E40E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BABF48-F5B9-C2AA-3B64-C76168DC0855}"/>
              </a:ext>
            </a:extLst>
          </p:cNvPr>
          <p:cNvSpPr txBox="1"/>
          <p:nvPr/>
        </p:nvSpPr>
        <p:spPr>
          <a:xfrm>
            <a:off x="3442758" y="3536763"/>
            <a:ext cx="22584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0.375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val="427448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BFFD4F-892E-47F3-1C00-7B5D32D81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FE034E-7FDD-6D06-43D7-78E6788CB1E8}"/>
              </a:ext>
            </a:extLst>
          </p:cNvPr>
          <p:cNvSpPr txBox="1"/>
          <p:nvPr/>
        </p:nvSpPr>
        <p:spPr>
          <a:xfrm>
            <a:off x="1298275" y="1289994"/>
            <a:ext cx="654744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Prime Numbers are there between 30 and 40?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B6A2BB-BFA4-FD63-116C-3BF4460F1B1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3A5694E-E79E-8BFD-0E30-E958284B8D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7B10FC-00E7-6035-A3A7-6392262D0572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95DDD7-9B33-A236-6732-604E2A3FFA30}"/>
              </a:ext>
            </a:extLst>
          </p:cNvPr>
          <p:cNvSpPr txBox="1"/>
          <p:nvPr/>
        </p:nvSpPr>
        <p:spPr>
          <a:xfrm>
            <a:off x="2050713" y="3627720"/>
            <a:ext cx="5042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 </a:t>
            </a:r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(31 + 37)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255445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DB2743-367F-B974-0CDA-BDB926374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F5EF6F-4894-8DE8-B57A-483CCA704563}"/>
              </a:ext>
            </a:extLst>
          </p:cNvPr>
          <p:cNvSpPr txBox="1"/>
          <p:nvPr/>
        </p:nvSpPr>
        <p:spPr>
          <a:xfrm>
            <a:off x="1298275" y="1289994"/>
            <a:ext cx="34931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Name this 3D shape:</a:t>
            </a:r>
          </a:p>
        </p:txBody>
      </p:sp>
      <p:pic>
        <p:nvPicPr>
          <p:cNvPr id="3" name="Picture 2" descr="A green rectangular object with black outline&#10;&#10;Description automatically generated">
            <a:extLst>
              <a:ext uri="{FF2B5EF4-FFF2-40B4-BE49-F238E27FC236}">
                <a16:creationId xmlns:a16="http://schemas.microsoft.com/office/drawing/2014/main" id="{572DF7A2-2C17-446D-0BA5-3A89EDABA8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201" y="1514409"/>
            <a:ext cx="1788867" cy="17764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BC4706-9347-1139-1CAC-BD39CDF9D82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3B7A664-C903-2170-2A0D-BAA2B83A23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3FF261-EA98-20C5-D294-139DFF46F2DA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58F167-1D64-96EE-DE9E-7BB499E918DE}"/>
              </a:ext>
            </a:extLst>
          </p:cNvPr>
          <p:cNvSpPr txBox="1"/>
          <p:nvPr/>
        </p:nvSpPr>
        <p:spPr>
          <a:xfrm>
            <a:off x="1207008" y="3473678"/>
            <a:ext cx="660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Pentagonal Prism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val="258137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A25DD5-2C15-345F-687A-A69959D66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A2988C-F718-289F-284B-7544BD16BC6D}"/>
              </a:ext>
            </a:extLst>
          </p:cNvPr>
          <p:cNvSpPr txBox="1"/>
          <p:nvPr/>
        </p:nvSpPr>
        <p:spPr>
          <a:xfrm>
            <a:off x="1298275" y="1289994"/>
            <a:ext cx="65474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I have four hundreds, six tenths, two units, 7 thousands and three tens. What is my number?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C20CFD-854E-49A6-7967-DE7AFF9521B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C76D369-1F07-D132-210F-709BFF9D9A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2F02DA-9DC9-E7B6-5715-0C0EBB04D0DE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4E5BA9-6AB3-9746-C22F-FB22C42A0732}"/>
              </a:ext>
            </a:extLst>
          </p:cNvPr>
          <p:cNvSpPr txBox="1"/>
          <p:nvPr/>
        </p:nvSpPr>
        <p:spPr>
          <a:xfrm>
            <a:off x="3113531" y="3504288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7432.6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val="245847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A248C8D-1F8D-EA05-9B5B-C082E940DCE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727C0E8-7437-1E00-6059-D446B2A38E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A yellow and pink text&#10;&#10;Description automatically generated">
            <a:extLst>
              <a:ext uri="{FF2B5EF4-FFF2-40B4-BE49-F238E27FC236}">
                <a16:creationId xmlns:a16="http://schemas.microsoft.com/office/drawing/2014/main" id="{B1DA08DB-E493-22E4-3920-A9D7E13A51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929" y="299301"/>
            <a:ext cx="3846582" cy="1532503"/>
          </a:xfrm>
          <a:prstGeom prst="rect">
            <a:avLst/>
          </a:prstGeom>
        </p:spPr>
      </p:pic>
      <p:pic>
        <p:nvPicPr>
          <p:cNvPr id="6" name="Picture 5" descr="A yellow and pink text&#10;&#10;Description automatically generated">
            <a:extLst>
              <a:ext uri="{FF2B5EF4-FFF2-40B4-BE49-F238E27FC236}">
                <a16:creationId xmlns:a16="http://schemas.microsoft.com/office/drawing/2014/main" id="{36C7FC01-AC12-737F-0C49-68751883E0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408" y="299302"/>
            <a:ext cx="2007578" cy="15325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8C653A-0985-DDE3-1A82-F9400261E22F}"/>
              </a:ext>
            </a:extLst>
          </p:cNvPr>
          <p:cNvSpPr txBox="1"/>
          <p:nvPr/>
        </p:nvSpPr>
        <p:spPr>
          <a:xfrm>
            <a:off x="1385769" y="1666748"/>
            <a:ext cx="6734103" cy="267765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Don’t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worry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about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spellings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–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just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do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best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If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you’re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not sure of the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,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make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best possible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guess</a:t>
            </a:r>
            <a:endParaRPr lang="fr-CA" altLang="en-US" sz="2400" b="1" dirty="0">
              <a:latin typeface="HelloTiffany" panose="02000603000000000000" pitchFamily="2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It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might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be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a good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idea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to have a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piece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of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paper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to do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some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rough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calculations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for </a:t>
            </a:r>
            <a:r>
              <a:rPr lang="fr-CA" altLang="en-US" sz="2400" b="1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some</a:t>
            </a:r>
            <a:r>
              <a:rPr lang="fr-CA" altLang="en-US" sz="24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questions</a:t>
            </a:r>
          </a:p>
        </p:txBody>
      </p:sp>
    </p:spTree>
    <p:extLst>
      <p:ext uri="{BB962C8B-B14F-4D97-AF65-F5344CB8AC3E}">
        <p14:creationId xmlns:p14="http://schemas.microsoft.com/office/powerpoint/2010/main" val="301425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661E3E-FC0A-D694-A827-03D01840A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819AFC-EC5D-FE00-1C0A-01C7EDE6F1D5}"/>
              </a:ext>
            </a:extLst>
          </p:cNvPr>
          <p:cNvSpPr txBox="1"/>
          <p:nvPr/>
        </p:nvSpPr>
        <p:spPr>
          <a:xfrm>
            <a:off x="1298275" y="1289994"/>
            <a:ext cx="30268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3" name="Picture 2" descr="A screenshot of a math game&#10;&#10;Description automatically generated">
            <a:extLst>
              <a:ext uri="{FF2B5EF4-FFF2-40B4-BE49-F238E27FC236}">
                <a16:creationId xmlns:a16="http://schemas.microsoft.com/office/drawing/2014/main" id="{7D9E9484-7F5F-8917-7A9D-DDEB38DF22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578" y="1586662"/>
            <a:ext cx="2761427" cy="27614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1D80DC-E04B-4AF8-A9D9-E51706C7616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0CAE40D-4E73-F018-D838-76569E031F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BFFE64-530A-A319-DB80-A2CF2CF4F493}"/>
              </a:ext>
            </a:extLst>
          </p:cNvPr>
          <p:cNvSpPr txBox="1"/>
          <p:nvPr/>
        </p:nvSpPr>
        <p:spPr>
          <a:xfrm>
            <a:off x="4507992" y="796908"/>
            <a:ext cx="380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031F0-D99E-E376-5796-23645E4CE989}"/>
              </a:ext>
            </a:extLst>
          </p:cNvPr>
          <p:cNvSpPr txBox="1"/>
          <p:nvPr/>
        </p:nvSpPr>
        <p:spPr>
          <a:xfrm>
            <a:off x="1929297" y="3619871"/>
            <a:ext cx="2029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40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val="385690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24FCB4-85A3-7659-C93A-E9A6117BA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0EB12F-5009-DC85-A429-8A7E5050FB9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2DA1036-55A7-1E12-D2C1-CF83DBA5BC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C9645B5D-7F77-3A9A-B047-4EF3EF92FE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FE6530FA-ACED-B3A8-D3D6-9224248113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64D8D2-A0F4-31CF-8847-831CF373D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FB0D859-436E-3F1E-F525-8C6C550C178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016EEAA-96E1-482E-652A-F77F3F871B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3980B6DF-4068-1A27-A3F1-4CB2730A4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DDE1D0-C294-9692-D8FB-01E5E6303799}"/>
              </a:ext>
            </a:extLst>
          </p:cNvPr>
          <p:cNvSpPr txBox="1"/>
          <p:nvPr/>
        </p:nvSpPr>
        <p:spPr>
          <a:xfrm>
            <a:off x="1357296" y="2033932"/>
            <a:ext cx="6259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What do you call an empty parrot cage?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DC307A-EE08-8B29-B21C-FFBE083ACABE}"/>
              </a:ext>
            </a:extLst>
          </p:cNvPr>
          <p:cNvSpPr txBox="1"/>
          <p:nvPr/>
        </p:nvSpPr>
        <p:spPr>
          <a:xfrm>
            <a:off x="2788920" y="3613218"/>
            <a:ext cx="3347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Polygon!</a:t>
            </a:r>
          </a:p>
        </p:txBody>
      </p:sp>
    </p:spTree>
    <p:extLst>
      <p:ext uri="{BB962C8B-B14F-4D97-AF65-F5344CB8AC3E}">
        <p14:creationId xmlns:p14="http://schemas.microsoft.com/office/powerpoint/2010/main" val="391058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number three on a green background&#10;&#10;Description automatically generated">
            <a:extLst>
              <a:ext uri="{FF2B5EF4-FFF2-40B4-BE49-F238E27FC236}">
                <a16:creationId xmlns:a16="http://schemas.microsoft.com/office/drawing/2014/main" id="{02E1604A-F156-C167-2667-62955427CB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3164" y="768095"/>
            <a:ext cx="2390263" cy="38587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3E501-CB30-3218-5B89-167893C95B5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61FBB55-97F4-33A8-6009-EFAFACAED6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8A993A0A-2A45-D883-6204-099FBED020E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76085" y="1348673"/>
            <a:ext cx="45126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date a week before this date?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red and white calendar with a number and a black text&#10;&#10;Description automatically generated">
            <a:extLst>
              <a:ext uri="{FF2B5EF4-FFF2-40B4-BE49-F238E27FC236}">
                <a16:creationId xmlns:a16="http://schemas.microsoft.com/office/drawing/2014/main" id="{1EB6E15B-A8DF-D3E4-C4D7-366A780ABB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214" y="1573232"/>
            <a:ext cx="1879178" cy="243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8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76085" y="1348673"/>
            <a:ext cx="639182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Draw three parallel vertical lines.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76085" y="1348673"/>
            <a:ext cx="63918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 lady walked 1Km north and then ¼Km south. How far in metres is she from her starting point?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76085" y="1348673"/>
            <a:ext cx="436634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Which multiple of 8 is missing?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D1DFB03-4690-A924-8D69-C6B90D835EE5}"/>
              </a:ext>
            </a:extLst>
          </p:cNvPr>
          <p:cNvGrpSpPr/>
          <p:nvPr/>
        </p:nvGrpSpPr>
        <p:grpSpPr>
          <a:xfrm>
            <a:off x="5876830" y="1525535"/>
            <a:ext cx="1891084" cy="2836153"/>
            <a:chOff x="5876830" y="1525535"/>
            <a:chExt cx="1891084" cy="2836153"/>
          </a:xfrm>
        </p:grpSpPr>
        <p:pic>
          <p:nvPicPr>
            <p:cNvPr id="7" name="Picture 6" descr="A number with numbers on it&#10;&#10;Description automatically generated">
              <a:extLst>
                <a:ext uri="{FF2B5EF4-FFF2-40B4-BE49-F238E27FC236}">
                  <a16:creationId xmlns:a16="http://schemas.microsoft.com/office/drawing/2014/main" id="{3D4A8F28-1F31-BC59-F53B-EAA70AC57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6830" y="1525535"/>
              <a:ext cx="1891084" cy="28361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237E37-1ADD-3EFC-9BFF-3EDF1733326A}"/>
                </a:ext>
              </a:extLst>
            </p:cNvPr>
            <p:cNvSpPr txBox="1"/>
            <p:nvPr/>
          </p:nvSpPr>
          <p:spPr>
            <a:xfrm>
              <a:off x="6929791" y="3749330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582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76085" y="1348673"/>
            <a:ext cx="63918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numbers does not belong: 22, 28, 14, 994, 512, 219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1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339510" y="1196792"/>
            <a:ext cx="290330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301C6-1CBD-E0C1-D46F-CE504DD8273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48CB30D3-9DC9-6D99-1F5B-95F20B203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screenshot of a math game&#10;&#10;Description automatically generated">
            <a:extLst>
              <a:ext uri="{FF2B5EF4-FFF2-40B4-BE49-F238E27FC236}">
                <a16:creationId xmlns:a16="http://schemas.microsoft.com/office/drawing/2014/main" id="{9CC71C9E-B9F6-E48F-F06C-AE5166356D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60" y="1434095"/>
            <a:ext cx="2916418" cy="291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2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A248C8D-1F8D-EA05-9B5B-C082E940DCE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727C0E8-7437-1E00-6059-D446B2A38E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B38BC3-B70B-D8A9-22C8-B6F58B0A17CE}"/>
              </a:ext>
            </a:extLst>
          </p:cNvPr>
          <p:cNvSpPr txBox="1"/>
          <p:nvPr/>
        </p:nvSpPr>
        <p:spPr>
          <a:xfrm>
            <a:off x="1328166" y="896112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Best of luck and enjoy the quiz!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0113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76FF06-72D3-246D-F186-5447D5003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585CEA-2C83-96DD-94E5-C8D96F23DB8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9525C70-57B8-A8F7-BB29-6EA9971ED8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2A560E50-C596-64BD-981E-40211D4F8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F84F41A5-30E4-A6DC-BD44-E92F4F9821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7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3523D0-C79D-6A14-FD53-EE6EAF248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EC3160-B43E-4158-A5AE-03AD67D6B99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3A7F2A9-41D7-5495-6A45-3AE75CA5D9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C75F77B4-AA61-EC2B-768F-D05DD51C1B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81AD41-ACB0-837B-FF7E-7F73AA58FB30}"/>
              </a:ext>
            </a:extLst>
          </p:cNvPr>
          <p:cNvSpPr txBox="1"/>
          <p:nvPr/>
        </p:nvSpPr>
        <p:spPr>
          <a:xfrm>
            <a:off x="1357296" y="2033932"/>
            <a:ext cx="6259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Why can’t your nose be 12 inches long?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55F982-081C-635C-3F55-28C1914C1B73}"/>
              </a:ext>
            </a:extLst>
          </p:cNvPr>
          <p:cNvSpPr txBox="1"/>
          <p:nvPr/>
        </p:nvSpPr>
        <p:spPr>
          <a:xfrm>
            <a:off x="843240" y="3429000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Because then it would be a foot!</a:t>
            </a:r>
          </a:p>
        </p:txBody>
      </p:sp>
    </p:spTree>
    <p:extLst>
      <p:ext uri="{BB962C8B-B14F-4D97-AF65-F5344CB8AC3E}">
        <p14:creationId xmlns:p14="http://schemas.microsoft.com/office/powerpoint/2010/main" val="323729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F83306-14C2-0DD7-FD38-5DD8C1B53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number on a yellow background&#10;&#10;Description automatically generated">
            <a:extLst>
              <a:ext uri="{FF2B5EF4-FFF2-40B4-BE49-F238E27FC236}">
                <a16:creationId xmlns:a16="http://schemas.microsoft.com/office/drawing/2014/main" id="{11909986-55F2-C6F2-38E6-F40B6626CB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70" y="740664"/>
            <a:ext cx="1810513" cy="27233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75FF1C-9002-CCD6-9E69-DD8FA58AE72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48B8E7F-8148-1077-BE25-2A57308CDD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A4D3F06C-9922-14ED-7C9D-437A81BF07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140" y="883139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56ABF4EE-C0AD-BB59-AC31-605FE12D30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3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DF7047-9A37-C990-21FB-D2B3AAA73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9FC740-0DE7-46AB-4709-DD7C3B119FB8}"/>
              </a:ext>
            </a:extLst>
          </p:cNvPr>
          <p:cNvSpPr txBox="1"/>
          <p:nvPr/>
        </p:nvSpPr>
        <p:spPr>
          <a:xfrm>
            <a:off x="1311576" y="1351468"/>
            <a:ext cx="42704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fraction in its lowest terms.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658089-8372-DD35-536D-29FB1103A767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E2D28C-D45A-0561-D8FA-E0D60B96871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49E9F22-1FE9-F412-9E05-E5A669912B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9" name="Picture 8" descr="A black symbol with a black background&#10;&#10;Description automatically generated">
            <a:extLst>
              <a:ext uri="{FF2B5EF4-FFF2-40B4-BE49-F238E27FC236}">
                <a16:creationId xmlns:a16="http://schemas.microsoft.com/office/drawing/2014/main" id="{38F94F4A-78C7-2A2E-B2F5-DC5E4A72F2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214" y="1551453"/>
            <a:ext cx="1311246" cy="26007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7F7232-2275-DEDB-D8F0-FCF86A9E0E44}"/>
              </a:ext>
            </a:extLst>
          </p:cNvPr>
          <p:cNvSpPr txBox="1"/>
          <p:nvPr/>
        </p:nvSpPr>
        <p:spPr>
          <a:xfrm>
            <a:off x="3113532" y="3644403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232792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2ED1E6-A4FA-A632-6F3E-75AE85922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F1C462-B704-4A43-8440-BBE78882D19F}"/>
              </a:ext>
            </a:extLst>
          </p:cNvPr>
          <p:cNvSpPr txBox="1"/>
          <p:nvPr/>
        </p:nvSpPr>
        <p:spPr>
          <a:xfrm>
            <a:off x="1298275" y="1289994"/>
            <a:ext cx="65474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Round off 8,645 to the nearest hundred.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41F6E6-56EC-5562-22A2-D2032390247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1F46EC3-06F4-DF7A-2AA5-DC77FD2218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BF1447-B6C7-488D-8A16-F58A3177E851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809E0A-DE8A-65B8-8E08-908248ED3494}"/>
              </a:ext>
            </a:extLst>
          </p:cNvPr>
          <p:cNvSpPr txBox="1"/>
          <p:nvPr/>
        </p:nvSpPr>
        <p:spPr>
          <a:xfrm>
            <a:off x="3113531" y="3504288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8,600</a:t>
            </a:r>
          </a:p>
        </p:txBody>
      </p:sp>
    </p:spTree>
    <p:extLst>
      <p:ext uri="{BB962C8B-B14F-4D97-AF65-F5344CB8AC3E}">
        <p14:creationId xmlns:p14="http://schemas.microsoft.com/office/powerpoint/2010/main" val="71507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211089-E7AB-FF1E-B7E1-021E1A2D1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3F8707-C064-8BA7-536C-9EF2614DFC88}"/>
              </a:ext>
            </a:extLst>
          </p:cNvPr>
          <p:cNvSpPr txBox="1"/>
          <p:nvPr/>
        </p:nvSpPr>
        <p:spPr>
          <a:xfrm>
            <a:off x="1298275" y="1289994"/>
            <a:ext cx="40601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on the opposite side of this die?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B077E1-94F9-193E-2A13-0E147B2D2ED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9F250A9-133F-2611-6DAF-5625EBF5ED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ue dice with white dots&#10;&#10;Description automatically generated">
            <a:extLst>
              <a:ext uri="{FF2B5EF4-FFF2-40B4-BE49-F238E27FC236}">
                <a16:creationId xmlns:a16="http://schemas.microsoft.com/office/drawing/2014/main" id="{26CA03A1-A4E0-77E2-FB5A-4FE65ABCD4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501" y="2103120"/>
            <a:ext cx="1770891" cy="17708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12A29F-BCC7-ED92-7D03-A67DDD3E13C1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A8353B-AB6A-8306-0DD2-436FB6D9E4A1}"/>
              </a:ext>
            </a:extLst>
          </p:cNvPr>
          <p:cNvSpPr txBox="1"/>
          <p:nvPr/>
        </p:nvSpPr>
        <p:spPr>
          <a:xfrm>
            <a:off x="3113531" y="3504288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4065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4C392C-680A-7BEE-B662-394D87858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CF948F-8E33-119B-08E8-19843C0D1EBE}"/>
              </a:ext>
            </a:extLst>
          </p:cNvPr>
          <p:cNvSpPr txBox="1"/>
          <p:nvPr/>
        </p:nvSpPr>
        <p:spPr>
          <a:xfrm>
            <a:off x="1298275" y="1434095"/>
            <a:ext cx="654744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Which shape has more corners – a pentagon or a hexagon?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C1D2E2-CF33-C912-0E58-F9C63DC5BCD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77E1239-02E6-B44A-072C-C642BE83C1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FDCB09-0C08-695A-1E7E-D2F328523749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C7E0D-1C2B-4110-B565-42E9B5E1637E}"/>
              </a:ext>
            </a:extLst>
          </p:cNvPr>
          <p:cNvSpPr txBox="1"/>
          <p:nvPr/>
        </p:nvSpPr>
        <p:spPr>
          <a:xfrm>
            <a:off x="2946652" y="3558395"/>
            <a:ext cx="32506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Hexagon</a:t>
            </a:r>
          </a:p>
        </p:txBody>
      </p:sp>
    </p:spTree>
    <p:extLst>
      <p:ext uri="{BB962C8B-B14F-4D97-AF65-F5344CB8AC3E}">
        <p14:creationId xmlns:p14="http://schemas.microsoft.com/office/powerpoint/2010/main" val="29431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9113CA-554E-E346-9A4A-96E6E995E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F6AC22-2B81-A2AC-51E8-C358B3A03894}"/>
              </a:ext>
            </a:extLst>
          </p:cNvPr>
          <p:cNvSpPr txBox="1"/>
          <p:nvPr/>
        </p:nvSpPr>
        <p:spPr>
          <a:xfrm>
            <a:off x="1289131" y="1110929"/>
            <a:ext cx="44898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Which holds more paint – 10 x ½L tins or 4 x 1L tins?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6D15AE-7319-06CE-F4DE-5CCAD3D252C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7568EA7-0839-2622-6CF3-A67928C518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9" name="Picture 8" descr="A paint can with a brush on top&#10;&#10;Description automatically generated">
            <a:extLst>
              <a:ext uri="{FF2B5EF4-FFF2-40B4-BE49-F238E27FC236}">
                <a16:creationId xmlns:a16="http://schemas.microsoft.com/office/drawing/2014/main" id="{8CBBEC51-09E2-5954-EA27-E5BCE5032A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976" y="1630570"/>
            <a:ext cx="2587924" cy="2587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CCAE34-21DD-6576-5C15-EA80B961DE8F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A266B-3EB0-66D6-E0BF-A0BA8D527D20}"/>
              </a:ext>
            </a:extLst>
          </p:cNvPr>
          <p:cNvSpPr txBox="1"/>
          <p:nvPr/>
        </p:nvSpPr>
        <p:spPr>
          <a:xfrm>
            <a:off x="3113531" y="3504288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10 x ½L</a:t>
            </a:r>
          </a:p>
        </p:txBody>
      </p:sp>
    </p:spTree>
    <p:extLst>
      <p:ext uri="{BB962C8B-B14F-4D97-AF65-F5344CB8AC3E}">
        <p14:creationId xmlns:p14="http://schemas.microsoft.com/office/powerpoint/2010/main" val="3069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1228D8-EB12-8DE3-F06E-AD854F4ED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80F4CF-7A1D-76FB-56CA-3C39C624EFE6}"/>
              </a:ext>
            </a:extLst>
          </p:cNvPr>
          <p:cNvSpPr txBox="1"/>
          <p:nvPr/>
        </p:nvSpPr>
        <p:spPr>
          <a:xfrm>
            <a:off x="1298276" y="1289994"/>
            <a:ext cx="3163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7C749B-6775-30BF-365E-D5B814DC8EF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B762410-9D0B-B54D-A95B-527F3F47F5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lose-up of a math game&#10;&#10;Description automatically generated">
            <a:extLst>
              <a:ext uri="{FF2B5EF4-FFF2-40B4-BE49-F238E27FC236}">
                <a16:creationId xmlns:a16="http://schemas.microsoft.com/office/drawing/2014/main" id="{EE4F5B73-B872-0256-DF4E-4BEB32DDE1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28" y="1684120"/>
            <a:ext cx="2846388" cy="25952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3780B2-4606-69C1-9E2E-2A12154D0A56}"/>
              </a:ext>
            </a:extLst>
          </p:cNvPr>
          <p:cNvSpPr txBox="1"/>
          <p:nvPr/>
        </p:nvSpPr>
        <p:spPr>
          <a:xfrm>
            <a:off x="4366863" y="905122"/>
            <a:ext cx="397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53B41-C181-AF62-D957-6283F953E20F}"/>
              </a:ext>
            </a:extLst>
          </p:cNvPr>
          <p:cNvSpPr txBox="1"/>
          <p:nvPr/>
        </p:nvSpPr>
        <p:spPr>
          <a:xfrm>
            <a:off x="1421807" y="3505904"/>
            <a:ext cx="2916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4021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3052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51FCC7-06C5-19A2-78C9-74DE04C63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576F60D-334A-CBB5-E8A3-61D3165D78C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0F95AB8-A78B-CE69-382E-0E0A1CEB35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C795D795-1726-BF70-6716-7C549ECFE4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4EF0790E-1F27-570D-6F2D-C3F2E5FCC2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5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FA598C-9E77-EBB4-B06D-CA835D994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DD4C7876-96D0-0EED-5F85-173FACAB857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7500BA6-2553-9698-0132-B13AD09CA3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C307C-7571-2D80-EB73-9336DC5EEDCF}"/>
              </a:ext>
            </a:extLst>
          </p:cNvPr>
          <p:cNvSpPr txBox="1"/>
          <p:nvPr/>
        </p:nvSpPr>
        <p:spPr>
          <a:xfrm>
            <a:off x="1328166" y="1728216"/>
            <a:ext cx="648766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Ready to start ….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9092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FA3CD6-89D0-B4A9-32A9-960421355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02F11A-1100-8E55-2C5D-A861FE525DC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7F183D5-946B-5461-5BF5-EC8420E9E4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647E3B17-B718-422D-BA4D-EC9C554679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B2CAB5-5A6D-D77B-1258-AE556ABAF00E}"/>
              </a:ext>
            </a:extLst>
          </p:cNvPr>
          <p:cNvSpPr txBox="1"/>
          <p:nvPr/>
        </p:nvSpPr>
        <p:spPr>
          <a:xfrm>
            <a:off x="1357296" y="2033932"/>
            <a:ext cx="6259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“Waiter, will the sausages be long?”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E725F6-68B6-8C28-B7AA-1A1898819C81}"/>
              </a:ext>
            </a:extLst>
          </p:cNvPr>
          <p:cNvSpPr txBox="1"/>
          <p:nvPr/>
        </p:nvSpPr>
        <p:spPr>
          <a:xfrm>
            <a:off x="843240" y="3355848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Waiter: “I’ll just go and measure them ma’am!”</a:t>
            </a:r>
          </a:p>
        </p:txBody>
      </p:sp>
    </p:spTree>
    <p:extLst>
      <p:ext uri="{BB962C8B-B14F-4D97-AF65-F5344CB8AC3E}">
        <p14:creationId xmlns:p14="http://schemas.microsoft.com/office/powerpoint/2010/main" val="304630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cross on a blue cloud&#10;&#10;Description automatically generated">
            <a:extLst>
              <a:ext uri="{FF2B5EF4-FFF2-40B4-BE49-F238E27FC236}">
                <a16:creationId xmlns:a16="http://schemas.microsoft.com/office/drawing/2014/main" id="{69EA1254-77B8-0AF5-C5F6-2FE1EE3D86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776" y="411480"/>
            <a:ext cx="2779949" cy="4014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B71118-34DF-6E0F-E62F-22C44BA1594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A5136DD-C409-AB4A-6D19-5D1410A67E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8DE362F0-95C1-8059-25CE-C1F83630CFC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4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764C43-FBEB-60D6-4031-8821EE433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EE3784-2DA9-B1F5-4633-445D2D5AF168}"/>
              </a:ext>
            </a:extLst>
          </p:cNvPr>
          <p:cNvSpPr txBox="1"/>
          <p:nvPr/>
        </p:nvSpPr>
        <p:spPr>
          <a:xfrm>
            <a:off x="1261867" y="1056284"/>
            <a:ext cx="403251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name of this instrument which is used to measure angles?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303791-5992-5C54-69DA-CD37C07921F8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FDFE7A-2ED4-5B17-536A-D932D79689F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12A86EE5-861C-EFE2-F1B4-DC9DAED8F6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ue circular object with numbers&#10;&#10;Description automatically generated">
            <a:extLst>
              <a:ext uri="{FF2B5EF4-FFF2-40B4-BE49-F238E27FC236}">
                <a16:creationId xmlns:a16="http://schemas.microsoft.com/office/drawing/2014/main" id="{82C14781-A05B-837C-7A3B-744DFE33BF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377" y="1964789"/>
            <a:ext cx="2834646" cy="169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5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A3E2CD-576B-A179-807E-42B3943E1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0542D1-2D7D-008C-A916-2FFD1A833CC9}"/>
              </a:ext>
            </a:extLst>
          </p:cNvPr>
          <p:cNvSpPr txBox="1"/>
          <p:nvPr/>
        </p:nvSpPr>
        <p:spPr>
          <a:xfrm>
            <a:off x="1376085" y="134867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number 2s can be found on a 100 Square?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D7DEE-77F1-0C00-BB37-52038ECCCAD9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94898-8BBB-883E-1E81-65C894E97EB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6220538-B53A-7BF3-25D1-A38AC2DD91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05F460-ED6D-F6C0-8ADF-9ACED5C36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AAF7E8-8E8F-E763-0A71-61A1109462F6}"/>
              </a:ext>
            </a:extLst>
          </p:cNvPr>
          <p:cNvSpPr txBox="1"/>
          <p:nvPr/>
        </p:nvSpPr>
        <p:spPr>
          <a:xfrm>
            <a:off x="1376085" y="1348673"/>
            <a:ext cx="66432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Mary has seven daughters, and each daughter has one brother. How many children has Mary?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39FE22-3ECB-506B-A110-D7B8A701215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5DE83-D7BC-C586-4309-1BDA0EE643B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9A43693-D44A-2272-876B-85FD278344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9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B5183B-184D-AA35-BBD1-AD128A4A7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6CC6A2-72DE-6138-76F3-CDF89678CEA5}"/>
              </a:ext>
            </a:extLst>
          </p:cNvPr>
          <p:cNvSpPr txBox="1"/>
          <p:nvPr/>
        </p:nvSpPr>
        <p:spPr>
          <a:xfrm>
            <a:off x="1394375" y="1010345"/>
            <a:ext cx="27935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fraction (in its lowest terms) of the balls are basketballs?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593067-284C-0869-7F51-AEF22C5EF7C6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9DE4DA-92CB-2F89-6244-FCCF1B4D0D3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E65308D-B66C-CDB2-97EB-EABC63DE8A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5A0432B6-D31C-11B9-104D-B69BBE5C4D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" t="34933" r="15977" b="4039"/>
          <a:stretch/>
        </p:blipFill>
        <p:spPr>
          <a:xfrm>
            <a:off x="4054839" y="1697946"/>
            <a:ext cx="3754245" cy="230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4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487F47-ADDE-6013-8F05-0B99FAB61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090F73-565D-DE6D-4213-1103FF38B1AD}"/>
              </a:ext>
            </a:extLst>
          </p:cNvPr>
          <p:cNvSpPr txBox="1"/>
          <p:nvPr/>
        </p:nvSpPr>
        <p:spPr>
          <a:xfrm>
            <a:off x="1376085" y="1257233"/>
            <a:ext cx="63918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it possible to construct a triangle with three angles of 70</a:t>
            </a:r>
            <a:r>
              <a:rPr lang="en-IE" sz="44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3DCA4D-9B78-D56B-7AAF-F020D432C767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9E1CBB-51D7-66F3-1D13-59C92F9D1AD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8B047D6F-A50F-FF76-3576-F93290FC63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30FAF2-8DDF-5AC9-E032-1CDC65B80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BD0316-11F9-D8EB-A414-BDA87A17C65B}"/>
              </a:ext>
            </a:extLst>
          </p:cNvPr>
          <p:cNvSpPr txBox="1"/>
          <p:nvPr/>
        </p:nvSpPr>
        <p:spPr>
          <a:xfrm>
            <a:off x="1376086" y="1110929"/>
            <a:ext cx="34702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next term in this sequence?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4552B9-4CEB-9AB2-FA73-A15E313D75E1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72DF56-2B9D-A26E-E208-7C0E480D814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D3A45C7E-6E45-71C5-5965-8D2AB15115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olorful squares with numbers&#10;&#10;Description automatically generated">
            <a:extLst>
              <a:ext uri="{FF2B5EF4-FFF2-40B4-BE49-F238E27FC236}">
                <a16:creationId xmlns:a16="http://schemas.microsoft.com/office/drawing/2014/main" id="{E37C8A6D-1366-9E32-47FB-5FAD6EB3BE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1572615"/>
            <a:ext cx="2830154" cy="283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6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29CEB8-C24B-3A33-EB16-E938065AF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D0C4D871-F553-FB8D-ED67-D6D9487CE09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19" name="Picture 18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9E3063A-6E23-047E-9689-BD202930AB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CB59B1-B341-A7BC-83E9-B94BCD54BAAD}"/>
              </a:ext>
            </a:extLst>
          </p:cNvPr>
          <p:cNvSpPr txBox="1"/>
          <p:nvPr/>
        </p:nvSpPr>
        <p:spPr>
          <a:xfrm>
            <a:off x="1328166" y="896112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 to check the scores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1678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9F9D84-DC58-CF7A-4AC6-2DA490F35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229B6A-D241-3BFC-94A9-0F27D2E26A0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CD5FA2D-2F56-6389-70E3-60E4E7C54A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24DE9968-02D1-2ED1-E3FA-508C9F1DF0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222D24DA-46FF-3D66-8A15-3699BB8290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4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orange rectangular object&#10;&#10;Description automatically generated">
            <a:extLst>
              <a:ext uri="{FF2B5EF4-FFF2-40B4-BE49-F238E27FC236}">
                <a16:creationId xmlns:a16="http://schemas.microsoft.com/office/drawing/2014/main" id="{5CE9D0E0-4A34-7016-F065-0623B42E41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501" y="851185"/>
            <a:ext cx="1778422" cy="38938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E5E9B8-1C47-C593-DE69-1EBF7A164A7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709B49D3-B816-1216-7EAD-8E56714144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6" name="Picture 5" descr="A yellow and pink text&#10;&#10;Description automatically generated">
            <a:extLst>
              <a:ext uri="{FF2B5EF4-FFF2-40B4-BE49-F238E27FC236}">
                <a16:creationId xmlns:a16="http://schemas.microsoft.com/office/drawing/2014/main" id="{54C82C83-3852-729C-C285-2E52F74D9E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5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54E8C8-B623-C342-4136-4D53679A1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C4693B-5258-6076-0D8F-BE1BF8BDA59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B4AE52F-A3F3-D062-50C5-3F1EA81323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AFCAB09B-2418-1A17-FEA2-F3D7E05DD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1AA23F-F3F5-F3CD-08EC-3A158DB33340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How many apples can you put in an empty box?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68A71A-A590-76AC-F8C9-91417189D596}"/>
              </a:ext>
            </a:extLst>
          </p:cNvPr>
          <p:cNvSpPr txBox="1"/>
          <p:nvPr/>
        </p:nvSpPr>
        <p:spPr>
          <a:xfrm>
            <a:off x="843240" y="3355848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One – after that it’s not empty any more!</a:t>
            </a:r>
          </a:p>
        </p:txBody>
      </p:sp>
    </p:spTree>
    <p:extLst>
      <p:ext uri="{BB962C8B-B14F-4D97-AF65-F5344CB8AC3E}">
        <p14:creationId xmlns:p14="http://schemas.microsoft.com/office/powerpoint/2010/main" val="154137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A6DFEB-052A-AA21-FA76-73DEA3B5F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number three on a green background&#10;&#10;Description automatically generated">
            <a:extLst>
              <a:ext uri="{FF2B5EF4-FFF2-40B4-BE49-F238E27FC236}">
                <a16:creationId xmlns:a16="http://schemas.microsoft.com/office/drawing/2014/main" id="{5DDB24DA-C3DA-012C-3059-418CC8431C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71" y="768095"/>
            <a:ext cx="1743456" cy="28145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EDC436-2D12-12E2-F2A2-1FF36E3546B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03C2034-AB6E-E1FB-F82C-4C604BCB51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082321CA-A1A1-1DC1-147A-12C5F5DC1A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7352" y="956183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37ABB179-94B5-11CD-57F4-B26751B5A7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7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32D99B-844C-27C9-1C8E-15E91707C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E331DD-5454-80C9-A0A8-07106C711877}"/>
              </a:ext>
            </a:extLst>
          </p:cNvPr>
          <p:cNvSpPr txBox="1"/>
          <p:nvPr/>
        </p:nvSpPr>
        <p:spPr>
          <a:xfrm>
            <a:off x="1376085" y="1348673"/>
            <a:ext cx="45126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date a week before this date?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690516-914E-21A5-9F37-5199E73DA6D4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6E2A16-8D2E-B7FF-9F53-4F3FEDC04D2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E1D266E-AE57-E57F-10FD-62EF601D18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red and white calendar with a number and a black text&#10;&#10;Description automatically generated">
            <a:extLst>
              <a:ext uri="{FF2B5EF4-FFF2-40B4-BE49-F238E27FC236}">
                <a16:creationId xmlns:a16="http://schemas.microsoft.com/office/drawing/2014/main" id="{2C7722EE-4F4F-AB39-63DA-33D7017472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706" y="1573232"/>
            <a:ext cx="1490685" cy="1931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29F1EB-E808-E53C-495D-8CA0FF4AED70}"/>
              </a:ext>
            </a:extLst>
          </p:cNvPr>
          <p:cNvSpPr txBox="1"/>
          <p:nvPr/>
        </p:nvSpPr>
        <p:spPr>
          <a:xfrm>
            <a:off x="1837944" y="3504288"/>
            <a:ext cx="546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October 26th</a:t>
            </a:r>
          </a:p>
        </p:txBody>
      </p:sp>
    </p:spTree>
    <p:extLst>
      <p:ext uri="{BB962C8B-B14F-4D97-AF65-F5344CB8AC3E}">
        <p14:creationId xmlns:p14="http://schemas.microsoft.com/office/powerpoint/2010/main" val="240780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9B01E9-6343-B464-4B2C-64B4554E9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97EF3D-5A15-C5CF-05BF-E61AD550153D}"/>
              </a:ext>
            </a:extLst>
          </p:cNvPr>
          <p:cNvSpPr txBox="1"/>
          <p:nvPr/>
        </p:nvSpPr>
        <p:spPr>
          <a:xfrm>
            <a:off x="1376085" y="1348673"/>
            <a:ext cx="63918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Draw three parallel vertical lines.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3AE504-E199-1526-3551-5CCDFE515F1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A00B176-5359-D087-A1ED-7EBE6ACE0E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2F1FBB-7014-1686-B2B4-34D090F0E6D4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9051CC-FF33-95A7-EAAE-D92F415E39B8}"/>
              </a:ext>
            </a:extLst>
          </p:cNvPr>
          <p:cNvGrpSpPr/>
          <p:nvPr/>
        </p:nvGrpSpPr>
        <p:grpSpPr>
          <a:xfrm>
            <a:off x="3793236" y="3322870"/>
            <a:ext cx="1136904" cy="1033272"/>
            <a:chOff x="3209544" y="3246120"/>
            <a:chExt cx="1136904" cy="1033272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EA94A9F-C934-571F-EF95-120FDA4FE23D}"/>
                </a:ext>
              </a:extLst>
            </p:cNvPr>
            <p:cNvCxnSpPr>
              <a:cxnSpLocks/>
            </p:cNvCxnSpPr>
            <p:nvPr/>
          </p:nvCxnSpPr>
          <p:spPr>
            <a:xfrm>
              <a:off x="3209544" y="3246120"/>
              <a:ext cx="0" cy="1033272"/>
            </a:xfrm>
            <a:prstGeom prst="line">
              <a:avLst/>
            </a:prstGeom>
            <a:ln w="76200">
              <a:solidFill>
                <a:srgbClr val="9ADB0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AB31250-D5C3-D89B-61CD-5CCF7C3D4D03}"/>
                </a:ext>
              </a:extLst>
            </p:cNvPr>
            <p:cNvCxnSpPr>
              <a:cxnSpLocks/>
            </p:cNvCxnSpPr>
            <p:nvPr/>
          </p:nvCxnSpPr>
          <p:spPr>
            <a:xfrm>
              <a:off x="3777996" y="3246120"/>
              <a:ext cx="0" cy="1033272"/>
            </a:xfrm>
            <a:prstGeom prst="line">
              <a:avLst/>
            </a:prstGeom>
            <a:ln w="76200">
              <a:solidFill>
                <a:srgbClr val="9ADB0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619839-71FF-2FA0-118F-7DC2678D370A}"/>
                </a:ext>
              </a:extLst>
            </p:cNvPr>
            <p:cNvCxnSpPr>
              <a:cxnSpLocks/>
            </p:cNvCxnSpPr>
            <p:nvPr/>
          </p:nvCxnSpPr>
          <p:spPr>
            <a:xfrm>
              <a:off x="4346448" y="3246120"/>
              <a:ext cx="0" cy="1033272"/>
            </a:xfrm>
            <a:prstGeom prst="line">
              <a:avLst/>
            </a:prstGeom>
            <a:ln w="76200">
              <a:solidFill>
                <a:srgbClr val="9ADB0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093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DB5629-8D6E-F248-6DA2-CF3D4FB7B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466040F-0652-3F0A-39E2-D25A35EF5B6E}"/>
              </a:ext>
            </a:extLst>
          </p:cNvPr>
          <p:cNvSpPr txBox="1"/>
          <p:nvPr/>
        </p:nvSpPr>
        <p:spPr>
          <a:xfrm>
            <a:off x="1376085" y="1348673"/>
            <a:ext cx="6391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A lady walked 1Km north and then ¼Km south. How far in metres is she from her starting point?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373B35-356A-9046-A025-800DADC58B7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D9776D5-1A73-7E95-EB28-A71CC165D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80E771-1DF9-A536-1AA6-1230A6187D8E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23D608-E92B-5427-D603-9F3ED27916BA}"/>
              </a:ext>
            </a:extLst>
          </p:cNvPr>
          <p:cNvSpPr txBox="1"/>
          <p:nvPr/>
        </p:nvSpPr>
        <p:spPr>
          <a:xfrm>
            <a:off x="3204971" y="3569285"/>
            <a:ext cx="273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750m</a:t>
            </a:r>
          </a:p>
        </p:txBody>
      </p:sp>
    </p:spTree>
    <p:extLst>
      <p:ext uri="{BB962C8B-B14F-4D97-AF65-F5344CB8AC3E}">
        <p14:creationId xmlns:p14="http://schemas.microsoft.com/office/powerpoint/2010/main" val="245749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AE5F9A-007F-2A19-89F5-A8710504B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CB831A-A599-0E03-B442-CE9C5C3EA672}"/>
              </a:ext>
            </a:extLst>
          </p:cNvPr>
          <p:cNvSpPr txBox="1"/>
          <p:nvPr/>
        </p:nvSpPr>
        <p:spPr>
          <a:xfrm>
            <a:off x="1376085" y="1348673"/>
            <a:ext cx="43663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Which multiple of 8 is missing?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B31FE-A082-F745-C2ED-DD912E7A1C0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644092D-5914-DC78-1AEE-495D1F6AE8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7AA278F-02B0-C37B-F621-C2D31F1239D6}"/>
              </a:ext>
            </a:extLst>
          </p:cNvPr>
          <p:cNvGrpSpPr/>
          <p:nvPr/>
        </p:nvGrpSpPr>
        <p:grpSpPr>
          <a:xfrm>
            <a:off x="5876830" y="1525535"/>
            <a:ext cx="1891084" cy="2836153"/>
            <a:chOff x="5876830" y="1525535"/>
            <a:chExt cx="1891084" cy="2836153"/>
          </a:xfrm>
        </p:grpSpPr>
        <p:pic>
          <p:nvPicPr>
            <p:cNvPr id="7" name="Picture 6" descr="A number with numbers on it&#10;&#10;Description automatically generated">
              <a:extLst>
                <a:ext uri="{FF2B5EF4-FFF2-40B4-BE49-F238E27FC236}">
                  <a16:creationId xmlns:a16="http://schemas.microsoft.com/office/drawing/2014/main" id="{AE09DA7B-D56F-D2C9-C10D-CCE8E0384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6830" y="1525535"/>
              <a:ext cx="1891084" cy="28361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54A5A3-3C58-5471-B1DA-D4401E9AB71E}"/>
                </a:ext>
              </a:extLst>
            </p:cNvPr>
            <p:cNvSpPr txBox="1"/>
            <p:nvPr/>
          </p:nvSpPr>
          <p:spPr>
            <a:xfrm>
              <a:off x="6929791" y="3749330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43CE787-6166-41F1-31C6-39B42415E467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76B897-00CC-76EA-97D9-100376206B46}"/>
              </a:ext>
            </a:extLst>
          </p:cNvPr>
          <p:cNvSpPr txBox="1"/>
          <p:nvPr/>
        </p:nvSpPr>
        <p:spPr>
          <a:xfrm>
            <a:off x="3204971" y="3569285"/>
            <a:ext cx="273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7575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7DC1B3-9F2B-6B4D-CDC2-6A03FD80E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5A235B-E940-AEFB-5BCA-2422CE24BA0B}"/>
              </a:ext>
            </a:extLst>
          </p:cNvPr>
          <p:cNvSpPr txBox="1"/>
          <p:nvPr/>
        </p:nvSpPr>
        <p:spPr>
          <a:xfrm>
            <a:off x="1376085" y="134867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numbers does not belong: 22, 28, 14, 994, 512, 219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1EDC97-E091-17A1-E8F8-ADB5D34E842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0631077-C1FC-4FF3-6113-85CE316929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DA944D-917D-A07A-A0C4-134015022EE2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0FC315-B1D6-7AF0-8452-BCABBA140400}"/>
              </a:ext>
            </a:extLst>
          </p:cNvPr>
          <p:cNvSpPr txBox="1"/>
          <p:nvPr/>
        </p:nvSpPr>
        <p:spPr>
          <a:xfrm>
            <a:off x="2809492" y="3657060"/>
            <a:ext cx="35250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219 </a:t>
            </a:r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(it’s odd)</a:t>
            </a:r>
          </a:p>
        </p:txBody>
      </p:sp>
    </p:spTree>
    <p:extLst>
      <p:ext uri="{BB962C8B-B14F-4D97-AF65-F5344CB8AC3E}">
        <p14:creationId xmlns:p14="http://schemas.microsoft.com/office/powerpoint/2010/main" val="35159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B6A5AD-9451-F821-272C-FD7EF9BF2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C749EB-D902-1D48-DAE3-2C7BA83761EE}"/>
              </a:ext>
            </a:extLst>
          </p:cNvPr>
          <p:cNvSpPr txBox="1"/>
          <p:nvPr/>
        </p:nvSpPr>
        <p:spPr>
          <a:xfrm>
            <a:off x="1339510" y="1196792"/>
            <a:ext cx="31044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8101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3454BC-57D2-EFE5-1240-2F298F872BD6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C57DCBD-66D9-3775-A85A-89BA89D0B6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screenshot of a math game&#10;&#10;Description automatically generated">
            <a:extLst>
              <a:ext uri="{FF2B5EF4-FFF2-40B4-BE49-F238E27FC236}">
                <a16:creationId xmlns:a16="http://schemas.microsoft.com/office/drawing/2014/main" id="{F68C6AAF-6A67-BE4B-F2C7-531AA32180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8296" y="1573231"/>
            <a:ext cx="2777281" cy="27772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A2DEBC-D093-D391-9DB5-5D6271946515}"/>
              </a:ext>
            </a:extLst>
          </p:cNvPr>
          <p:cNvSpPr txBox="1"/>
          <p:nvPr/>
        </p:nvSpPr>
        <p:spPr>
          <a:xfrm>
            <a:off x="4361688" y="926901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F7815C-4512-9D53-DA76-A359B43C17F0}"/>
              </a:ext>
            </a:extLst>
          </p:cNvPr>
          <p:cNvSpPr txBox="1"/>
          <p:nvPr/>
        </p:nvSpPr>
        <p:spPr>
          <a:xfrm>
            <a:off x="1346679" y="3429000"/>
            <a:ext cx="273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9ADB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178962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CC30CF-55AF-E83B-C38C-127A12170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6F799D8-C656-1BA8-3DCC-AA3AD36444F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CA2E323-4036-7152-6A75-1375C956B5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D5CC8276-5FD2-E3A5-44F1-81E559990B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3B502EDC-63AB-17E7-C7C6-29607CE0A4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7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0EB6-D43C-0D31-0669-F840613C9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ED388A-EBF7-3AE1-40AF-27B1D92A57A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F31619F-4A9C-2DCE-0252-7713F273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3B250705-D714-7A32-5734-36BD0D50A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3E35DE-5D80-7476-8C24-A1A820DC9716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Why was the triangle so adorable?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EAF9CD-D713-224D-247D-97229B1E2D44}"/>
              </a:ext>
            </a:extLst>
          </p:cNvPr>
          <p:cNvSpPr txBox="1"/>
          <p:nvPr/>
        </p:nvSpPr>
        <p:spPr>
          <a:xfrm>
            <a:off x="843240" y="3267683"/>
            <a:ext cx="7287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Because it had</a:t>
            </a:r>
          </a:p>
          <a:p>
            <a:pPr algn="ctr"/>
            <a:r>
              <a:rPr lang="en-IE" sz="4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acute angles!</a:t>
            </a:r>
          </a:p>
        </p:txBody>
      </p:sp>
    </p:spTree>
    <p:extLst>
      <p:ext uri="{BB962C8B-B14F-4D97-AF65-F5344CB8AC3E}">
        <p14:creationId xmlns:p14="http://schemas.microsoft.com/office/powerpoint/2010/main" val="136102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683988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difference between 902 and 437?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4C74AF-80BA-0C85-4B2C-4AD139AA3BD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CE61373-91A4-99C3-0BA3-74109A37ED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43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number on a blue background&#10;&#10;Description automatically generated">
            <a:extLst>
              <a:ext uri="{FF2B5EF4-FFF2-40B4-BE49-F238E27FC236}">
                <a16:creationId xmlns:a16="http://schemas.microsoft.com/office/drawing/2014/main" id="{9C909B45-3584-27DA-2F9B-F8A00C3ED7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391" y="630935"/>
            <a:ext cx="2431197" cy="3913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669CD3-5B63-9CD5-1442-413DAE589B8A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AD7BAE5-8A41-45BB-505F-CC65DCD196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03AAA960-6409-FCFD-E87B-D4E80D5ADB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51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62A543-6D4A-A549-C6EC-172A03008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D8422E-BC91-E8DC-B313-EE382F126374}"/>
              </a:ext>
            </a:extLst>
          </p:cNvPr>
          <p:cNvSpPr txBox="1"/>
          <p:nvPr/>
        </p:nvSpPr>
        <p:spPr>
          <a:xfrm>
            <a:off x="1376085" y="1257233"/>
            <a:ext cx="63918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numbers is divisible by 5: 9,008, 427, 8,510, 5,123, 7,362?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B28B13-548C-345D-C18D-F010A31CFBD7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B07A24-ED0C-1919-A7BF-17DF13831D4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C11E58EB-49A1-0DC4-79E7-72FACA963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472C97-1CB7-1757-39CD-116318E00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F9E443-D56D-C06D-C839-6F642DBCDFAF}"/>
              </a:ext>
            </a:extLst>
          </p:cNvPr>
          <p:cNvSpPr txBox="1"/>
          <p:nvPr/>
        </p:nvSpPr>
        <p:spPr>
          <a:xfrm>
            <a:off x="1376085" y="1257233"/>
            <a:ext cx="6391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Work out the answer to this sum: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42 x 3 x 5 x 0 x 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AD57D4-81B6-A27A-3956-5EC03D4CD37E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093B7D-FE32-7A5A-2F71-66BDD54FE89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1D63CFF-F54C-8B13-A9CB-77DEE749FE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F7FDBE-C1BC-ADFA-05E8-FC838B342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7356E7-FE4D-B5F8-0BB2-4B8E44561F77}"/>
              </a:ext>
            </a:extLst>
          </p:cNvPr>
          <p:cNvSpPr txBox="1"/>
          <p:nvPr/>
        </p:nvSpPr>
        <p:spPr>
          <a:xfrm>
            <a:off x="1376085" y="1257233"/>
            <a:ext cx="37188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number: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9A19E-FC3D-75C2-66D9-7136A266206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0A0C2C-2BEC-B776-1ACC-E9F3EE1F3EE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28CE7CB-A205-0A34-AFE6-D303E12B73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D9EAF030-BE45-5A20-1A1C-255A693A3CA3}"/>
              </a:ext>
            </a:extLst>
          </p:cNvPr>
          <p:cNvGrpSpPr/>
          <p:nvPr/>
        </p:nvGrpSpPr>
        <p:grpSpPr>
          <a:xfrm>
            <a:off x="5352843" y="1576272"/>
            <a:ext cx="2522059" cy="2772194"/>
            <a:chOff x="5352843" y="1576272"/>
            <a:chExt cx="2522059" cy="2772194"/>
          </a:xfrm>
        </p:grpSpPr>
        <p:pic>
          <p:nvPicPr>
            <p:cNvPr id="9" name="Picture 8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45762DDF-9306-D2A3-4EE3-56100D5F4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8118" y="3177616"/>
              <a:ext cx="286794" cy="340801"/>
            </a:xfrm>
            <a:prstGeom prst="rect">
              <a:avLst/>
            </a:prstGeom>
          </p:spPr>
        </p:pic>
        <p:pic>
          <p:nvPicPr>
            <p:cNvPr id="11" name="Picture 10" descr="A green and black cubes&#10;&#10;Description automatically generated">
              <a:extLst>
                <a:ext uri="{FF2B5EF4-FFF2-40B4-BE49-F238E27FC236}">
                  <a16:creationId xmlns:a16="http://schemas.microsoft.com/office/drawing/2014/main" id="{C181FD79-0879-AF37-AD3A-D74AD92C9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2843" y="3150703"/>
              <a:ext cx="188316" cy="1197763"/>
            </a:xfrm>
            <a:prstGeom prst="rect">
              <a:avLst/>
            </a:prstGeom>
          </p:spPr>
        </p:pic>
        <p:pic>
          <p:nvPicPr>
            <p:cNvPr id="13" name="Picture 12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46E4633B-3E1D-F66F-A3CE-82A6BA848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9731" y="1576272"/>
              <a:ext cx="715181" cy="1197765"/>
            </a:xfrm>
            <a:prstGeom prst="rect">
              <a:avLst/>
            </a:prstGeom>
          </p:spPr>
        </p:pic>
        <p:pic>
          <p:nvPicPr>
            <p:cNvPr id="15" name="Picture 14" descr="A green cube with black lines&#10;&#10;Description automatically generated">
              <a:extLst>
                <a:ext uri="{FF2B5EF4-FFF2-40B4-BE49-F238E27FC236}">
                  <a16:creationId xmlns:a16="http://schemas.microsoft.com/office/drawing/2014/main" id="{B239F947-3677-A291-447C-CA0E89565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8384" y="1679480"/>
              <a:ext cx="1005840" cy="1197766"/>
            </a:xfrm>
            <a:prstGeom prst="rect">
              <a:avLst/>
            </a:prstGeom>
          </p:spPr>
        </p:pic>
        <p:pic>
          <p:nvPicPr>
            <p:cNvPr id="16" name="Picture 15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D5CF9A94-F8FC-29E5-A5EA-3F71C0F83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6289" y="1650036"/>
              <a:ext cx="715181" cy="1197765"/>
            </a:xfrm>
            <a:prstGeom prst="rect">
              <a:avLst/>
            </a:prstGeom>
          </p:spPr>
        </p:pic>
        <p:pic>
          <p:nvPicPr>
            <p:cNvPr id="17" name="Picture 16" descr="A green square grid with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E05E0FD5-B3F6-9EB8-6C89-41579FB5F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9721" y="1728671"/>
              <a:ext cx="715181" cy="1197765"/>
            </a:xfrm>
            <a:prstGeom prst="rect">
              <a:avLst/>
            </a:prstGeom>
          </p:spPr>
        </p:pic>
        <p:pic>
          <p:nvPicPr>
            <p:cNvPr id="18" name="Picture 17" descr="A green and black cubes&#10;&#10;Description automatically generated">
              <a:extLst>
                <a:ext uri="{FF2B5EF4-FFF2-40B4-BE49-F238E27FC236}">
                  <a16:creationId xmlns:a16="http://schemas.microsoft.com/office/drawing/2014/main" id="{D06E12B6-B2EB-2AD7-F6FB-5F485EDC5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4845" y="3150703"/>
              <a:ext cx="188316" cy="1197763"/>
            </a:xfrm>
            <a:prstGeom prst="rect">
              <a:avLst/>
            </a:prstGeom>
          </p:spPr>
        </p:pic>
        <p:pic>
          <p:nvPicPr>
            <p:cNvPr id="19" name="Picture 18" descr="A green and black cubes&#10;&#10;Description automatically generated">
              <a:extLst>
                <a:ext uri="{FF2B5EF4-FFF2-40B4-BE49-F238E27FC236}">
                  <a16:creationId xmlns:a16="http://schemas.microsoft.com/office/drawing/2014/main" id="{61B7FF63-D7E0-3415-CAA1-E94F237DA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6847" y="3150703"/>
              <a:ext cx="188316" cy="1197763"/>
            </a:xfrm>
            <a:prstGeom prst="rect">
              <a:avLst/>
            </a:prstGeom>
          </p:spPr>
        </p:pic>
        <p:pic>
          <p:nvPicPr>
            <p:cNvPr id="20" name="Picture 19" descr="A green and black cubes&#10;&#10;Description automatically generated">
              <a:extLst>
                <a:ext uri="{FF2B5EF4-FFF2-40B4-BE49-F238E27FC236}">
                  <a16:creationId xmlns:a16="http://schemas.microsoft.com/office/drawing/2014/main" id="{79016537-7865-25BF-C896-EF37C7C4F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12852" y="3150703"/>
              <a:ext cx="188316" cy="1197763"/>
            </a:xfrm>
            <a:prstGeom prst="rect">
              <a:avLst/>
            </a:prstGeom>
          </p:spPr>
        </p:pic>
        <p:pic>
          <p:nvPicPr>
            <p:cNvPr id="21" name="Picture 20" descr="A green and black cubes&#10;&#10;Description automatically generated">
              <a:extLst>
                <a:ext uri="{FF2B5EF4-FFF2-40B4-BE49-F238E27FC236}">
                  <a16:creationId xmlns:a16="http://schemas.microsoft.com/office/drawing/2014/main" id="{92D3FBF3-109B-462F-BA6B-313869079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8849" y="3150703"/>
              <a:ext cx="188316" cy="1197763"/>
            </a:xfrm>
            <a:prstGeom prst="rect">
              <a:avLst/>
            </a:prstGeom>
          </p:spPr>
        </p:pic>
        <p:pic>
          <p:nvPicPr>
            <p:cNvPr id="22" name="Picture 21" descr="A green and black cubes&#10;&#10;Description automatically generated">
              <a:extLst>
                <a:ext uri="{FF2B5EF4-FFF2-40B4-BE49-F238E27FC236}">
                  <a16:creationId xmlns:a16="http://schemas.microsoft.com/office/drawing/2014/main" id="{E52823B4-F402-EEAC-ADE4-F504BC21C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0851" y="3150703"/>
              <a:ext cx="188316" cy="1197763"/>
            </a:xfrm>
            <a:prstGeom prst="rect">
              <a:avLst/>
            </a:prstGeom>
          </p:spPr>
        </p:pic>
        <p:pic>
          <p:nvPicPr>
            <p:cNvPr id="23" name="Picture 22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0775B2C3-134E-F9F8-52C0-B1416131A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8392" y="3186425"/>
              <a:ext cx="286794" cy="340801"/>
            </a:xfrm>
            <a:prstGeom prst="rect">
              <a:avLst/>
            </a:prstGeom>
          </p:spPr>
        </p:pic>
        <p:pic>
          <p:nvPicPr>
            <p:cNvPr id="24" name="Picture 23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DF253CA8-20C9-DC3E-F04D-83A7B584B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0482" y="3585980"/>
              <a:ext cx="286794" cy="340801"/>
            </a:xfrm>
            <a:prstGeom prst="rect">
              <a:avLst/>
            </a:prstGeom>
          </p:spPr>
        </p:pic>
        <p:pic>
          <p:nvPicPr>
            <p:cNvPr id="25" name="Picture 24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4785E7EF-D0D8-D7ED-C591-606E56133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6307" y="3588249"/>
              <a:ext cx="286794" cy="340801"/>
            </a:xfrm>
            <a:prstGeom prst="rect">
              <a:avLst/>
            </a:prstGeom>
          </p:spPr>
        </p:pic>
        <p:pic>
          <p:nvPicPr>
            <p:cNvPr id="26" name="Picture 25" descr="A green cube with black outline&#10;&#10;Description automatically generated">
              <a:extLst>
                <a:ext uri="{FF2B5EF4-FFF2-40B4-BE49-F238E27FC236}">
                  <a16:creationId xmlns:a16="http://schemas.microsoft.com/office/drawing/2014/main" id="{BB13869D-338D-A108-E91F-32238C31D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4085" y="3936070"/>
              <a:ext cx="286794" cy="3408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641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B46BDD-2BEC-5CA5-09E9-A3A18D8ED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997613-E5A0-5D7C-713B-702B8D491D0C}"/>
              </a:ext>
            </a:extLst>
          </p:cNvPr>
          <p:cNvSpPr txBox="1"/>
          <p:nvPr/>
        </p:nvSpPr>
        <p:spPr>
          <a:xfrm>
            <a:off x="1376085" y="1321781"/>
            <a:ext cx="45105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Is this instrument used to measure length, weight or capacity?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EE6B0E-C182-CDD0-FD12-925E7FB99E56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E85BB6-42B0-62E1-ADCB-18CFC3E1B57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A3B60EE-B73B-536C-9DB3-7863B62900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8B89144-7A03-444A-107D-E5CBE44CDB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632" y="1518259"/>
            <a:ext cx="932410" cy="285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8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2A0D91-2406-7021-C1E1-D7357119E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641495-92DF-4965-1B42-141814E99ECE}"/>
              </a:ext>
            </a:extLst>
          </p:cNvPr>
          <p:cNvSpPr txBox="1"/>
          <p:nvPr/>
        </p:nvSpPr>
        <p:spPr>
          <a:xfrm>
            <a:off x="1376085" y="1257233"/>
            <a:ext cx="63918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more common name for the 2D shape called an ellipse?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75295F-343A-DB06-F633-F1F9CC3E3975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61EFFC-79BE-E0BA-2DE9-148C9D820D82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C1F01B9-4282-1931-B30F-1F0BEFEE2B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2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8C7B2A-072A-3D94-87D5-11F2E79E9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F81BF0-E224-6A63-9472-B0EECB0CBA98}"/>
              </a:ext>
            </a:extLst>
          </p:cNvPr>
          <p:cNvSpPr txBox="1"/>
          <p:nvPr/>
        </p:nvSpPr>
        <p:spPr>
          <a:xfrm>
            <a:off x="1293789" y="1522409"/>
            <a:ext cx="33422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B6E552-133D-2A83-A02F-5FE1D868580B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339486-1022-FA8C-48ED-ADA9BA997A9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DD6CF0E-EBB8-E89A-95DA-F711D524BA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purple and white rectangular object with numbers&#10;&#10;Description automatically generated with medium confidence">
            <a:extLst>
              <a:ext uri="{FF2B5EF4-FFF2-40B4-BE49-F238E27FC236}">
                <a16:creationId xmlns:a16="http://schemas.microsoft.com/office/drawing/2014/main" id="{61867C7F-44B0-7DBD-72ED-ACA24AF101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8888" y="1434095"/>
            <a:ext cx="2871216" cy="287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5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02C18E-5096-551C-B4C9-F809CE49A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A08668-B3C1-023E-B399-B8F785C3CBE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FC2D2AD-A676-C881-569A-0D4DB8BBE3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2819ABB0-71B0-F1C5-57F1-77D6BC646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12B2D5F6-5BB5-D20A-D661-4A76747992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1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12C83A-5D17-28CC-B76F-FC785A2F7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C17ACB7-49BE-3FB4-9A7B-4C6EF74996B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F19F1B96-6B18-D1CF-8926-55879CB358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5A01BD27-CBB1-2410-0D9F-E98DBB70A9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A2405A-B288-DDC9-D0F5-0D8E670B0D22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Which knight created the Round Table?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019FF-683A-2059-BC57-BF09311097FC}"/>
              </a:ext>
            </a:extLst>
          </p:cNvPr>
          <p:cNvSpPr txBox="1"/>
          <p:nvPr/>
        </p:nvSpPr>
        <p:spPr>
          <a:xfrm>
            <a:off x="928116" y="3441716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Sir-</a:t>
            </a:r>
            <a:r>
              <a:rPr lang="en-IE" sz="6000" b="1" dirty="0" err="1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Cumference</a:t>
            </a:r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8169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211CF4-6086-8933-E577-6453E2A56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cross on a blue cloud&#10;&#10;Description automatically generated">
            <a:extLst>
              <a:ext uri="{FF2B5EF4-FFF2-40B4-BE49-F238E27FC236}">
                <a16:creationId xmlns:a16="http://schemas.microsoft.com/office/drawing/2014/main" id="{ABC9FF7B-33F2-6872-F5E1-167CA0C8B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515" y="466344"/>
            <a:ext cx="2005754" cy="28962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FB1E3F-3216-826F-2CA8-138F39D5709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2C35273-D6B9-AA1F-DC78-B8BE17B84B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E4F30C6D-C1C3-CE43-C827-DD0CBCEACF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988" y="695254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999B87E7-DD47-23B0-CA51-EE9F7A3917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1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65474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6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37½% as a decimal?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1A3946-3E7B-1D79-270A-F6142EB1D06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E63D057-B5A3-4552-77B0-1282785790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53875B-4E7C-5AA0-79BD-CAC0143E7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807EEA-D6C5-20BE-E31B-0C8569AD8805}"/>
              </a:ext>
            </a:extLst>
          </p:cNvPr>
          <p:cNvSpPr txBox="1"/>
          <p:nvPr/>
        </p:nvSpPr>
        <p:spPr>
          <a:xfrm>
            <a:off x="1261867" y="1056284"/>
            <a:ext cx="40325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name of this instrument which is used to measure angles?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427962-662F-7820-7DB1-FCA75B2E2922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BAA5B5-C84F-2FF3-54AA-16B0450FB52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B388230-7EA8-CA67-6D48-65D150E959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blue circular object with numbers&#10;&#10;Description automatically generated">
            <a:extLst>
              <a:ext uri="{FF2B5EF4-FFF2-40B4-BE49-F238E27FC236}">
                <a16:creationId xmlns:a16="http://schemas.microsoft.com/office/drawing/2014/main" id="{99194FD0-2298-2D49-69E1-57BC596064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377" y="1964789"/>
            <a:ext cx="2834646" cy="1691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4BE098-F1C6-F23D-F7D9-A885A6D63C8E}"/>
              </a:ext>
            </a:extLst>
          </p:cNvPr>
          <p:cNvSpPr txBox="1"/>
          <p:nvPr/>
        </p:nvSpPr>
        <p:spPr>
          <a:xfrm>
            <a:off x="2450592" y="3595222"/>
            <a:ext cx="424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Protractor</a:t>
            </a:r>
          </a:p>
        </p:txBody>
      </p:sp>
    </p:spTree>
    <p:extLst>
      <p:ext uri="{BB962C8B-B14F-4D97-AF65-F5344CB8AC3E}">
        <p14:creationId xmlns:p14="http://schemas.microsoft.com/office/powerpoint/2010/main" val="34340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DCC5D1-2A37-6F22-1404-616B8DBDA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128188-6D13-B192-AC34-743E1E3E54CD}"/>
              </a:ext>
            </a:extLst>
          </p:cNvPr>
          <p:cNvSpPr txBox="1"/>
          <p:nvPr/>
        </p:nvSpPr>
        <p:spPr>
          <a:xfrm>
            <a:off x="1376085" y="134867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number 2s can be found on a 100 Square?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10249-8441-1B93-759A-69978F9465D4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0BC177D-84F3-A2E1-0EBD-FE635AD1BD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E3A944-E008-1227-8970-107BAC2A9331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249BD1-9D4E-E635-54BA-2A4497A9712B}"/>
              </a:ext>
            </a:extLst>
          </p:cNvPr>
          <p:cNvSpPr txBox="1"/>
          <p:nvPr/>
        </p:nvSpPr>
        <p:spPr>
          <a:xfrm>
            <a:off x="2450592" y="3595222"/>
            <a:ext cx="424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9562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151748-CC54-72A9-3CB1-FBF4EE316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0AC40C-DC5F-4799-F657-360AD0C6BA62}"/>
              </a:ext>
            </a:extLst>
          </p:cNvPr>
          <p:cNvSpPr txBox="1"/>
          <p:nvPr/>
        </p:nvSpPr>
        <p:spPr>
          <a:xfrm>
            <a:off x="1376085" y="1348673"/>
            <a:ext cx="66432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Mary has seven daughters, and each daughter has one brother. How many children has Mary?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FC3DE2-8D1C-AFC1-9356-39E04342738F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6D5CFE2-A1D3-E01B-E275-AF8302B16D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7B8C79-9DDE-63D7-5FE3-78475D3B7A69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B74202-6F30-A36F-DE3B-C210E0E3B382}"/>
              </a:ext>
            </a:extLst>
          </p:cNvPr>
          <p:cNvSpPr txBox="1"/>
          <p:nvPr/>
        </p:nvSpPr>
        <p:spPr>
          <a:xfrm>
            <a:off x="2450592" y="3595222"/>
            <a:ext cx="424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1386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148AE4-CC0D-783A-4B71-5E2593AE1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567760-45E6-E563-9061-FEB1D6BC61FB}"/>
              </a:ext>
            </a:extLst>
          </p:cNvPr>
          <p:cNvSpPr txBox="1"/>
          <p:nvPr/>
        </p:nvSpPr>
        <p:spPr>
          <a:xfrm>
            <a:off x="1394375" y="1010345"/>
            <a:ext cx="279357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2800" dirty="0">
                <a:latin typeface="HelloTiffany" panose="02000603000000000000" pitchFamily="2" charset="0"/>
                <a:ea typeface="HelloTiffany" panose="02000603000000000000" pitchFamily="2" charset="0"/>
              </a:rPr>
              <a:t>What fraction (in its lowest terms) of the balls are basketballs?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C4F861-1B75-516F-66D7-1008607121F1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78527A0-E226-534A-3AF1-E03C174955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1F366DEF-138F-AC73-D217-191D0F99F6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" t="34933" r="15977" b="4039"/>
          <a:stretch/>
        </p:blipFill>
        <p:spPr>
          <a:xfrm>
            <a:off x="4572000" y="1697946"/>
            <a:ext cx="3237084" cy="19914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20EF3A-D7C2-644D-7CE5-BC8A02E4008C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BD746-E67F-E9F5-7EE8-D2484582F75B}"/>
              </a:ext>
            </a:extLst>
          </p:cNvPr>
          <p:cNvSpPr txBox="1"/>
          <p:nvPr/>
        </p:nvSpPr>
        <p:spPr>
          <a:xfrm>
            <a:off x="2450592" y="3595222"/>
            <a:ext cx="424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3/8</a:t>
            </a:r>
          </a:p>
        </p:txBody>
      </p:sp>
    </p:spTree>
    <p:extLst>
      <p:ext uri="{BB962C8B-B14F-4D97-AF65-F5344CB8AC3E}">
        <p14:creationId xmlns:p14="http://schemas.microsoft.com/office/powerpoint/2010/main" val="350307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F371EA-1409-B39F-EBBB-977456D3D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31E962-8492-D64B-BDB2-186F95C781F2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it possible to construct a triangle with three angles of 70</a:t>
            </a:r>
            <a:r>
              <a:rPr lang="en-IE" sz="40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73658-00CD-B68A-4ADE-890C7FE749C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4451057-D4A5-EA79-B921-CD694C975D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989F97-7581-AABF-6FD6-3C18BAF90885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E533C-7DC9-B7E8-EEAE-2852454FEFE5}"/>
              </a:ext>
            </a:extLst>
          </p:cNvPr>
          <p:cNvSpPr txBox="1"/>
          <p:nvPr/>
        </p:nvSpPr>
        <p:spPr>
          <a:xfrm>
            <a:off x="2450592" y="3595222"/>
            <a:ext cx="424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75713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5346C3-9EB6-BEC9-56F8-622A2D767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276E6D-9344-4153-208B-B018C2364916}"/>
              </a:ext>
            </a:extLst>
          </p:cNvPr>
          <p:cNvSpPr txBox="1"/>
          <p:nvPr/>
        </p:nvSpPr>
        <p:spPr>
          <a:xfrm>
            <a:off x="1376086" y="1110929"/>
            <a:ext cx="35616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next term in this sequence?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853CCB-0ECF-56C6-6A6F-CB180720D985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897AE67-7A9B-8075-66BB-53A245127A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olorful squares with numbers&#10;&#10;Description automatically generated">
            <a:extLst>
              <a:ext uri="{FF2B5EF4-FFF2-40B4-BE49-F238E27FC236}">
                <a16:creationId xmlns:a16="http://schemas.microsoft.com/office/drawing/2014/main" id="{A96FAC60-4259-4EA0-989E-BD1278D138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1572615"/>
            <a:ext cx="2830154" cy="28301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B26186-39D2-BDAD-8FE9-CB5FF0F106FA}"/>
              </a:ext>
            </a:extLst>
          </p:cNvPr>
          <p:cNvSpPr txBox="1"/>
          <p:nvPr/>
        </p:nvSpPr>
        <p:spPr>
          <a:xfrm>
            <a:off x="4392565" y="864205"/>
            <a:ext cx="403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270557-A493-DD41-1A54-D4A23A8A9480}"/>
              </a:ext>
            </a:extLst>
          </p:cNvPr>
          <p:cNvSpPr txBox="1"/>
          <p:nvPr/>
        </p:nvSpPr>
        <p:spPr>
          <a:xfrm>
            <a:off x="1792224" y="3500303"/>
            <a:ext cx="221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93C8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9592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F8C0DE-23B2-C0ED-CD55-9BB9BD904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762BE9D-0C6C-83EE-3A49-63274B4E629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269295B-105A-6120-63DC-2455D06D42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F134073F-7E1E-D23B-0196-1BC634215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FCF30F77-7D15-91A0-2E66-4D316A31FF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04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8CBF4B-BE9F-1252-30DA-533A8C0A6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5A5BD57-0F80-7B3A-E37D-758A00414A9E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28413595-FE2C-8293-B1DC-5AC0117DA5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5217EC96-7505-E8EB-C942-8F48A1B78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9C704D-594D-3B5C-29FE-69C835081358}"/>
              </a:ext>
            </a:extLst>
          </p:cNvPr>
          <p:cNvSpPr txBox="1"/>
          <p:nvPr/>
        </p:nvSpPr>
        <p:spPr>
          <a:xfrm>
            <a:off x="1357296" y="2033932"/>
            <a:ext cx="6259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There are three types of people in this world – those who can count and those who cannot!</a:t>
            </a:r>
          </a:p>
        </p:txBody>
      </p:sp>
    </p:spTree>
    <p:extLst>
      <p:ext uri="{BB962C8B-B14F-4D97-AF65-F5344CB8AC3E}">
        <p14:creationId xmlns:p14="http://schemas.microsoft.com/office/powerpoint/2010/main" val="361826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number with purple border&#10;&#10;Description automatically generated">
            <a:extLst>
              <a:ext uri="{FF2B5EF4-FFF2-40B4-BE49-F238E27FC236}">
                <a16:creationId xmlns:a16="http://schemas.microsoft.com/office/drawing/2014/main" id="{F74D4270-42F7-6CA0-212C-315C223D3D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776" y="859536"/>
            <a:ext cx="2507206" cy="36423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0401AE-C416-2716-8D3F-1755C36C301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8F35C28A-1556-FBF5-F812-896DA65ABE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D77FB6C6-5286-4088-1AE2-0259AF7602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500" y="1578895"/>
            <a:ext cx="3706376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E4D901-43BC-70DC-A7DB-4751E717A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A78235-9707-83EB-6995-CD75B44F6800}"/>
              </a:ext>
            </a:extLst>
          </p:cNvPr>
          <p:cNvSpPr txBox="1"/>
          <p:nvPr/>
        </p:nvSpPr>
        <p:spPr>
          <a:xfrm>
            <a:off x="1376085" y="1037777"/>
            <a:ext cx="665234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this year in Roman Numerals:</a:t>
            </a:r>
          </a:p>
          <a:p>
            <a:pPr algn="ctr"/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MMXVIII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E1AE13-ADDD-E25C-4BFB-E312376AB10E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162640-A09C-4FA2-9464-C4A48203662C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5CFDBCF0-AE34-B1D6-ED15-4EA83B871C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5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A3BB9-62BC-6824-7E1D-087A07694193}"/>
              </a:ext>
            </a:extLst>
          </p:cNvPr>
          <p:cNvSpPr txBox="1"/>
          <p:nvPr/>
        </p:nvSpPr>
        <p:spPr>
          <a:xfrm>
            <a:off x="1298275" y="1289994"/>
            <a:ext cx="65474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D3188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Prime Numbers are there between 30 and 40?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96C3E6-7E7D-0F68-14D2-2710A2C0F7D4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ECE0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C23A33-4EB5-32E9-9F2C-94D3216F6A1B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8DFCD3A-7BD2-508D-344B-5BC0992F0E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EE8794-E8E9-D1A9-1BBC-E7FD6BF0E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3D2D5D-D755-96E2-A3B9-B11A961A764F}"/>
              </a:ext>
            </a:extLst>
          </p:cNvPr>
          <p:cNvSpPr txBox="1"/>
          <p:nvPr/>
        </p:nvSpPr>
        <p:spPr>
          <a:xfrm>
            <a:off x="1376085" y="1037777"/>
            <a:ext cx="639182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 triangle has three angles. How many angles would there be if you cut off one of the corners of the triangle?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769C8-61C9-0932-AE52-1C45B09312E0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219339-96C3-F224-3482-8068928D771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66347EA9-548E-8854-09A3-5939F5BE90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932932-960F-0DAB-E790-4562FFF9C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9EFD3D-05B2-F507-FA94-61390F399AEF}"/>
              </a:ext>
            </a:extLst>
          </p:cNvPr>
          <p:cNvSpPr txBox="1"/>
          <p:nvPr/>
        </p:nvSpPr>
        <p:spPr>
          <a:xfrm>
            <a:off x="1357797" y="1321241"/>
            <a:ext cx="408288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this flower symmetrical?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A390AA-C708-C474-8F95-BC3E6C1A2679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E5FD8A-E288-203F-334D-C2DDE7F80A1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8FC51B5-5C06-47AA-0FB7-296E3D4179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yellow flower with green leaves&#10;&#10;Description automatically generated">
            <a:extLst>
              <a:ext uri="{FF2B5EF4-FFF2-40B4-BE49-F238E27FC236}">
                <a16:creationId xmlns:a16="http://schemas.microsoft.com/office/drawing/2014/main" id="{7D6202DF-4512-EB02-DA90-EDC9464E11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684" y="1600200"/>
            <a:ext cx="1747498" cy="260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6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F5327-B547-667E-5CC1-FB29FEED5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D8638A-DF25-225F-1583-4A233A146FBE}"/>
              </a:ext>
            </a:extLst>
          </p:cNvPr>
          <p:cNvSpPr txBox="1"/>
          <p:nvPr/>
        </p:nvSpPr>
        <p:spPr>
          <a:xfrm>
            <a:off x="1273368" y="1028592"/>
            <a:ext cx="507043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A family of five has six pairs of socks each. How many socks are in the sock drawer when all socks are there?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FC36BE-1F40-08B5-1630-BBA1764F46F8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239FEE-5D06-9608-BE67-2BD290F51B09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9DB3DE7-B315-5452-8D15-E0C992A9D4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pair of green and red striped socks&#10;&#10;Description automatically generated">
            <a:extLst>
              <a:ext uri="{FF2B5EF4-FFF2-40B4-BE49-F238E27FC236}">
                <a16:creationId xmlns:a16="http://schemas.microsoft.com/office/drawing/2014/main" id="{D14C7D4E-695D-177F-17DB-2D5050DD49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939" y="1685871"/>
            <a:ext cx="2075280" cy="241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3CF9C0-BCCD-ED9D-DF98-C04333697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18A813-C887-8653-6862-F64FD344D3B9}"/>
              </a:ext>
            </a:extLst>
          </p:cNvPr>
          <p:cNvSpPr txBox="1"/>
          <p:nvPr/>
        </p:nvSpPr>
        <p:spPr>
          <a:xfrm>
            <a:off x="1376086" y="1434095"/>
            <a:ext cx="358910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diameter of this circle?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C88BBE-7C7C-EC89-BCC2-971508A2C635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F6BD2B-C811-4827-CED9-DA9169C3E5E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A52426FB-1882-2C8B-1A56-78B4D391ED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circle with black text and black arrows&#10;&#10;Description automatically generated">
            <a:extLst>
              <a:ext uri="{FF2B5EF4-FFF2-40B4-BE49-F238E27FC236}">
                <a16:creationId xmlns:a16="http://schemas.microsoft.com/office/drawing/2014/main" id="{084FF22E-D3DE-AFE3-7082-DE11520005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003" y="1543505"/>
            <a:ext cx="2732911" cy="273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1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3A6375-44F1-3026-2A69-C5CEF58A9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B337EE-B01D-98E9-9125-6FF5C5DACE51}"/>
              </a:ext>
            </a:extLst>
          </p:cNvPr>
          <p:cNvSpPr txBox="1"/>
          <p:nvPr/>
        </p:nvSpPr>
        <p:spPr>
          <a:xfrm>
            <a:off x="1376086" y="1434095"/>
            <a:ext cx="33605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C32323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3BE1A7-7711-D40A-FD69-2C195B81ED78}"/>
              </a:ext>
            </a:extLst>
          </p:cNvPr>
          <p:cNvSpPr txBox="1"/>
          <p:nvPr/>
        </p:nvSpPr>
        <p:spPr>
          <a:xfrm>
            <a:off x="6352837" y="787764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CD7F7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6F08A6-6FD6-86F1-5BCD-AE6ADB454A5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E7945DCE-19C8-A77F-3080-B37EF7AA22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7" name="Picture 6" descr="A screenshot of a game&#10;&#10;Description automatically generated">
            <a:extLst>
              <a:ext uri="{FF2B5EF4-FFF2-40B4-BE49-F238E27FC236}">
                <a16:creationId xmlns:a16="http://schemas.microsoft.com/office/drawing/2014/main" id="{26F315F7-50BC-4DB3-4538-97B6528E54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1434095"/>
            <a:ext cx="2830154" cy="289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6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A1B91-B198-AAFC-1581-A1381A59E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2032D18-FB20-D649-E309-F1B0427BB8DD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0A4778E6-97C4-55A6-91C3-F5FEBB3312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4" name="Picture 3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0B7A8ED2-CA37-E505-F5B8-07FD31E71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86" y="91441"/>
            <a:ext cx="4459227" cy="3185162"/>
          </a:xfrm>
          <a:prstGeom prst="rect">
            <a:avLst/>
          </a:prstGeom>
        </p:spPr>
      </p:pic>
      <p:pic>
        <p:nvPicPr>
          <p:cNvPr id="9" name="Picture 8" descr="A yellow and pink text&#10;&#10;Description automatically generated">
            <a:extLst>
              <a:ext uri="{FF2B5EF4-FFF2-40B4-BE49-F238E27FC236}">
                <a16:creationId xmlns:a16="http://schemas.microsoft.com/office/drawing/2014/main" id="{DFB4BB9E-66EC-C2EB-0A81-F2CF4A6892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12" y="1836419"/>
            <a:ext cx="3439974" cy="318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0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F415D8-5C38-EA5E-DC73-4338ADB7D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54BC98-75FE-054F-E972-38BA800E7933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6" name="Picture 5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E74D799-341F-0493-20D4-7E37E3C1F6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3" name="Picture 2" descr="Yellow and pink text on a black background&#10;&#10;Description automatically generated">
            <a:extLst>
              <a:ext uri="{FF2B5EF4-FFF2-40B4-BE49-F238E27FC236}">
                <a16:creationId xmlns:a16="http://schemas.microsoft.com/office/drawing/2014/main" id="{7977CABB-C9B0-29C5-4715-0BA7EE2F5A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05" y="426718"/>
            <a:ext cx="4824990" cy="1899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2F9B10-286B-E31B-5539-D5187A307412}"/>
              </a:ext>
            </a:extLst>
          </p:cNvPr>
          <p:cNvSpPr txBox="1"/>
          <p:nvPr/>
        </p:nvSpPr>
        <p:spPr>
          <a:xfrm>
            <a:off x="1357296" y="2033932"/>
            <a:ext cx="6259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64549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Have you heard the latest statistics joke?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EC83F6-D1D3-9218-91A9-7AC50F6CA4E8}"/>
              </a:ext>
            </a:extLst>
          </p:cNvPr>
          <p:cNvSpPr txBox="1"/>
          <p:nvPr/>
        </p:nvSpPr>
        <p:spPr>
          <a:xfrm>
            <a:off x="928116" y="3441716"/>
            <a:ext cx="7287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FFDD29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Probably!</a:t>
            </a:r>
          </a:p>
        </p:txBody>
      </p:sp>
    </p:spTree>
    <p:extLst>
      <p:ext uri="{BB962C8B-B14F-4D97-AF65-F5344CB8AC3E}">
        <p14:creationId xmlns:p14="http://schemas.microsoft.com/office/powerpoint/2010/main" val="1369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94622C-8D74-A680-85BB-97A851D77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number on a blue background&#10;&#10;Description automatically generated">
            <a:extLst>
              <a:ext uri="{FF2B5EF4-FFF2-40B4-BE49-F238E27FC236}">
                <a16:creationId xmlns:a16="http://schemas.microsoft.com/office/drawing/2014/main" id="{ACEFF08B-3B36-13A6-E60A-2D00414D3D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744" y="630933"/>
            <a:ext cx="1630684" cy="2625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9F2270-DAC3-401F-5B7B-A9F0CDFA1B68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7" name="Picture 6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3F1605DF-1569-2AE7-42FF-57844945B0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pic>
        <p:nvPicPr>
          <p:cNvPr id="8" name="Picture 7" descr="A yellow and pink text&#10;&#10;Description automatically generated">
            <a:extLst>
              <a:ext uri="{FF2B5EF4-FFF2-40B4-BE49-F238E27FC236}">
                <a16:creationId xmlns:a16="http://schemas.microsoft.com/office/drawing/2014/main" id="{2763950D-18CF-A3F5-AFAA-CC3BC78FC0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933" y="724233"/>
            <a:ext cx="3706376" cy="2438405"/>
          </a:xfrm>
          <a:prstGeom prst="rect">
            <a:avLst/>
          </a:prstGeom>
        </p:spPr>
      </p:pic>
      <p:pic>
        <p:nvPicPr>
          <p:cNvPr id="2" name="Picture 1" descr="A yellow and pink text&#10;&#10;Description automatically generated">
            <a:extLst>
              <a:ext uri="{FF2B5EF4-FFF2-40B4-BE49-F238E27FC236}">
                <a16:creationId xmlns:a16="http://schemas.microsoft.com/office/drawing/2014/main" id="{A405577E-0F97-ACB4-75A4-59327EA43C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5" y="2654770"/>
            <a:ext cx="4876810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0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D71F70-BAEF-D037-0689-9A9249CCC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0872CF-83C4-D8F8-DBB2-926A58D2C0CE}"/>
              </a:ext>
            </a:extLst>
          </p:cNvPr>
          <p:cNvSpPr txBox="1"/>
          <p:nvPr/>
        </p:nvSpPr>
        <p:spPr>
          <a:xfrm>
            <a:off x="1376085" y="1257233"/>
            <a:ext cx="639182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numbers is divisible by 5: 9,008, 427, 8,510, 5,123, 7,362?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D9862E-F199-CFFF-4CA5-EE2C8A7E2AD3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CE4ED9-332B-BFE0-3836-4BD1126A9097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99751464-07E6-34C8-BA55-E12F218F2A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BA05B1-0DC3-D7A7-B085-6FD430D382F5}"/>
              </a:ext>
            </a:extLst>
          </p:cNvPr>
          <p:cNvSpPr txBox="1"/>
          <p:nvPr/>
        </p:nvSpPr>
        <p:spPr>
          <a:xfrm>
            <a:off x="2958083" y="3611340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8,510</a:t>
            </a:r>
          </a:p>
        </p:txBody>
      </p:sp>
    </p:spTree>
    <p:extLst>
      <p:ext uri="{BB962C8B-B14F-4D97-AF65-F5344CB8AC3E}">
        <p14:creationId xmlns:p14="http://schemas.microsoft.com/office/powerpoint/2010/main" val="340867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04CE73-BC0E-268A-580A-45974754C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1BFB49-6A00-1A28-2DCE-4807E70580C1}"/>
              </a:ext>
            </a:extLst>
          </p:cNvPr>
          <p:cNvSpPr txBox="1"/>
          <p:nvPr/>
        </p:nvSpPr>
        <p:spPr>
          <a:xfrm>
            <a:off x="1376085" y="1257233"/>
            <a:ext cx="639182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Work out the answer to this sum:</a:t>
            </a:r>
          </a:p>
          <a:p>
            <a:pPr algn="ctr"/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42 x 3 x 5 x 0 x 10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7418CC-F0FF-7DE2-14F2-F445683854D0}"/>
              </a:ext>
            </a:extLst>
          </p:cNvPr>
          <p:cNvSpPr txBox="1"/>
          <p:nvPr/>
        </p:nvSpPr>
        <p:spPr>
          <a:xfrm>
            <a:off x="5358384" y="6581001"/>
            <a:ext cx="371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2024 www.seomraranga.com</a:t>
            </a:r>
          </a:p>
        </p:txBody>
      </p:sp>
      <p:pic>
        <p:nvPicPr>
          <p:cNvPr id="3" name="Picture 2" descr="A yellow and green text on a black background&#10;&#10;Description automatically generated">
            <a:extLst>
              <a:ext uri="{FF2B5EF4-FFF2-40B4-BE49-F238E27FC236}">
                <a16:creationId xmlns:a16="http://schemas.microsoft.com/office/drawing/2014/main" id="{B0D60CEE-DB06-0B4E-641B-AF55A3BA3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40427"/>
            <a:ext cx="1545336" cy="3914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A8AB13-687F-4A12-7401-7859682FF3D4}"/>
              </a:ext>
            </a:extLst>
          </p:cNvPr>
          <p:cNvSpPr txBox="1"/>
          <p:nvPr/>
        </p:nvSpPr>
        <p:spPr>
          <a:xfrm>
            <a:off x="4416553" y="934067"/>
            <a:ext cx="395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31C466-7160-D52B-01D3-08C551739539}"/>
              </a:ext>
            </a:extLst>
          </p:cNvPr>
          <p:cNvSpPr txBox="1"/>
          <p:nvPr/>
        </p:nvSpPr>
        <p:spPr>
          <a:xfrm>
            <a:off x="2958083" y="3688668"/>
            <a:ext cx="3227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6000" b="1" dirty="0">
                <a:ln>
                  <a:solidFill>
                    <a:schemeClr val="tx1"/>
                  </a:solidFill>
                </a:ln>
                <a:solidFill>
                  <a:srgbClr val="DD980D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7213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2808</TotalTime>
  <Words>4005</Words>
  <Application>Microsoft Office PowerPoint</Application>
  <PresentationFormat>On-screen Show (4:3)</PresentationFormat>
  <Paragraphs>628</Paragraphs>
  <Slides>173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173</vt:i4>
      </vt:variant>
    </vt:vector>
  </HeadingPairs>
  <TitlesOfParts>
    <vt:vector size="178" baseType="lpstr">
      <vt:lpstr>Arial</vt:lpstr>
      <vt:lpstr>Aptos Display</vt:lpstr>
      <vt:lpstr>Aptos</vt:lpstr>
      <vt:lpstr>HelloTiffany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Damien Quinn</dc:creator>
  <cp:lastModifiedBy>Damien Quinn</cp:lastModifiedBy>
  <cp:revision>58</cp:revision>
  <dcterms:created xsi:type="dcterms:W3CDTF">2024-10-03T08:35:52Z</dcterms:created>
  <dcterms:modified xsi:type="dcterms:W3CDTF">2024-10-09T11:44:48Z</dcterms:modified>
</cp:coreProperties>
</file>