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73" r:id="rId4"/>
    <p:sldId id="257" r:id="rId5"/>
    <p:sldId id="263" r:id="rId6"/>
    <p:sldId id="259" r:id="rId7"/>
    <p:sldId id="262" r:id="rId8"/>
    <p:sldId id="264" r:id="rId9"/>
    <p:sldId id="265" r:id="rId10"/>
    <p:sldId id="266" r:id="rId11"/>
    <p:sldId id="268" r:id="rId12"/>
    <p:sldId id="270" r:id="rId13"/>
    <p:sldId id="269" r:id="rId14"/>
    <p:sldId id="271" r:id="rId15"/>
    <p:sldId id="267" r:id="rId16"/>
    <p:sldId id="272" r:id="rId17"/>
    <p:sldId id="274" r:id="rId18"/>
    <p:sldId id="258" r:id="rId19"/>
    <p:sldId id="261"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B83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1" d="100"/>
          <a:sy n="111" d="100"/>
        </p:scale>
        <p:origin x="1650" y="96"/>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6049882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3334427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3209275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184536129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5" name="Footer Placeholder 4"/>
          <p:cNvSpPr>
            <a:spLocks noGrp="1"/>
          </p:cNvSpPr>
          <p:nvPr>
            <p:ph type="ftr" sz="quarter" idx="11"/>
          </p:nvPr>
        </p:nvSpPr>
        <p:spPr/>
        <p:txBody>
          <a:bodyPr/>
          <a:lstStyle/>
          <a:p>
            <a:endParaRPr lang="en-IE" dirty="0"/>
          </a:p>
        </p:txBody>
      </p:sp>
      <p:sp>
        <p:nvSpPr>
          <p:cNvPr id="6" name="Slide Number Placeholder 5"/>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21627591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77210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8" name="Footer Placeholder 7"/>
          <p:cNvSpPr>
            <a:spLocks noGrp="1"/>
          </p:cNvSpPr>
          <p:nvPr>
            <p:ph type="ftr" sz="quarter" idx="11"/>
          </p:nvPr>
        </p:nvSpPr>
        <p:spPr/>
        <p:txBody>
          <a:bodyPr/>
          <a:lstStyle/>
          <a:p>
            <a:endParaRPr lang="en-IE" dirty="0"/>
          </a:p>
        </p:txBody>
      </p:sp>
      <p:sp>
        <p:nvSpPr>
          <p:cNvPr id="9" name="Slide Number Placeholder 8"/>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3678771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4" name="Footer Placeholder 3"/>
          <p:cNvSpPr>
            <a:spLocks noGrp="1"/>
          </p:cNvSpPr>
          <p:nvPr>
            <p:ph type="ftr" sz="quarter" idx="11"/>
          </p:nvPr>
        </p:nvSpPr>
        <p:spPr/>
        <p:txBody>
          <a:bodyPr/>
          <a:lstStyle/>
          <a:p>
            <a:endParaRPr lang="en-IE" dirty="0"/>
          </a:p>
        </p:txBody>
      </p:sp>
      <p:sp>
        <p:nvSpPr>
          <p:cNvPr id="5" name="Slide Number Placeholder 4"/>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6628560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3" name="Footer Placeholder 2"/>
          <p:cNvSpPr>
            <a:spLocks noGrp="1"/>
          </p:cNvSpPr>
          <p:nvPr>
            <p:ph type="ftr" sz="quarter" idx="11"/>
          </p:nvPr>
        </p:nvSpPr>
        <p:spPr/>
        <p:txBody>
          <a:bodyPr/>
          <a:lstStyle/>
          <a:p>
            <a:endParaRPr lang="en-IE" dirty="0"/>
          </a:p>
        </p:txBody>
      </p:sp>
      <p:sp>
        <p:nvSpPr>
          <p:cNvPr id="4" name="Slide Number Placeholder 3"/>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14253131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411207007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D0B0D6F-DBE1-4363-B191-B20541E81FA6}" type="datetimeFigureOut">
              <a:rPr lang="en-IE" smtClean="0"/>
              <a:t>20/01/2025</a:t>
            </a:fld>
            <a:endParaRPr lang="en-IE" dirty="0"/>
          </a:p>
        </p:txBody>
      </p:sp>
      <p:sp>
        <p:nvSpPr>
          <p:cNvPr id="6" name="Footer Placeholder 5"/>
          <p:cNvSpPr>
            <a:spLocks noGrp="1"/>
          </p:cNvSpPr>
          <p:nvPr>
            <p:ph type="ftr" sz="quarter" idx="11"/>
          </p:nvPr>
        </p:nvSpPr>
        <p:spPr/>
        <p:txBody>
          <a:bodyPr/>
          <a:lstStyle/>
          <a:p>
            <a:endParaRPr lang="en-IE" dirty="0"/>
          </a:p>
        </p:txBody>
      </p:sp>
      <p:sp>
        <p:nvSpPr>
          <p:cNvPr id="7" name="Slide Number Placeholder 6"/>
          <p:cNvSpPr>
            <a:spLocks noGrp="1"/>
          </p:cNvSpPr>
          <p:nvPr>
            <p:ph type="sldNum" sz="quarter" idx="12"/>
          </p:nvPr>
        </p:nvSpPr>
        <p:spPr/>
        <p:txBody>
          <a:bodyPr/>
          <a:lstStyle/>
          <a:p>
            <a:fld id="{292BC048-4756-4A70-9D35-D6FA8AA06F41}" type="slidenum">
              <a:rPr lang="en-IE" smtClean="0"/>
              <a:t>‹#›</a:t>
            </a:fld>
            <a:endParaRPr lang="en-IE" dirty="0"/>
          </a:p>
        </p:txBody>
      </p:sp>
    </p:spTree>
    <p:extLst>
      <p:ext uri="{BB962C8B-B14F-4D97-AF65-F5344CB8AC3E}">
        <p14:creationId xmlns:p14="http://schemas.microsoft.com/office/powerpoint/2010/main" val="15528149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0B0D6F-DBE1-4363-B191-B20541E81FA6}" type="datetimeFigureOut">
              <a:rPr lang="en-IE" smtClean="0"/>
              <a:t>20/01/2025</a:t>
            </a:fld>
            <a:endParaRPr lang="en-IE"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92BC048-4756-4A70-9D35-D6FA8AA06F41}" type="slidenum">
              <a:rPr lang="en-IE" smtClean="0"/>
              <a:t>‹#›</a:t>
            </a:fld>
            <a:endParaRPr lang="en-IE" dirty="0"/>
          </a:p>
        </p:txBody>
      </p:sp>
    </p:spTree>
    <p:extLst>
      <p:ext uri="{BB962C8B-B14F-4D97-AF65-F5344CB8AC3E}">
        <p14:creationId xmlns:p14="http://schemas.microsoft.com/office/powerpoint/2010/main" val="154974534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hyperlink" Target="https://depositphotos.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descr="A yellow text on a black background&#10;&#10;Description automatically generated">
            <a:extLst>
              <a:ext uri="{FF2B5EF4-FFF2-40B4-BE49-F238E27FC236}">
                <a16:creationId xmlns:a16="http://schemas.microsoft.com/office/drawing/2014/main" id="{62CEC890-59FE-D40E-EDD6-A1BBFDEF52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5" name="TextBox 4">
            <a:extLst>
              <a:ext uri="{FF2B5EF4-FFF2-40B4-BE49-F238E27FC236}">
                <a16:creationId xmlns:a16="http://schemas.microsoft.com/office/drawing/2014/main" id="{D6D10E20-FB82-F8C4-F1ED-A6A383E33D9A}"/>
              </a:ext>
            </a:extLst>
          </p:cNvPr>
          <p:cNvSpPr txBox="1"/>
          <p:nvPr/>
        </p:nvSpPr>
        <p:spPr>
          <a:xfrm>
            <a:off x="5909095" y="6581001"/>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Tree>
    <p:extLst>
      <p:ext uri="{BB962C8B-B14F-4D97-AF65-F5344CB8AC3E}">
        <p14:creationId xmlns:p14="http://schemas.microsoft.com/office/powerpoint/2010/main" val="25280857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193E37AC-C662-480A-1338-410F4C0CF1C9}"/>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4686CAA1-7B50-4AD0-2E49-2DC4A3DEE2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81EC0209-D590-FEBD-14A3-6255DF2C3DA1}"/>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2DD9855B-82CC-0B28-AC56-BB3239B48232}"/>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09043AE6-47C7-845F-6320-6DF0D8195CBB}"/>
              </a:ext>
            </a:extLst>
          </p:cNvPr>
          <p:cNvSpPr txBox="1"/>
          <p:nvPr/>
        </p:nvSpPr>
        <p:spPr>
          <a:xfrm>
            <a:off x="301925" y="1371600"/>
            <a:ext cx="5029200" cy="3754874"/>
          </a:xfrm>
          <a:prstGeom prst="rect">
            <a:avLst/>
          </a:prstGeom>
          <a:noFill/>
        </p:spPr>
        <p:txBody>
          <a:bodyPr wrap="square" rtlCol="0">
            <a:spAutoFit/>
          </a:bodyPr>
          <a:lstStyle/>
          <a:p>
            <a:r>
              <a:rPr lang="en-IE" sz="3400" dirty="0">
                <a:solidFill>
                  <a:schemeClr val="bg1"/>
                </a:solidFill>
              </a:rPr>
              <a:t>Families prepare for Chinese New Year by thoroughly cleaning their homes to get rid of any bad luck. Special foods are prepared for certain days during the celebrations.</a:t>
            </a:r>
          </a:p>
        </p:txBody>
      </p:sp>
    </p:spTree>
    <p:extLst>
      <p:ext uri="{BB962C8B-B14F-4D97-AF65-F5344CB8AC3E}">
        <p14:creationId xmlns:p14="http://schemas.microsoft.com/office/powerpoint/2010/main" val="1641455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B08042B8-7D0A-0DFF-397F-7A9FE216A492}"/>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E94FC96E-C5FC-6838-7140-E3B807AF3A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06CF66B1-F0E4-C89A-FE91-2BEA331ED3A0}"/>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A880A227-A7F9-CA88-99AA-83994E2858D5}"/>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734501CB-B9D7-2952-7BD3-E8D57F05A0D4}"/>
              </a:ext>
            </a:extLst>
          </p:cNvPr>
          <p:cNvSpPr txBox="1"/>
          <p:nvPr/>
        </p:nvSpPr>
        <p:spPr>
          <a:xfrm>
            <a:off x="301925" y="1371600"/>
            <a:ext cx="5029200" cy="4801314"/>
          </a:xfrm>
          <a:prstGeom prst="rect">
            <a:avLst/>
          </a:prstGeom>
          <a:noFill/>
        </p:spPr>
        <p:txBody>
          <a:bodyPr wrap="square" rtlCol="0">
            <a:spAutoFit/>
          </a:bodyPr>
          <a:lstStyle/>
          <a:p>
            <a:r>
              <a:rPr lang="en-IE" sz="3400" dirty="0">
                <a:solidFill>
                  <a:schemeClr val="bg1"/>
                </a:solidFill>
              </a:rPr>
              <a:t>People also prepare for Chinese New Year by giving themselves a thorough cleaning to wash away the bad luck before the new year. Children and adults change into new clothes and shoes to celebrate the new year.</a:t>
            </a:r>
          </a:p>
        </p:txBody>
      </p:sp>
    </p:spTree>
    <p:extLst>
      <p:ext uri="{BB962C8B-B14F-4D97-AF65-F5344CB8AC3E}">
        <p14:creationId xmlns:p14="http://schemas.microsoft.com/office/powerpoint/2010/main" val="8548666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647E1349-D99B-3CD3-AAFE-9DB5566D8359}"/>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1A3FAA68-73BC-40EB-7746-EA7E3FB924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3009C10E-FEB5-D26B-2C51-9F92325A5F50}"/>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3586EB79-46F3-B83C-C24B-D5E42484B995}"/>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880C008D-4774-DD5F-6592-ED7DEA1CB953}"/>
              </a:ext>
            </a:extLst>
          </p:cNvPr>
          <p:cNvSpPr txBox="1"/>
          <p:nvPr/>
        </p:nvSpPr>
        <p:spPr>
          <a:xfrm>
            <a:off x="301925" y="1371600"/>
            <a:ext cx="5029200" cy="4801314"/>
          </a:xfrm>
          <a:prstGeom prst="rect">
            <a:avLst/>
          </a:prstGeom>
          <a:noFill/>
        </p:spPr>
        <p:txBody>
          <a:bodyPr wrap="square" rtlCol="0">
            <a:spAutoFit/>
          </a:bodyPr>
          <a:lstStyle/>
          <a:p>
            <a:r>
              <a:rPr lang="en-IE" sz="3400" dirty="0">
                <a:solidFill>
                  <a:schemeClr val="bg1"/>
                </a:solidFill>
              </a:rPr>
              <a:t>Families decorate their homes inside and outside with special festive decorations to mark the new year. Streets and public spaces are also decorated with banners, flags, flowerpots and orange trees.</a:t>
            </a:r>
          </a:p>
        </p:txBody>
      </p:sp>
    </p:spTree>
    <p:extLst>
      <p:ext uri="{BB962C8B-B14F-4D97-AF65-F5344CB8AC3E}">
        <p14:creationId xmlns:p14="http://schemas.microsoft.com/office/powerpoint/2010/main" val="29747022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85089E93-6E7D-AB0A-4C86-AFDAC5E3CB81}"/>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EDF59EA8-922A-8163-03D2-9AC7FFC2BA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8A7DB67E-61A5-2782-8BD8-5CEA39725D05}"/>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611C6F0A-F939-2227-AE1C-B077BB5B94C7}"/>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C8B4773C-50C4-2E7D-C50C-76E6F0253279}"/>
              </a:ext>
            </a:extLst>
          </p:cNvPr>
          <p:cNvSpPr txBox="1"/>
          <p:nvPr/>
        </p:nvSpPr>
        <p:spPr>
          <a:xfrm>
            <a:off x="319178" y="1047622"/>
            <a:ext cx="5029200" cy="5324535"/>
          </a:xfrm>
          <a:prstGeom prst="rect">
            <a:avLst/>
          </a:prstGeom>
          <a:noFill/>
        </p:spPr>
        <p:txBody>
          <a:bodyPr wrap="square" rtlCol="0">
            <a:spAutoFit/>
          </a:bodyPr>
          <a:lstStyle/>
          <a:p>
            <a:r>
              <a:rPr lang="en-IE" sz="3400" dirty="0">
                <a:solidFill>
                  <a:schemeClr val="bg1"/>
                </a:solidFill>
              </a:rPr>
              <a:t>At midnight on </a:t>
            </a:r>
            <a:r>
              <a:rPr lang="en-IE" sz="3400" b="1" dirty="0">
                <a:solidFill>
                  <a:srgbClr val="F2B83D"/>
                </a:solidFill>
              </a:rPr>
              <a:t>New Year’s Eve</a:t>
            </a:r>
            <a:r>
              <a:rPr lang="en-IE" sz="3400" dirty="0">
                <a:solidFill>
                  <a:schemeClr val="bg1"/>
                </a:solidFill>
              </a:rPr>
              <a:t>, noisy firecrackers and fireworks are set off to welcome in the new year. On </a:t>
            </a:r>
            <a:r>
              <a:rPr lang="en-IE" sz="3400" b="1" dirty="0">
                <a:solidFill>
                  <a:srgbClr val="F2B83D"/>
                </a:solidFill>
              </a:rPr>
              <a:t>New Year’s Day </a:t>
            </a:r>
            <a:r>
              <a:rPr lang="en-IE" sz="3400" dirty="0">
                <a:solidFill>
                  <a:schemeClr val="bg1"/>
                </a:solidFill>
              </a:rPr>
              <a:t>and in the following days, people return to their family homes and visit friends to offer good wishes for the new year.</a:t>
            </a:r>
          </a:p>
        </p:txBody>
      </p:sp>
    </p:spTree>
    <p:extLst>
      <p:ext uri="{BB962C8B-B14F-4D97-AF65-F5344CB8AC3E}">
        <p14:creationId xmlns:p14="http://schemas.microsoft.com/office/powerpoint/2010/main" val="2902460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E908DC3B-E13E-E863-FE2A-CB5A3306A932}"/>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568BF449-6CC0-434C-FCF0-AFF52A0E76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6973B013-6D07-FC6A-A7E5-F9368DCDE797}"/>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4ACD6E1C-E6B2-95AB-68B0-D6C9D4EC480A}"/>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9AC4B539-0728-635B-CF95-F487FAA42D73}"/>
              </a:ext>
            </a:extLst>
          </p:cNvPr>
          <p:cNvSpPr txBox="1"/>
          <p:nvPr/>
        </p:nvSpPr>
        <p:spPr>
          <a:xfrm>
            <a:off x="319178" y="1047622"/>
            <a:ext cx="5029200" cy="4801314"/>
          </a:xfrm>
          <a:prstGeom prst="rect">
            <a:avLst/>
          </a:prstGeom>
          <a:noFill/>
        </p:spPr>
        <p:txBody>
          <a:bodyPr wrap="square" rtlCol="0">
            <a:spAutoFit/>
          </a:bodyPr>
          <a:lstStyle/>
          <a:p>
            <a:r>
              <a:rPr lang="en-IE" sz="3400" dirty="0">
                <a:solidFill>
                  <a:schemeClr val="bg1"/>
                </a:solidFill>
              </a:rPr>
              <a:t>On New Year’s Eve, families gather together and celebrate the most important meal of the year. Every effort is made to have the best food on the table. These special dishes vary from region to region throughout China.</a:t>
            </a:r>
          </a:p>
        </p:txBody>
      </p:sp>
    </p:spTree>
    <p:extLst>
      <p:ext uri="{BB962C8B-B14F-4D97-AF65-F5344CB8AC3E}">
        <p14:creationId xmlns:p14="http://schemas.microsoft.com/office/powerpoint/2010/main" val="10081160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A1D7C770-3333-F8A7-CE39-49A8121AAEC0}"/>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7DCD9434-6219-9852-9448-D923E6949C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41CCD937-FD2E-D70B-4CD6-9C6CAACF133D}"/>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C9FC9215-7A1E-329A-B086-D6941542F716}"/>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F481A1E1-06AE-86E3-B3F6-943F7F678241}"/>
              </a:ext>
            </a:extLst>
          </p:cNvPr>
          <p:cNvSpPr txBox="1"/>
          <p:nvPr/>
        </p:nvSpPr>
        <p:spPr>
          <a:xfrm>
            <a:off x="301925" y="897150"/>
            <a:ext cx="5029200" cy="5324535"/>
          </a:xfrm>
          <a:prstGeom prst="rect">
            <a:avLst/>
          </a:prstGeom>
          <a:noFill/>
        </p:spPr>
        <p:txBody>
          <a:bodyPr wrap="square" rtlCol="0">
            <a:spAutoFit/>
          </a:bodyPr>
          <a:lstStyle/>
          <a:p>
            <a:r>
              <a:rPr lang="en-IE" sz="3400" dirty="0">
                <a:solidFill>
                  <a:schemeClr val="bg1"/>
                </a:solidFill>
              </a:rPr>
              <a:t>The final event of Chinese New Year is the </a:t>
            </a:r>
            <a:r>
              <a:rPr lang="en-IE" sz="3400" b="1" dirty="0">
                <a:solidFill>
                  <a:srgbClr val="F2B83D"/>
                </a:solidFill>
              </a:rPr>
              <a:t>Lantern Festival</a:t>
            </a:r>
            <a:r>
              <a:rPr lang="en-IE" sz="3400" dirty="0">
                <a:solidFill>
                  <a:schemeClr val="bg1"/>
                </a:solidFill>
              </a:rPr>
              <a:t>. People hang up glowing lanterns or carry them during a special nighttime parade. The parade is a colourful event with dance and long colourful dragons brought through the streets.</a:t>
            </a:r>
          </a:p>
        </p:txBody>
      </p:sp>
    </p:spTree>
    <p:extLst>
      <p:ext uri="{BB962C8B-B14F-4D97-AF65-F5344CB8AC3E}">
        <p14:creationId xmlns:p14="http://schemas.microsoft.com/office/powerpoint/2010/main" val="31845553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1B2DFEFC-444A-4ACD-EFD9-463CC7A81727}"/>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D7C69444-3AD6-9F97-9B51-804D3F5B93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43D64F68-77F2-E316-E8E2-5668674E1A1D}"/>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29BC0456-37D1-9F2B-5EA8-B945F69F8205}"/>
              </a:ext>
            </a:extLst>
          </p:cNvPr>
          <p:cNvSpPr txBox="1"/>
          <p:nvPr/>
        </p:nvSpPr>
        <p:spPr>
          <a:xfrm>
            <a:off x="103517" y="146649"/>
            <a:ext cx="4951562" cy="769441"/>
          </a:xfrm>
          <a:prstGeom prst="rect">
            <a:avLst/>
          </a:prstGeom>
          <a:noFill/>
        </p:spPr>
        <p:txBody>
          <a:bodyPr wrap="square" rtlCol="0">
            <a:spAutoFit/>
          </a:bodyPr>
          <a:lstStyle/>
          <a:p>
            <a:r>
              <a:rPr lang="en-IE" sz="4400" b="1" dirty="0">
                <a:solidFill>
                  <a:srgbClr val="F2B83D"/>
                </a:solidFill>
              </a:rPr>
              <a:t>Can you remember?</a:t>
            </a:r>
          </a:p>
        </p:txBody>
      </p:sp>
      <p:sp>
        <p:nvSpPr>
          <p:cNvPr id="6" name="TextBox 5">
            <a:extLst>
              <a:ext uri="{FF2B5EF4-FFF2-40B4-BE49-F238E27FC236}">
                <a16:creationId xmlns:a16="http://schemas.microsoft.com/office/drawing/2014/main" id="{9E2AE5CD-B858-259E-CB8A-C5726012F3D8}"/>
              </a:ext>
            </a:extLst>
          </p:cNvPr>
          <p:cNvSpPr txBox="1"/>
          <p:nvPr/>
        </p:nvSpPr>
        <p:spPr>
          <a:xfrm>
            <a:off x="301925" y="897150"/>
            <a:ext cx="5029200" cy="5324535"/>
          </a:xfrm>
          <a:prstGeom prst="rect">
            <a:avLst/>
          </a:prstGeom>
          <a:noFill/>
        </p:spPr>
        <p:txBody>
          <a:bodyPr wrap="square" rtlCol="0">
            <a:spAutoFit/>
          </a:bodyPr>
          <a:lstStyle/>
          <a:p>
            <a:pPr marL="457200" indent="-457200">
              <a:buFont typeface="Arial" panose="020B0604020202020204" pitchFamily="34" charset="0"/>
              <a:buChar char="•"/>
            </a:pPr>
            <a:r>
              <a:rPr lang="en-IE" sz="3400" dirty="0">
                <a:solidFill>
                  <a:schemeClr val="bg1"/>
                </a:solidFill>
              </a:rPr>
              <a:t>What is another name for Chinese New Year?</a:t>
            </a:r>
          </a:p>
          <a:p>
            <a:pPr marL="457200" indent="-457200">
              <a:buFont typeface="Arial" panose="020B0604020202020204" pitchFamily="34" charset="0"/>
              <a:buChar char="•"/>
            </a:pPr>
            <a:r>
              <a:rPr lang="en-IE" sz="3400" dirty="0">
                <a:solidFill>
                  <a:schemeClr val="bg1"/>
                </a:solidFill>
              </a:rPr>
              <a:t>On what date does Chinese New Year fall this year?</a:t>
            </a:r>
          </a:p>
          <a:p>
            <a:pPr marL="457200" indent="-457200">
              <a:buFont typeface="Arial" panose="020B0604020202020204" pitchFamily="34" charset="0"/>
              <a:buChar char="•"/>
            </a:pPr>
            <a:r>
              <a:rPr lang="en-IE" sz="3400" dirty="0">
                <a:solidFill>
                  <a:schemeClr val="bg1"/>
                </a:solidFill>
              </a:rPr>
              <a:t>What event marks the end of the celebrations for Chinese New Year?</a:t>
            </a:r>
          </a:p>
          <a:p>
            <a:pPr marL="457200" indent="-457200">
              <a:buFont typeface="Arial" panose="020B0604020202020204" pitchFamily="34" charset="0"/>
              <a:buChar char="•"/>
            </a:pPr>
            <a:r>
              <a:rPr lang="en-IE" sz="3400" dirty="0">
                <a:solidFill>
                  <a:schemeClr val="bg1"/>
                </a:solidFill>
              </a:rPr>
              <a:t>How many animals are in the Zodiac?</a:t>
            </a:r>
          </a:p>
        </p:txBody>
      </p:sp>
    </p:spTree>
    <p:extLst>
      <p:ext uri="{BB962C8B-B14F-4D97-AF65-F5344CB8AC3E}">
        <p14:creationId xmlns:p14="http://schemas.microsoft.com/office/powerpoint/2010/main" val="418763264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C8347552-B181-D246-949D-B95AB80713B4}"/>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B9AAD3BF-F6D4-6449-4491-7C918FA497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8B1351C7-D15A-5B32-E861-0CBF7C995CDD}"/>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536A4B58-D598-7640-975D-2E87346E8C1B}"/>
              </a:ext>
            </a:extLst>
          </p:cNvPr>
          <p:cNvSpPr txBox="1"/>
          <p:nvPr/>
        </p:nvSpPr>
        <p:spPr>
          <a:xfrm>
            <a:off x="103517" y="146649"/>
            <a:ext cx="4951562" cy="769441"/>
          </a:xfrm>
          <a:prstGeom prst="rect">
            <a:avLst/>
          </a:prstGeom>
          <a:noFill/>
        </p:spPr>
        <p:txBody>
          <a:bodyPr wrap="square" rtlCol="0">
            <a:spAutoFit/>
          </a:bodyPr>
          <a:lstStyle/>
          <a:p>
            <a:r>
              <a:rPr lang="en-IE" sz="4400" b="1" dirty="0">
                <a:solidFill>
                  <a:srgbClr val="F2B83D"/>
                </a:solidFill>
              </a:rPr>
              <a:t>Can you remember?</a:t>
            </a:r>
          </a:p>
        </p:txBody>
      </p:sp>
      <p:sp>
        <p:nvSpPr>
          <p:cNvPr id="6" name="TextBox 5">
            <a:extLst>
              <a:ext uri="{FF2B5EF4-FFF2-40B4-BE49-F238E27FC236}">
                <a16:creationId xmlns:a16="http://schemas.microsoft.com/office/drawing/2014/main" id="{94E17F45-C7A9-0B22-E7A9-D3CFA3DA798E}"/>
              </a:ext>
            </a:extLst>
          </p:cNvPr>
          <p:cNvSpPr txBox="1"/>
          <p:nvPr/>
        </p:nvSpPr>
        <p:spPr>
          <a:xfrm>
            <a:off x="301924" y="897150"/>
            <a:ext cx="5193101" cy="5324535"/>
          </a:xfrm>
          <a:prstGeom prst="rect">
            <a:avLst/>
          </a:prstGeom>
          <a:noFill/>
        </p:spPr>
        <p:txBody>
          <a:bodyPr wrap="square" rtlCol="0">
            <a:spAutoFit/>
          </a:bodyPr>
          <a:lstStyle/>
          <a:p>
            <a:pPr marL="457200" indent="-457200">
              <a:buFont typeface="Arial" panose="020B0604020202020204" pitchFamily="34" charset="0"/>
              <a:buChar char="•"/>
            </a:pPr>
            <a:r>
              <a:rPr lang="en-IE" sz="3400" dirty="0">
                <a:solidFill>
                  <a:schemeClr val="bg1"/>
                </a:solidFill>
              </a:rPr>
              <a:t>What animal marks the celebrations of Chinese New Year this year?</a:t>
            </a:r>
          </a:p>
          <a:p>
            <a:pPr marL="457200" indent="-457200">
              <a:buFont typeface="Arial" panose="020B0604020202020204" pitchFamily="34" charset="0"/>
              <a:buChar char="•"/>
            </a:pPr>
            <a:r>
              <a:rPr lang="en-IE" sz="3400" dirty="0">
                <a:solidFill>
                  <a:schemeClr val="bg1"/>
                </a:solidFill>
              </a:rPr>
              <a:t>What preparations do families make in advance of Chinese New Year?</a:t>
            </a:r>
          </a:p>
          <a:p>
            <a:pPr marL="457200" indent="-457200">
              <a:buFont typeface="Arial" panose="020B0604020202020204" pitchFamily="34" charset="0"/>
              <a:buChar char="•"/>
            </a:pPr>
            <a:r>
              <a:rPr lang="en-IE" sz="3400" dirty="0">
                <a:solidFill>
                  <a:schemeClr val="bg1"/>
                </a:solidFill>
              </a:rPr>
              <a:t>How do families celebrate Chinese New Year?</a:t>
            </a:r>
          </a:p>
          <a:p>
            <a:pPr marL="457200" indent="-457200">
              <a:buFont typeface="Arial" panose="020B0604020202020204" pitchFamily="34" charset="0"/>
              <a:buChar char="•"/>
            </a:pPr>
            <a:r>
              <a:rPr lang="en-IE" sz="3400" dirty="0">
                <a:solidFill>
                  <a:schemeClr val="bg1"/>
                </a:solidFill>
              </a:rPr>
              <a:t>What happens during the Lantern Festival?</a:t>
            </a:r>
          </a:p>
        </p:txBody>
      </p:sp>
    </p:spTree>
    <p:extLst>
      <p:ext uri="{BB962C8B-B14F-4D97-AF65-F5344CB8AC3E}">
        <p14:creationId xmlns:p14="http://schemas.microsoft.com/office/powerpoint/2010/main" val="376466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pic>
        <p:nvPicPr>
          <p:cNvPr id="2" name="Picture 1" descr="A yellow text on a black background&#10;&#10;Description automatically generated">
            <a:extLst>
              <a:ext uri="{FF2B5EF4-FFF2-40B4-BE49-F238E27FC236}">
                <a16:creationId xmlns:a16="http://schemas.microsoft.com/office/drawing/2014/main" id="{BC926D7B-B4FD-715B-1621-C447A3163F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60" y="6129234"/>
            <a:ext cx="1905266" cy="485843"/>
          </a:xfrm>
          <a:prstGeom prst="rect">
            <a:avLst/>
          </a:prstGeom>
        </p:spPr>
      </p:pic>
      <p:sp>
        <p:nvSpPr>
          <p:cNvPr id="3" name="TextBox 2">
            <a:extLst>
              <a:ext uri="{FF2B5EF4-FFF2-40B4-BE49-F238E27FC236}">
                <a16:creationId xmlns:a16="http://schemas.microsoft.com/office/drawing/2014/main" id="{B4A22F21-A76F-3C80-50B2-1437771CC736}"/>
              </a:ext>
            </a:extLst>
          </p:cNvPr>
          <p:cNvSpPr txBox="1"/>
          <p:nvPr/>
        </p:nvSpPr>
        <p:spPr>
          <a:xfrm>
            <a:off x="4822167" y="6233657"/>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4" name="TextBox 3">
            <a:extLst>
              <a:ext uri="{FF2B5EF4-FFF2-40B4-BE49-F238E27FC236}">
                <a16:creationId xmlns:a16="http://schemas.microsoft.com/office/drawing/2014/main" id="{46853770-2007-6335-5DEC-C59FB0DF409A}"/>
              </a:ext>
            </a:extLst>
          </p:cNvPr>
          <p:cNvSpPr txBox="1"/>
          <p:nvPr/>
        </p:nvSpPr>
        <p:spPr>
          <a:xfrm>
            <a:off x="741872" y="917692"/>
            <a:ext cx="7677509" cy="4708981"/>
          </a:xfrm>
          <a:prstGeom prst="rect">
            <a:avLst/>
          </a:prstGeom>
          <a:noFill/>
        </p:spPr>
        <p:txBody>
          <a:bodyPr wrap="square" rtlCol="0">
            <a:spAutoFit/>
          </a:bodyPr>
          <a:lstStyle/>
          <a:p>
            <a:r>
              <a:rPr lang="en-IE" sz="1500" dirty="0">
                <a:solidFill>
                  <a:schemeClr val="bg1"/>
                </a:solidFill>
                <a:ea typeface="HelloAli" panose="02000603000000000000" pitchFamily="2" charset="0"/>
              </a:rPr>
              <a:t>Thank you for downloading this Seomra Ranga resource. We hope that you find it practical and useful in your classroom.</a:t>
            </a:r>
          </a:p>
          <a:p>
            <a:br>
              <a:rPr lang="en-IE" sz="1500" dirty="0">
                <a:solidFill>
                  <a:schemeClr val="bg1"/>
                </a:solidFill>
                <a:ea typeface="HelloAli" panose="02000603000000000000" pitchFamily="2" charset="0"/>
              </a:rPr>
            </a:br>
            <a:r>
              <a:rPr lang="en-IE" sz="1500" dirty="0">
                <a:solidFill>
                  <a:schemeClr val="bg1"/>
                </a:solidFill>
                <a:ea typeface="HelloAli" panose="02000603000000000000" pitchFamily="2" charset="0"/>
              </a:rPr>
              <a:t>Please be aware of the following conditions before using this resource.</a:t>
            </a:r>
          </a:p>
          <a:p>
            <a:endParaRPr lang="en-IE" sz="1500" dirty="0">
              <a:solidFill>
                <a:schemeClr val="bg1"/>
              </a:solidFill>
              <a:ea typeface="HelloAli" panose="02000603000000000000" pitchFamily="2" charset="0"/>
            </a:endParaRPr>
          </a:p>
          <a:p>
            <a:r>
              <a:rPr lang="en-IE" sz="1500" b="1" u="sng" dirty="0">
                <a:solidFill>
                  <a:schemeClr val="bg1"/>
                </a:solidFill>
                <a:ea typeface="HelloAli" panose="02000603000000000000" pitchFamily="2" charset="0"/>
              </a:rPr>
              <a:t>Please DO:</a:t>
            </a:r>
            <a:endParaRPr lang="en-IE" sz="1500" dirty="0">
              <a:solidFill>
                <a:schemeClr val="bg1"/>
              </a:solidFill>
              <a:ea typeface="HelloAli" panose="02000603000000000000" pitchFamily="2" charset="0"/>
            </a:endParaRPr>
          </a:p>
          <a:p>
            <a:pPr marL="285750" indent="-285750">
              <a:buFont typeface="Arial" panose="020B0604020202020204" pitchFamily="34" charset="0"/>
              <a:buChar char="•"/>
            </a:pPr>
            <a:r>
              <a:rPr lang="en-IE" sz="1500" dirty="0">
                <a:solidFill>
                  <a:schemeClr val="bg1"/>
                </a:solidFill>
                <a:ea typeface="HelloAli" panose="02000603000000000000" pitchFamily="2" charset="0"/>
              </a:rPr>
              <a:t>Print and copy this resource so that you can use it with your pupils.</a:t>
            </a:r>
          </a:p>
          <a:p>
            <a:pPr marL="285750" indent="-285750">
              <a:buFont typeface="Arial" panose="020B0604020202020204" pitchFamily="34" charset="0"/>
              <a:buChar char="•"/>
            </a:pPr>
            <a:r>
              <a:rPr lang="en-IE" sz="1500" dirty="0">
                <a:solidFill>
                  <a:schemeClr val="bg1"/>
                </a:solidFill>
                <a:ea typeface="HelloAli" panose="02000603000000000000" pitchFamily="2" charset="0"/>
              </a:rPr>
              <a:t>Make this resource available to your pupils in a private enclosed online space eg. Google Classroom, Seesaw, Edublogs etc.</a:t>
            </a:r>
          </a:p>
          <a:p>
            <a:pPr marL="285750" indent="-285750">
              <a:buFont typeface="Arial" panose="020B0604020202020204" pitchFamily="34" charset="0"/>
              <a:buChar char="•"/>
            </a:pPr>
            <a:r>
              <a:rPr lang="en-IE" sz="1500" dirty="0">
                <a:solidFill>
                  <a:schemeClr val="bg1"/>
                </a:solidFill>
                <a:ea typeface="HelloAli" panose="02000603000000000000" pitchFamily="2" charset="0"/>
              </a:rPr>
              <a:t>Tell others if you have found it useful.</a:t>
            </a:r>
            <a:br>
              <a:rPr lang="en-IE" sz="1500" dirty="0">
                <a:solidFill>
                  <a:schemeClr val="bg1"/>
                </a:solidFill>
                <a:ea typeface="HelloAli" panose="02000603000000000000" pitchFamily="2" charset="0"/>
              </a:rPr>
            </a:br>
            <a:endParaRPr lang="en-IE" sz="1500" dirty="0">
              <a:solidFill>
                <a:schemeClr val="bg1"/>
              </a:solidFill>
              <a:ea typeface="HelloAli" panose="02000603000000000000" pitchFamily="2" charset="0"/>
            </a:endParaRPr>
          </a:p>
          <a:p>
            <a:r>
              <a:rPr lang="en-IE" sz="1500" b="1" u="sng" dirty="0">
                <a:solidFill>
                  <a:schemeClr val="bg1"/>
                </a:solidFill>
                <a:ea typeface="HelloAli" panose="02000603000000000000" pitchFamily="2" charset="0"/>
              </a:rPr>
              <a:t>Please DO NOT:</a:t>
            </a:r>
          </a:p>
          <a:p>
            <a:pPr marL="285750" indent="-285750">
              <a:buFont typeface="Arial" panose="020B0604020202020204" pitchFamily="34" charset="0"/>
              <a:buChar char="•"/>
            </a:pPr>
            <a:r>
              <a:rPr lang="en-IE" sz="1500" dirty="0">
                <a:solidFill>
                  <a:schemeClr val="bg1"/>
                </a:solidFill>
                <a:ea typeface="HelloAli" panose="02000603000000000000" pitchFamily="2" charset="0"/>
              </a:rPr>
              <a:t>Copy or share this resource (in part or whole) with others who have not joined our website. By becoming a member for themselves, they will help the site develop into the future.</a:t>
            </a:r>
          </a:p>
          <a:p>
            <a:pPr marL="285750" indent="-285750">
              <a:buFont typeface="Arial" charset="0"/>
              <a:buChar char="•"/>
            </a:pPr>
            <a:r>
              <a:rPr lang="en-IE" sz="1500" dirty="0">
                <a:solidFill>
                  <a:schemeClr val="bg1"/>
                </a:solidFill>
                <a:ea typeface="HelloAli" panose="02000603000000000000" pitchFamily="2" charset="0"/>
              </a:rPr>
              <a:t>Make this resource available on your school website for anyone to download.</a:t>
            </a:r>
          </a:p>
          <a:p>
            <a:pPr marL="285750" indent="-285750">
              <a:buFont typeface="Arial" charset="0"/>
              <a:buChar char="•"/>
            </a:pPr>
            <a:r>
              <a:rPr lang="en-IE" sz="1500" dirty="0">
                <a:solidFill>
                  <a:schemeClr val="bg1"/>
                </a:solidFill>
                <a:ea typeface="HelloAli" panose="02000603000000000000" pitchFamily="2" charset="0"/>
              </a:rPr>
              <a:t>Share  this resource with participants on any sort of course</a:t>
            </a:r>
          </a:p>
          <a:p>
            <a:pPr marL="285750" indent="-285750">
              <a:buFont typeface="Arial" charset="0"/>
              <a:buChar char="•"/>
            </a:pPr>
            <a:r>
              <a:rPr lang="en-IE" sz="1500" dirty="0">
                <a:solidFill>
                  <a:schemeClr val="bg1"/>
                </a:solidFill>
                <a:ea typeface="HelloAli" panose="02000603000000000000" pitchFamily="2" charset="0"/>
              </a:rPr>
              <a:t>Share this resource with other teachers in online groups eg. Facebook Groups, WhatsApp Groups etc.</a:t>
            </a:r>
          </a:p>
          <a:p>
            <a:endParaRPr lang="en-IE" sz="1500" dirty="0">
              <a:solidFill>
                <a:schemeClr val="bg1"/>
              </a:solidFill>
            </a:endParaRPr>
          </a:p>
          <a:p>
            <a:r>
              <a:rPr lang="en-IE" sz="1500" dirty="0">
                <a:solidFill>
                  <a:schemeClr val="bg1"/>
                </a:solidFill>
                <a:ea typeface="HelloAli" panose="02000603000000000000" pitchFamily="2" charset="0"/>
              </a:rPr>
              <a:t>Kind regards, Seomra Ranga</a:t>
            </a:r>
          </a:p>
        </p:txBody>
      </p:sp>
      <p:sp>
        <p:nvSpPr>
          <p:cNvPr id="5" name="TextBox 4">
            <a:extLst>
              <a:ext uri="{FF2B5EF4-FFF2-40B4-BE49-F238E27FC236}">
                <a16:creationId xmlns:a16="http://schemas.microsoft.com/office/drawing/2014/main" id="{D55F3741-28D4-5B98-9C3B-021F64A2CA79}"/>
              </a:ext>
            </a:extLst>
          </p:cNvPr>
          <p:cNvSpPr txBox="1"/>
          <p:nvPr/>
        </p:nvSpPr>
        <p:spPr>
          <a:xfrm>
            <a:off x="2576661" y="341621"/>
            <a:ext cx="3990677" cy="461665"/>
          </a:xfrm>
          <a:prstGeom prst="rect">
            <a:avLst/>
          </a:prstGeom>
          <a:noFill/>
        </p:spPr>
        <p:txBody>
          <a:bodyPr wrap="square" rtlCol="0">
            <a:spAutoFit/>
          </a:bodyPr>
          <a:lstStyle/>
          <a:p>
            <a:pPr algn="ctr"/>
            <a:r>
              <a:rPr lang="en-IE" sz="2400" b="1" u="sng" dirty="0">
                <a:solidFill>
                  <a:schemeClr val="bg1"/>
                </a:solidFill>
                <a:ea typeface="Calibri" panose="020F0502020204030204" pitchFamily="34" charset="0"/>
                <a:cs typeface="Calibri" panose="020F0502020204030204" pitchFamily="34" charset="0"/>
              </a:rPr>
              <a:t>For Your Information</a:t>
            </a:r>
          </a:p>
        </p:txBody>
      </p:sp>
    </p:spTree>
    <p:extLst>
      <p:ext uri="{BB962C8B-B14F-4D97-AF65-F5344CB8AC3E}">
        <p14:creationId xmlns:p14="http://schemas.microsoft.com/office/powerpoint/2010/main" val="375802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a:extLst>
            <a:ext uri="{FF2B5EF4-FFF2-40B4-BE49-F238E27FC236}">
              <a16:creationId xmlns:a16="http://schemas.microsoft.com/office/drawing/2014/main" id="{C43C2519-F48F-9F8D-CF72-2188812F37D7}"/>
            </a:ext>
          </a:extLst>
        </p:cNvPr>
        <p:cNvGrpSpPr/>
        <p:nvPr/>
      </p:nvGrpSpPr>
      <p:grpSpPr>
        <a:xfrm>
          <a:off x="0" y="0"/>
          <a:ext cx="0" cy="0"/>
          <a:chOff x="0" y="0"/>
          <a:chExt cx="0" cy="0"/>
        </a:xfrm>
      </p:grpSpPr>
      <p:pic>
        <p:nvPicPr>
          <p:cNvPr id="2" name="Picture 1" descr="A yellow text on a black background&#10;&#10;Description automatically generated">
            <a:extLst>
              <a:ext uri="{FF2B5EF4-FFF2-40B4-BE49-F238E27FC236}">
                <a16:creationId xmlns:a16="http://schemas.microsoft.com/office/drawing/2014/main" id="{8884D9B8-CC7B-F89C-C56C-19370B7B3D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060" y="6129234"/>
            <a:ext cx="1905266" cy="485843"/>
          </a:xfrm>
          <a:prstGeom prst="rect">
            <a:avLst/>
          </a:prstGeom>
        </p:spPr>
      </p:pic>
      <p:sp>
        <p:nvSpPr>
          <p:cNvPr id="3" name="TextBox 2">
            <a:extLst>
              <a:ext uri="{FF2B5EF4-FFF2-40B4-BE49-F238E27FC236}">
                <a16:creationId xmlns:a16="http://schemas.microsoft.com/office/drawing/2014/main" id="{5B662EFA-A4BE-C6B5-8520-FEB3AEF0D9E2}"/>
              </a:ext>
            </a:extLst>
          </p:cNvPr>
          <p:cNvSpPr txBox="1"/>
          <p:nvPr/>
        </p:nvSpPr>
        <p:spPr>
          <a:xfrm>
            <a:off x="4822167" y="6233657"/>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6" name="TextBox 5">
            <a:extLst>
              <a:ext uri="{FF2B5EF4-FFF2-40B4-BE49-F238E27FC236}">
                <a16:creationId xmlns:a16="http://schemas.microsoft.com/office/drawing/2014/main" id="{1CCCDE2D-13FD-8CD7-3019-B03F1C250CC7}"/>
              </a:ext>
            </a:extLst>
          </p:cNvPr>
          <p:cNvSpPr txBox="1"/>
          <p:nvPr/>
        </p:nvSpPr>
        <p:spPr>
          <a:xfrm>
            <a:off x="737686" y="829179"/>
            <a:ext cx="3738624" cy="369332"/>
          </a:xfrm>
          <a:prstGeom prst="rect">
            <a:avLst/>
          </a:prstGeom>
          <a:noFill/>
        </p:spPr>
        <p:txBody>
          <a:bodyPr wrap="square" rtlCol="0">
            <a:spAutoFit/>
          </a:bodyPr>
          <a:lstStyle/>
          <a:p>
            <a:r>
              <a:rPr lang="en-IE" b="1" dirty="0">
                <a:solidFill>
                  <a:schemeClr val="bg1"/>
                </a:solidFill>
                <a:ea typeface="HelloTiffany" panose="02000603000000000000" pitchFamily="2" charset="0"/>
              </a:rPr>
              <a:t>Resources used in this file from:</a:t>
            </a:r>
          </a:p>
        </p:txBody>
      </p:sp>
      <p:sp>
        <p:nvSpPr>
          <p:cNvPr id="7" name="TextBox 6">
            <a:extLst>
              <a:ext uri="{FF2B5EF4-FFF2-40B4-BE49-F238E27FC236}">
                <a16:creationId xmlns:a16="http://schemas.microsoft.com/office/drawing/2014/main" id="{BC838730-AFD4-8774-9947-B4A1861534DA}"/>
              </a:ext>
            </a:extLst>
          </p:cNvPr>
          <p:cNvSpPr txBox="1"/>
          <p:nvPr/>
        </p:nvSpPr>
        <p:spPr>
          <a:xfrm>
            <a:off x="3232861" y="1455032"/>
            <a:ext cx="2949281" cy="307777"/>
          </a:xfrm>
          <a:prstGeom prst="rect">
            <a:avLst/>
          </a:prstGeom>
          <a:noFill/>
        </p:spPr>
        <p:txBody>
          <a:bodyPr wrap="square" rtlCol="0">
            <a:spAutoFit/>
          </a:bodyPr>
          <a:lstStyle/>
          <a:p>
            <a:r>
              <a:rPr lang="en-IE" sz="1400" dirty="0">
                <a:solidFill>
                  <a:schemeClr val="bg1"/>
                </a:solidFill>
                <a:hlinkClick r:id="rId4">
                  <a:extLst>
                    <a:ext uri="{A12FA001-AC4F-418D-AE19-62706E023703}">
                      <ahyp:hlinkClr xmlns:ahyp="http://schemas.microsoft.com/office/drawing/2018/hyperlinkcolor" val="tx"/>
                    </a:ext>
                  </a:extLst>
                </a:hlinkClick>
              </a:rPr>
              <a:t>https://depositphotos.com/</a:t>
            </a:r>
            <a:r>
              <a:rPr lang="en-IE" sz="1400" dirty="0">
                <a:solidFill>
                  <a:schemeClr val="bg1"/>
                </a:solidFill>
              </a:rPr>
              <a:t> </a:t>
            </a:r>
          </a:p>
        </p:txBody>
      </p:sp>
      <p:pic>
        <p:nvPicPr>
          <p:cNvPr id="8" name="Picture 7">
            <a:extLst>
              <a:ext uri="{FF2B5EF4-FFF2-40B4-BE49-F238E27FC236}">
                <a16:creationId xmlns:a16="http://schemas.microsoft.com/office/drawing/2014/main" id="{E3F7E8EF-7ED4-477D-B5DA-560E1B6BC19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16700" y="1425350"/>
            <a:ext cx="1835696" cy="367139"/>
          </a:xfrm>
          <a:prstGeom prst="rect">
            <a:avLst/>
          </a:prstGeom>
        </p:spPr>
      </p:pic>
    </p:spTree>
    <p:extLst>
      <p:ext uri="{BB962C8B-B14F-4D97-AF65-F5344CB8AC3E}">
        <p14:creationId xmlns:p14="http://schemas.microsoft.com/office/powerpoint/2010/main" val="11230899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DBC90C0D-037D-EAD1-2999-8AA8B2AF3AF7}"/>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DC44665B-B68E-686B-DF14-A0007B2AD59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4871441B-9F7E-9803-D34D-DEA67C284290}"/>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79C5235E-F3ED-8212-0801-162767910286}"/>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02FA3BBA-4204-BC56-35E1-D5935D0538C2}"/>
              </a:ext>
            </a:extLst>
          </p:cNvPr>
          <p:cNvSpPr txBox="1"/>
          <p:nvPr/>
        </p:nvSpPr>
        <p:spPr>
          <a:xfrm>
            <a:off x="301925" y="1371600"/>
            <a:ext cx="5029200" cy="4801314"/>
          </a:xfrm>
          <a:prstGeom prst="rect">
            <a:avLst/>
          </a:prstGeom>
          <a:noFill/>
        </p:spPr>
        <p:txBody>
          <a:bodyPr wrap="square" rtlCol="0">
            <a:spAutoFit/>
          </a:bodyPr>
          <a:lstStyle/>
          <a:p>
            <a:r>
              <a:rPr lang="en-IE" sz="3400" dirty="0">
                <a:solidFill>
                  <a:schemeClr val="bg1"/>
                </a:solidFill>
              </a:rPr>
              <a:t>Chinese New Year has a history going back more than 3,000 years. It originally started as a way to mark the end of winter and the beginning of spring. The festival is deeply rooted in Chinese mythology and folklore.</a:t>
            </a:r>
          </a:p>
        </p:txBody>
      </p:sp>
    </p:spTree>
    <p:extLst>
      <p:ext uri="{BB962C8B-B14F-4D97-AF65-F5344CB8AC3E}">
        <p14:creationId xmlns:p14="http://schemas.microsoft.com/office/powerpoint/2010/main" val="2870403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E9F9F2BA-45FF-0C35-F6A8-9C0E13328884}"/>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C5237C55-8764-C1DA-2AB4-5B8842002D0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A9A096E0-AF7B-8044-94EF-A82FDAD25CB6}"/>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1F2AB5C0-C607-9586-F23C-CBCFBF6E1CD7}"/>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AC975AEA-DB11-ACAF-F195-6204AA64C435}"/>
              </a:ext>
            </a:extLst>
          </p:cNvPr>
          <p:cNvSpPr txBox="1"/>
          <p:nvPr/>
        </p:nvSpPr>
        <p:spPr>
          <a:xfrm>
            <a:off x="319178" y="1047622"/>
            <a:ext cx="5029200" cy="5324535"/>
          </a:xfrm>
          <a:prstGeom prst="rect">
            <a:avLst/>
          </a:prstGeom>
          <a:noFill/>
        </p:spPr>
        <p:txBody>
          <a:bodyPr wrap="square" rtlCol="0">
            <a:spAutoFit/>
          </a:bodyPr>
          <a:lstStyle/>
          <a:p>
            <a:r>
              <a:rPr lang="en-IE" sz="3400" dirty="0">
                <a:solidFill>
                  <a:schemeClr val="bg1"/>
                </a:solidFill>
              </a:rPr>
              <a:t>Chinese New Year is sometimes known as </a:t>
            </a:r>
            <a:r>
              <a:rPr lang="en-IE" sz="3400" b="1" dirty="0">
                <a:solidFill>
                  <a:srgbClr val="F2B83D"/>
                </a:solidFill>
              </a:rPr>
              <a:t>Lunar New Year</a:t>
            </a:r>
            <a:r>
              <a:rPr lang="en-IE" sz="3400" dirty="0">
                <a:solidFill>
                  <a:schemeClr val="bg1"/>
                </a:solidFill>
              </a:rPr>
              <a:t> (“lunar” meaning “relating to the moon”) because the dates of the celebration are dictated by the phase of the moon. This means that the celebrations are on different dates each year.</a:t>
            </a:r>
          </a:p>
        </p:txBody>
      </p:sp>
    </p:spTree>
    <p:extLst>
      <p:ext uri="{BB962C8B-B14F-4D97-AF65-F5344CB8AC3E}">
        <p14:creationId xmlns:p14="http://schemas.microsoft.com/office/powerpoint/2010/main" val="40618622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A33779AA-5396-E9AD-8693-6347D81BE2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7027D0D4-722D-4623-4B78-F1003032E2E3}"/>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0A91E32E-BF04-0051-0AE9-41D73C9704B4}"/>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1C285524-8A48-E213-D433-8DF9459E8132}"/>
              </a:ext>
            </a:extLst>
          </p:cNvPr>
          <p:cNvSpPr txBox="1"/>
          <p:nvPr/>
        </p:nvSpPr>
        <p:spPr>
          <a:xfrm>
            <a:off x="526211" y="1371600"/>
            <a:ext cx="4641012" cy="4524315"/>
          </a:xfrm>
          <a:prstGeom prst="rect">
            <a:avLst/>
          </a:prstGeom>
          <a:noFill/>
        </p:spPr>
        <p:txBody>
          <a:bodyPr wrap="square" rtlCol="0">
            <a:spAutoFit/>
          </a:bodyPr>
          <a:lstStyle/>
          <a:p>
            <a:r>
              <a:rPr lang="en-IE" sz="3600" b="1" u="sng" dirty="0">
                <a:solidFill>
                  <a:srgbClr val="F2B83D"/>
                </a:solidFill>
              </a:rPr>
              <a:t>Chinese New Year 2025 </a:t>
            </a:r>
            <a:r>
              <a:rPr lang="en-IE" sz="3600" dirty="0">
                <a:solidFill>
                  <a:schemeClr val="bg1"/>
                </a:solidFill>
              </a:rPr>
              <a:t>falls on Wednesday January 29th and continues until the celebrations conclude with the </a:t>
            </a:r>
            <a:r>
              <a:rPr lang="en-IE" sz="3600" b="1" u="sng" dirty="0">
                <a:solidFill>
                  <a:srgbClr val="F2B83D"/>
                </a:solidFill>
              </a:rPr>
              <a:t>Lantern Festival</a:t>
            </a:r>
            <a:r>
              <a:rPr lang="en-IE" sz="3600" b="1" dirty="0">
                <a:solidFill>
                  <a:srgbClr val="F2B83D"/>
                </a:solidFill>
              </a:rPr>
              <a:t> </a:t>
            </a:r>
            <a:r>
              <a:rPr lang="en-IE" sz="3600" dirty="0">
                <a:solidFill>
                  <a:schemeClr val="bg1"/>
                </a:solidFill>
              </a:rPr>
              <a:t>on Wednesday February 12th. </a:t>
            </a:r>
          </a:p>
        </p:txBody>
      </p:sp>
    </p:spTree>
    <p:extLst>
      <p:ext uri="{BB962C8B-B14F-4D97-AF65-F5344CB8AC3E}">
        <p14:creationId xmlns:p14="http://schemas.microsoft.com/office/powerpoint/2010/main" val="3433567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FA2BE360-E01D-F0EC-483C-F7C593FF5019}"/>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6706E695-F916-E876-3926-82EA7275F1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C910994A-FAE4-1908-52BB-941FF4295C7B}"/>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F4330A27-2C49-DD4C-BD9F-507C3351D407}"/>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graphicFrame>
        <p:nvGraphicFramePr>
          <p:cNvPr id="2" name="Table 1">
            <a:extLst>
              <a:ext uri="{FF2B5EF4-FFF2-40B4-BE49-F238E27FC236}">
                <a16:creationId xmlns:a16="http://schemas.microsoft.com/office/drawing/2014/main" id="{4BBDA9E2-3D87-98E0-E953-8C06C9386EDC}"/>
              </a:ext>
            </a:extLst>
          </p:cNvPr>
          <p:cNvGraphicFramePr>
            <a:graphicFrameLocks noGrp="1"/>
          </p:cNvGraphicFramePr>
          <p:nvPr>
            <p:extLst>
              <p:ext uri="{D42A27DB-BD31-4B8C-83A1-F6EECF244321}">
                <p14:modId xmlns:p14="http://schemas.microsoft.com/office/powerpoint/2010/main" val="2790202648"/>
              </p:ext>
            </p:extLst>
          </p:nvPr>
        </p:nvGraphicFramePr>
        <p:xfrm>
          <a:off x="746181" y="3122282"/>
          <a:ext cx="4485738" cy="3108960"/>
        </p:xfrm>
        <a:graphic>
          <a:graphicData uri="http://schemas.openxmlformats.org/drawingml/2006/table">
            <a:tbl>
              <a:tblPr firstRow="1" bandRow="1">
                <a:tableStyleId>{2D5ABB26-0587-4C30-8999-92F81FD0307C}</a:tableStyleId>
              </a:tblPr>
              <a:tblGrid>
                <a:gridCol w="2242869">
                  <a:extLst>
                    <a:ext uri="{9D8B030D-6E8A-4147-A177-3AD203B41FA5}">
                      <a16:colId xmlns:a16="http://schemas.microsoft.com/office/drawing/2014/main" val="2499464038"/>
                    </a:ext>
                  </a:extLst>
                </a:gridCol>
                <a:gridCol w="2242869">
                  <a:extLst>
                    <a:ext uri="{9D8B030D-6E8A-4147-A177-3AD203B41FA5}">
                      <a16:colId xmlns:a16="http://schemas.microsoft.com/office/drawing/2014/main" val="3381107478"/>
                    </a:ext>
                  </a:extLst>
                </a:gridCol>
              </a:tblGrid>
              <a:tr h="370840">
                <a:tc>
                  <a:txBody>
                    <a:bodyPr/>
                    <a:lstStyle/>
                    <a:p>
                      <a:pPr algn="ctr"/>
                      <a:r>
                        <a:rPr lang="en-IE" sz="2800" dirty="0">
                          <a:solidFill>
                            <a:schemeClr val="bg1"/>
                          </a:solidFill>
                        </a:rPr>
                        <a:t>rat</a:t>
                      </a:r>
                    </a:p>
                  </a:txBody>
                  <a:tcPr/>
                </a:tc>
                <a:tc>
                  <a:txBody>
                    <a:bodyPr/>
                    <a:lstStyle/>
                    <a:p>
                      <a:pPr algn="ctr"/>
                      <a:r>
                        <a:rPr lang="en-IE" sz="2800" dirty="0">
                          <a:solidFill>
                            <a:schemeClr val="bg1"/>
                          </a:solidFill>
                        </a:rPr>
                        <a:t>horse</a:t>
                      </a:r>
                    </a:p>
                  </a:txBody>
                  <a:tcPr/>
                </a:tc>
                <a:extLst>
                  <a:ext uri="{0D108BD9-81ED-4DB2-BD59-A6C34878D82A}">
                    <a16:rowId xmlns:a16="http://schemas.microsoft.com/office/drawing/2014/main" val="2602074388"/>
                  </a:ext>
                </a:extLst>
              </a:tr>
              <a:tr h="370840">
                <a:tc>
                  <a:txBody>
                    <a:bodyPr/>
                    <a:lstStyle/>
                    <a:p>
                      <a:pPr algn="ctr"/>
                      <a:r>
                        <a:rPr lang="en-IE" sz="2800" dirty="0">
                          <a:solidFill>
                            <a:schemeClr val="bg1"/>
                          </a:solidFill>
                        </a:rPr>
                        <a:t>ox</a:t>
                      </a:r>
                    </a:p>
                  </a:txBody>
                  <a:tcPr/>
                </a:tc>
                <a:tc>
                  <a:txBody>
                    <a:bodyPr/>
                    <a:lstStyle/>
                    <a:p>
                      <a:pPr algn="ctr"/>
                      <a:r>
                        <a:rPr lang="en-IE" sz="2800" dirty="0">
                          <a:solidFill>
                            <a:schemeClr val="bg1"/>
                          </a:solidFill>
                        </a:rPr>
                        <a:t>goat</a:t>
                      </a:r>
                    </a:p>
                  </a:txBody>
                  <a:tcPr/>
                </a:tc>
                <a:extLst>
                  <a:ext uri="{0D108BD9-81ED-4DB2-BD59-A6C34878D82A}">
                    <a16:rowId xmlns:a16="http://schemas.microsoft.com/office/drawing/2014/main" val="60539524"/>
                  </a:ext>
                </a:extLst>
              </a:tr>
              <a:tr h="370840">
                <a:tc>
                  <a:txBody>
                    <a:bodyPr/>
                    <a:lstStyle/>
                    <a:p>
                      <a:pPr algn="ctr"/>
                      <a:r>
                        <a:rPr lang="en-IE" sz="2800" dirty="0">
                          <a:solidFill>
                            <a:schemeClr val="bg1"/>
                          </a:solidFill>
                        </a:rPr>
                        <a:t>tiger</a:t>
                      </a:r>
                    </a:p>
                  </a:txBody>
                  <a:tcPr/>
                </a:tc>
                <a:tc>
                  <a:txBody>
                    <a:bodyPr/>
                    <a:lstStyle/>
                    <a:p>
                      <a:pPr algn="ctr"/>
                      <a:r>
                        <a:rPr lang="en-IE" sz="2800" dirty="0">
                          <a:solidFill>
                            <a:schemeClr val="bg1"/>
                          </a:solidFill>
                        </a:rPr>
                        <a:t>monkey</a:t>
                      </a:r>
                    </a:p>
                  </a:txBody>
                  <a:tcPr/>
                </a:tc>
                <a:extLst>
                  <a:ext uri="{0D108BD9-81ED-4DB2-BD59-A6C34878D82A}">
                    <a16:rowId xmlns:a16="http://schemas.microsoft.com/office/drawing/2014/main" val="1014224666"/>
                  </a:ext>
                </a:extLst>
              </a:tr>
              <a:tr h="370840">
                <a:tc>
                  <a:txBody>
                    <a:bodyPr/>
                    <a:lstStyle/>
                    <a:p>
                      <a:pPr algn="ctr"/>
                      <a:r>
                        <a:rPr lang="en-IE" sz="2800" dirty="0">
                          <a:solidFill>
                            <a:schemeClr val="bg1"/>
                          </a:solidFill>
                        </a:rPr>
                        <a:t>rabbit</a:t>
                      </a:r>
                    </a:p>
                  </a:txBody>
                  <a:tcPr/>
                </a:tc>
                <a:tc>
                  <a:txBody>
                    <a:bodyPr/>
                    <a:lstStyle/>
                    <a:p>
                      <a:pPr algn="ctr"/>
                      <a:r>
                        <a:rPr lang="en-IE" sz="2800" dirty="0">
                          <a:solidFill>
                            <a:schemeClr val="bg1"/>
                          </a:solidFill>
                        </a:rPr>
                        <a:t>rooster</a:t>
                      </a:r>
                    </a:p>
                  </a:txBody>
                  <a:tcPr/>
                </a:tc>
                <a:extLst>
                  <a:ext uri="{0D108BD9-81ED-4DB2-BD59-A6C34878D82A}">
                    <a16:rowId xmlns:a16="http://schemas.microsoft.com/office/drawing/2014/main" val="552007107"/>
                  </a:ext>
                </a:extLst>
              </a:tr>
              <a:tr h="370840">
                <a:tc>
                  <a:txBody>
                    <a:bodyPr/>
                    <a:lstStyle/>
                    <a:p>
                      <a:pPr algn="ctr"/>
                      <a:r>
                        <a:rPr lang="en-IE" sz="2800" dirty="0">
                          <a:solidFill>
                            <a:schemeClr val="bg1"/>
                          </a:solidFill>
                        </a:rPr>
                        <a:t>dragon</a:t>
                      </a:r>
                    </a:p>
                  </a:txBody>
                  <a:tcPr/>
                </a:tc>
                <a:tc>
                  <a:txBody>
                    <a:bodyPr/>
                    <a:lstStyle/>
                    <a:p>
                      <a:pPr algn="ctr"/>
                      <a:r>
                        <a:rPr lang="en-IE" sz="2800" dirty="0">
                          <a:solidFill>
                            <a:schemeClr val="bg1"/>
                          </a:solidFill>
                        </a:rPr>
                        <a:t>dog</a:t>
                      </a:r>
                    </a:p>
                  </a:txBody>
                  <a:tcPr/>
                </a:tc>
                <a:extLst>
                  <a:ext uri="{0D108BD9-81ED-4DB2-BD59-A6C34878D82A}">
                    <a16:rowId xmlns:a16="http://schemas.microsoft.com/office/drawing/2014/main" val="375630617"/>
                  </a:ext>
                </a:extLst>
              </a:tr>
              <a:tr h="370840">
                <a:tc>
                  <a:txBody>
                    <a:bodyPr/>
                    <a:lstStyle/>
                    <a:p>
                      <a:pPr algn="ctr"/>
                      <a:r>
                        <a:rPr lang="en-IE" sz="2800" dirty="0">
                          <a:solidFill>
                            <a:schemeClr val="bg1"/>
                          </a:solidFill>
                        </a:rPr>
                        <a:t>snake</a:t>
                      </a:r>
                    </a:p>
                  </a:txBody>
                  <a:tcPr/>
                </a:tc>
                <a:tc>
                  <a:txBody>
                    <a:bodyPr/>
                    <a:lstStyle/>
                    <a:p>
                      <a:pPr algn="ctr"/>
                      <a:r>
                        <a:rPr lang="en-IE" sz="2800" dirty="0">
                          <a:solidFill>
                            <a:schemeClr val="bg1"/>
                          </a:solidFill>
                        </a:rPr>
                        <a:t>pig</a:t>
                      </a:r>
                    </a:p>
                  </a:txBody>
                  <a:tcPr/>
                </a:tc>
                <a:extLst>
                  <a:ext uri="{0D108BD9-81ED-4DB2-BD59-A6C34878D82A}">
                    <a16:rowId xmlns:a16="http://schemas.microsoft.com/office/drawing/2014/main" val="3899893962"/>
                  </a:ext>
                </a:extLst>
              </a:tr>
            </a:tbl>
          </a:graphicData>
        </a:graphic>
      </p:graphicFrame>
      <p:sp>
        <p:nvSpPr>
          <p:cNvPr id="6" name="TextBox 5">
            <a:extLst>
              <a:ext uri="{FF2B5EF4-FFF2-40B4-BE49-F238E27FC236}">
                <a16:creationId xmlns:a16="http://schemas.microsoft.com/office/drawing/2014/main" id="{CDDB15DC-C6DB-457E-473B-FCEA9A5B6046}"/>
              </a:ext>
            </a:extLst>
          </p:cNvPr>
          <p:cNvSpPr txBox="1"/>
          <p:nvPr/>
        </p:nvSpPr>
        <p:spPr>
          <a:xfrm>
            <a:off x="513270" y="989721"/>
            <a:ext cx="4718649" cy="2062103"/>
          </a:xfrm>
          <a:prstGeom prst="rect">
            <a:avLst/>
          </a:prstGeom>
          <a:noFill/>
        </p:spPr>
        <p:txBody>
          <a:bodyPr wrap="square" rtlCol="0">
            <a:spAutoFit/>
          </a:bodyPr>
          <a:lstStyle/>
          <a:p>
            <a:r>
              <a:rPr lang="en-IE" sz="3200" dirty="0">
                <a:solidFill>
                  <a:schemeClr val="bg1"/>
                </a:solidFill>
              </a:rPr>
              <a:t>Each year, Chinese New Year is associated with one of the twelve animals from the zodiac:</a:t>
            </a:r>
            <a:endParaRPr lang="en-IE" sz="3200" dirty="0"/>
          </a:p>
        </p:txBody>
      </p:sp>
    </p:spTree>
    <p:extLst>
      <p:ext uri="{BB962C8B-B14F-4D97-AF65-F5344CB8AC3E}">
        <p14:creationId xmlns:p14="http://schemas.microsoft.com/office/powerpoint/2010/main" val="119571846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47DA6DEC-6227-4C36-E1CB-6516051F0A68}"/>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0AEBBA5B-0B13-9B4F-EA8F-74D5A05699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AAA30B3D-D6EF-57FA-E1DB-AFDCA2129667}"/>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7965DDF1-F56B-0CE9-6C86-75A1416CEB50}"/>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8D15C119-383E-0D89-EC6D-D80627A6213E}"/>
              </a:ext>
            </a:extLst>
          </p:cNvPr>
          <p:cNvSpPr txBox="1"/>
          <p:nvPr/>
        </p:nvSpPr>
        <p:spPr>
          <a:xfrm>
            <a:off x="301925" y="1371600"/>
            <a:ext cx="5029200" cy="4801314"/>
          </a:xfrm>
          <a:prstGeom prst="rect">
            <a:avLst/>
          </a:prstGeom>
          <a:noFill/>
        </p:spPr>
        <p:txBody>
          <a:bodyPr wrap="square" rtlCol="0">
            <a:spAutoFit/>
          </a:bodyPr>
          <a:lstStyle/>
          <a:p>
            <a:r>
              <a:rPr lang="en-IE" sz="3400" dirty="0">
                <a:solidFill>
                  <a:schemeClr val="bg1"/>
                </a:solidFill>
              </a:rPr>
              <a:t>This year, 2025,  has been designated the </a:t>
            </a:r>
            <a:r>
              <a:rPr lang="en-IE" sz="3400" b="1" u="sng" dirty="0">
                <a:solidFill>
                  <a:srgbClr val="F2B83D"/>
                </a:solidFill>
              </a:rPr>
              <a:t>Year of the Snake</a:t>
            </a:r>
            <a:r>
              <a:rPr lang="en-IE" sz="3400" dirty="0">
                <a:solidFill>
                  <a:schemeClr val="bg1"/>
                </a:solidFill>
              </a:rPr>
              <a:t>. The Snake is considered a symbol of wisdom, charm and strong intuition. Legend has it that people born in the year of a certain animal, have similar traits to that animal.</a:t>
            </a:r>
          </a:p>
        </p:txBody>
      </p:sp>
    </p:spTree>
    <p:extLst>
      <p:ext uri="{BB962C8B-B14F-4D97-AF65-F5344CB8AC3E}">
        <p14:creationId xmlns:p14="http://schemas.microsoft.com/office/powerpoint/2010/main" val="25606947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4C9734A3-1A56-9888-E233-F04A9EC529F2}"/>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47C7108E-8928-3679-688D-C81399B521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57CD3F1B-0152-C54D-570A-253D1F0810B6}"/>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AC8C1F1E-6654-C74E-B94A-D4F2B81F5A9A}"/>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5CB66D28-9134-9BB9-23E0-F2104EC2B0C3}"/>
              </a:ext>
            </a:extLst>
          </p:cNvPr>
          <p:cNvSpPr txBox="1"/>
          <p:nvPr/>
        </p:nvSpPr>
        <p:spPr>
          <a:xfrm>
            <a:off x="301925" y="1371600"/>
            <a:ext cx="5029200" cy="4801314"/>
          </a:xfrm>
          <a:prstGeom prst="rect">
            <a:avLst/>
          </a:prstGeom>
          <a:noFill/>
        </p:spPr>
        <p:txBody>
          <a:bodyPr wrap="square" rtlCol="0">
            <a:spAutoFit/>
          </a:bodyPr>
          <a:lstStyle/>
          <a:p>
            <a:r>
              <a:rPr lang="en-IE" sz="3400" dirty="0">
                <a:solidFill>
                  <a:schemeClr val="bg1"/>
                </a:solidFill>
              </a:rPr>
              <a:t>In China, people are given seven days off work for Chinese New Year. This break for celebration and relaxation is sometimes known as </a:t>
            </a:r>
            <a:r>
              <a:rPr lang="en-IE" sz="3400" b="1" dirty="0">
                <a:solidFill>
                  <a:srgbClr val="F2B83D"/>
                </a:solidFill>
              </a:rPr>
              <a:t>Spring Festival</a:t>
            </a:r>
            <a:r>
              <a:rPr lang="en-IE" sz="3400" dirty="0">
                <a:solidFill>
                  <a:schemeClr val="bg1"/>
                </a:solidFill>
              </a:rPr>
              <a:t>. During this time, many people have a feast and visit family.</a:t>
            </a:r>
          </a:p>
        </p:txBody>
      </p:sp>
    </p:spTree>
    <p:extLst>
      <p:ext uri="{BB962C8B-B14F-4D97-AF65-F5344CB8AC3E}">
        <p14:creationId xmlns:p14="http://schemas.microsoft.com/office/powerpoint/2010/main" val="3018123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F40BE77A-147F-598C-AF76-CA7EFFCFAF7A}"/>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9221EE75-18C6-8199-916E-181548A670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C38FF334-6BFE-C615-A85D-FB155F6FD60D}"/>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8FC32C93-F423-D0B1-B2EF-3B11F2FE049C}"/>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0DB70593-C431-87B0-BA92-BC3F2EC5E12B}"/>
              </a:ext>
            </a:extLst>
          </p:cNvPr>
          <p:cNvSpPr txBox="1"/>
          <p:nvPr/>
        </p:nvSpPr>
        <p:spPr>
          <a:xfrm>
            <a:off x="301925" y="1371600"/>
            <a:ext cx="5029200" cy="4278094"/>
          </a:xfrm>
          <a:prstGeom prst="rect">
            <a:avLst/>
          </a:prstGeom>
          <a:noFill/>
        </p:spPr>
        <p:txBody>
          <a:bodyPr wrap="square" rtlCol="0">
            <a:spAutoFit/>
          </a:bodyPr>
          <a:lstStyle/>
          <a:p>
            <a:r>
              <a:rPr lang="en-IE" sz="3400" dirty="0">
                <a:solidFill>
                  <a:schemeClr val="bg1"/>
                </a:solidFill>
              </a:rPr>
              <a:t>Chinese New Year marks saying goodbye to the old year and welcoming luck and prosperity for the new one. Celebrations include firecrackers, fireworks, wearing red clothes and putting up red decorations.</a:t>
            </a:r>
          </a:p>
        </p:txBody>
      </p:sp>
    </p:spTree>
    <p:extLst>
      <p:ext uri="{BB962C8B-B14F-4D97-AF65-F5344CB8AC3E}">
        <p14:creationId xmlns:p14="http://schemas.microsoft.com/office/powerpoint/2010/main" val="34139425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16000"/>
          </a:stretch>
        </a:blipFill>
        <a:effectLst/>
      </p:bgPr>
    </p:bg>
    <p:spTree>
      <p:nvGrpSpPr>
        <p:cNvPr id="1" name="">
          <a:extLst>
            <a:ext uri="{FF2B5EF4-FFF2-40B4-BE49-F238E27FC236}">
              <a16:creationId xmlns:a16="http://schemas.microsoft.com/office/drawing/2014/main" id="{777680D2-A89C-C562-C82A-3B34355B0DB4}"/>
            </a:ext>
          </a:extLst>
        </p:cNvPr>
        <p:cNvGrpSpPr/>
        <p:nvPr/>
      </p:nvGrpSpPr>
      <p:grpSpPr>
        <a:xfrm>
          <a:off x="0" y="0"/>
          <a:ext cx="0" cy="0"/>
          <a:chOff x="0" y="0"/>
          <a:chExt cx="0" cy="0"/>
        </a:xfrm>
      </p:grpSpPr>
      <p:pic>
        <p:nvPicPr>
          <p:cNvPr id="3" name="Picture 2" descr="A yellow text on a black background&#10;&#10;Description automatically generated">
            <a:extLst>
              <a:ext uri="{FF2B5EF4-FFF2-40B4-BE49-F238E27FC236}">
                <a16:creationId xmlns:a16="http://schemas.microsoft.com/office/drawing/2014/main" id="{FE9D5EAF-D118-D9BF-F2C1-AE8C737C47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372157"/>
            <a:ext cx="1905266" cy="485843"/>
          </a:xfrm>
          <a:prstGeom prst="rect">
            <a:avLst/>
          </a:prstGeom>
        </p:spPr>
      </p:pic>
      <p:sp>
        <p:nvSpPr>
          <p:cNvPr id="4" name="TextBox 3">
            <a:extLst>
              <a:ext uri="{FF2B5EF4-FFF2-40B4-BE49-F238E27FC236}">
                <a16:creationId xmlns:a16="http://schemas.microsoft.com/office/drawing/2014/main" id="{BF1BB815-16E0-71C5-954C-A147095C3898}"/>
              </a:ext>
            </a:extLst>
          </p:cNvPr>
          <p:cNvSpPr txBox="1"/>
          <p:nvPr/>
        </p:nvSpPr>
        <p:spPr>
          <a:xfrm>
            <a:off x="4744529" y="6495690"/>
            <a:ext cx="3312543" cy="276999"/>
          </a:xfrm>
          <a:prstGeom prst="rect">
            <a:avLst/>
          </a:prstGeom>
          <a:noFill/>
        </p:spPr>
        <p:txBody>
          <a:bodyPr wrap="square" rtlCol="0">
            <a:spAutoFit/>
          </a:bodyPr>
          <a:lstStyle/>
          <a:p>
            <a:pPr algn="ctr"/>
            <a:r>
              <a:rPr lang="en-IE" sz="1200" b="1" dirty="0">
                <a:solidFill>
                  <a:schemeClr val="bg1"/>
                </a:solidFill>
              </a:rPr>
              <a:t>© Seomra Ranga 2025 www.seomraranga.com</a:t>
            </a:r>
          </a:p>
        </p:txBody>
      </p:sp>
      <p:sp>
        <p:nvSpPr>
          <p:cNvPr id="5" name="TextBox 4">
            <a:extLst>
              <a:ext uri="{FF2B5EF4-FFF2-40B4-BE49-F238E27FC236}">
                <a16:creationId xmlns:a16="http://schemas.microsoft.com/office/drawing/2014/main" id="{21F7F003-D4E7-7ECE-DB9B-78DF26B969FE}"/>
              </a:ext>
            </a:extLst>
          </p:cNvPr>
          <p:cNvSpPr txBox="1"/>
          <p:nvPr/>
        </p:nvSpPr>
        <p:spPr>
          <a:xfrm>
            <a:off x="103517" y="146649"/>
            <a:ext cx="4641012" cy="769441"/>
          </a:xfrm>
          <a:prstGeom prst="rect">
            <a:avLst/>
          </a:prstGeom>
          <a:noFill/>
        </p:spPr>
        <p:txBody>
          <a:bodyPr wrap="square" rtlCol="0">
            <a:spAutoFit/>
          </a:bodyPr>
          <a:lstStyle/>
          <a:p>
            <a:r>
              <a:rPr lang="en-IE" sz="4400" b="1" dirty="0">
                <a:solidFill>
                  <a:srgbClr val="F2B83D"/>
                </a:solidFill>
              </a:rPr>
              <a:t>Chinese New Year</a:t>
            </a:r>
          </a:p>
        </p:txBody>
      </p:sp>
      <p:sp>
        <p:nvSpPr>
          <p:cNvPr id="6" name="TextBox 5">
            <a:extLst>
              <a:ext uri="{FF2B5EF4-FFF2-40B4-BE49-F238E27FC236}">
                <a16:creationId xmlns:a16="http://schemas.microsoft.com/office/drawing/2014/main" id="{5AA5EBA9-4560-FCF5-BF90-E3B11AC02767}"/>
              </a:ext>
            </a:extLst>
          </p:cNvPr>
          <p:cNvSpPr txBox="1"/>
          <p:nvPr/>
        </p:nvSpPr>
        <p:spPr>
          <a:xfrm>
            <a:off x="301925" y="1371600"/>
            <a:ext cx="5029200" cy="2708434"/>
          </a:xfrm>
          <a:prstGeom prst="rect">
            <a:avLst/>
          </a:prstGeom>
          <a:noFill/>
        </p:spPr>
        <p:txBody>
          <a:bodyPr wrap="square" rtlCol="0">
            <a:spAutoFit/>
          </a:bodyPr>
          <a:lstStyle/>
          <a:p>
            <a:r>
              <a:rPr lang="en-IE" sz="3400" dirty="0">
                <a:solidFill>
                  <a:schemeClr val="bg1"/>
                </a:solidFill>
              </a:rPr>
              <a:t>Children traditionally wear red clothes for Chinese New Year and receive gifts of money in colourful red envelopes.</a:t>
            </a:r>
          </a:p>
        </p:txBody>
      </p:sp>
    </p:spTree>
    <p:extLst>
      <p:ext uri="{BB962C8B-B14F-4D97-AF65-F5344CB8AC3E}">
        <p14:creationId xmlns:p14="http://schemas.microsoft.com/office/powerpoint/2010/main" val="29125593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1017</TotalTime>
  <Words>1014</Words>
  <Application>Microsoft Office PowerPoint</Application>
  <PresentationFormat>On-screen Show (4:3)</PresentationFormat>
  <Paragraphs>86</Paragraphs>
  <Slides>19</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Calibri Light</vt:lpstr>
      <vt:lpstr>HelloAli</vt:lpstr>
      <vt:lpstr>HelloTiffany</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Damien Quinn</dc:creator>
  <cp:lastModifiedBy>Damien Quinn</cp:lastModifiedBy>
  <cp:revision>18</cp:revision>
  <dcterms:created xsi:type="dcterms:W3CDTF">2024-02-05T11:01:20Z</dcterms:created>
  <dcterms:modified xsi:type="dcterms:W3CDTF">2025-01-20T10:27:50Z</dcterms:modified>
</cp:coreProperties>
</file>